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84" r:id="rId3"/>
    <p:sldId id="285" r:id="rId4"/>
    <p:sldId id="295" r:id="rId5"/>
    <p:sldId id="297" r:id="rId6"/>
    <p:sldId id="298" r:id="rId7"/>
    <p:sldId id="300" r:id="rId8"/>
    <p:sldId id="301" r:id="rId9"/>
    <p:sldId id="310" r:id="rId10"/>
    <p:sldId id="311" r:id="rId11"/>
    <p:sldId id="312" r:id="rId12"/>
    <p:sldId id="296" r:id="rId13"/>
    <p:sldId id="302" r:id="rId14"/>
    <p:sldId id="303" r:id="rId15"/>
    <p:sldId id="304" r:id="rId16"/>
    <p:sldId id="305" r:id="rId17"/>
    <p:sldId id="306" r:id="rId18"/>
    <p:sldId id="290" r:id="rId19"/>
    <p:sldId id="307" r:id="rId20"/>
    <p:sldId id="308" r:id="rId21"/>
    <p:sldId id="313" r:id="rId22"/>
    <p:sldId id="314" r:id="rId23"/>
    <p:sldId id="299" r:id="rId24"/>
    <p:sldId id="293" r:id="rId25"/>
    <p:sldId id="315" r:id="rId26"/>
    <p:sldId id="2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1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4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4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:a16="http://schemas.microsoft.com/office/drawing/2014/main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2658410"/>
            <a:ext cx="77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РАБОТЕ ГБУ «ЮГО-ВОСТОК»</a:t>
            </a:r>
            <a:b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</a:br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 В 2022 ГОДУ</a:t>
            </a:r>
            <a:endParaRPr lang="ru-RU" sz="48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92034" y="6145823"/>
            <a:ext cx="70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929799"/>
                </a:solidFill>
                <a:latin typeface="Gilroy" panose="00000500000000000000" pitchFamily="2" charset="-52"/>
              </a:rPr>
              <a:t>Директор - </a:t>
            </a:r>
            <a:r>
              <a:rPr lang="ru-RU" sz="2800" b="1" dirty="0">
                <a:solidFill>
                  <a:srgbClr val="929799"/>
                </a:solidFill>
                <a:latin typeface="Gilroy" panose="00000500000000000000" pitchFamily="2" charset="-52"/>
              </a:rPr>
              <a:t>Миронов Денис </a:t>
            </a:r>
            <a:r>
              <a:rPr lang="ru-RU" sz="2800" b="1" dirty="0" err="1">
                <a:solidFill>
                  <a:srgbClr val="929799"/>
                </a:solidFill>
                <a:latin typeface="Gilroy" panose="00000500000000000000" pitchFamily="2" charset="-52"/>
              </a:rPr>
              <a:t>Ревазович</a:t>
            </a:r>
            <a:endParaRPr lang="ru-RU" sz="2800" b="1" dirty="0">
              <a:solidFill>
                <a:srgbClr val="929799"/>
              </a:solidFill>
              <a:latin typeface="Gilroy" panose="00000500000000000000" pitchFamily="2" charset="-52"/>
            </a:endParaRPr>
          </a:p>
        </p:txBody>
      </p:sp>
      <p:pic>
        <p:nvPicPr>
          <p:cNvPr id="1026" name="Picture 2" descr="C:\Users\Inna\Desktop\гербы районов\Т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05" y="-533692"/>
            <a:ext cx="2881717" cy="40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227556" y="4793658"/>
            <a:ext cx="7736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район Текстильщики</a:t>
            </a:r>
            <a:endParaRPr lang="ru-RU" sz="40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/>
        </p:blipFill>
        <p:spPr>
          <a:xfrm>
            <a:off x="6102934" y="1331891"/>
            <a:ext cx="5677865" cy="3378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3" r="10154"/>
          <a:stretch/>
        </p:blipFill>
        <p:spPr>
          <a:xfrm>
            <a:off x="539723" y="1331891"/>
            <a:ext cx="5175849" cy="4071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832854" y="3164663"/>
            <a:ext cx="557770" cy="347913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396194" y="4244362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257946" y="4710205"/>
            <a:ext cx="3739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«Тхэквондо»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82904" y="5134623"/>
            <a:ext cx="259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«ОФП 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 элементами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тхэквондо»</a:t>
            </a:r>
          </a:p>
        </p:txBody>
      </p:sp>
    </p:spTree>
    <p:extLst>
      <p:ext uri="{BB962C8B-B14F-4D97-AF65-F5344CB8AC3E}">
        <p14:creationId xmlns:p14="http://schemas.microsoft.com/office/powerpoint/2010/main" val="34780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6605" b="10290"/>
          <a:stretch/>
        </p:blipFill>
        <p:spPr>
          <a:xfrm>
            <a:off x="405443" y="1251012"/>
            <a:ext cx="6197750" cy="4460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 b="23475"/>
          <a:stretch/>
        </p:blipFill>
        <p:spPr>
          <a:xfrm>
            <a:off x="6688064" y="1251012"/>
            <a:ext cx="5064071" cy="4460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98186" y="4564101"/>
            <a:ext cx="652552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798584" y="5718370"/>
            <a:ext cx="259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«Шашки»</a:t>
            </a:r>
          </a:p>
        </p:txBody>
      </p:sp>
    </p:spTree>
    <p:extLst>
      <p:ext uri="{BB962C8B-B14F-4D97-AF65-F5344CB8AC3E}">
        <p14:creationId xmlns:p14="http://schemas.microsoft.com/office/powerpoint/2010/main" val="25010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6222" b="22779"/>
          <a:stretch/>
        </p:blipFill>
        <p:spPr>
          <a:xfrm>
            <a:off x="-747952" y="1188824"/>
            <a:ext cx="12405125" cy="5570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6" y="63315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социально-значимые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районе Текстильщики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455150" y="284724"/>
            <a:ext cx="1155251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0717" y="1935321"/>
            <a:ext cx="1078135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Концерт «Во славу Отечества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», посвященный </a:t>
            </a: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Дню защитника 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Отечества;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Культурно-досуговое 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мероприятие «Музыка </a:t>
            </a: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весны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»;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Спортивное мероприятие, посвященное: «Всероссийскому Дню космонавтики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»;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Концерт «Победный Май», посвященный Дню 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Победы;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Культурно-просветительское 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мероприятие ко дню </a:t>
            </a: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Флага 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России;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"Я горжусь своей Москвой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". Праздник двора;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Gilroy" panose="00000500000000000000" pitchFamily="2" charset="-52"/>
              </a:rPr>
              <a:t>Культурно-массовое мероприятие «Новогоднее чудо</a:t>
            </a:r>
            <a:r>
              <a:rPr lang="ru-RU" sz="2200" dirty="0" smtClean="0">
                <a:solidFill>
                  <a:prstClr val="black"/>
                </a:solidFill>
                <a:latin typeface="Gilroy" panose="00000500000000000000" pitchFamily="2" charset="-52"/>
              </a:rPr>
              <a:t>».</a:t>
            </a: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693133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/>
          <a:stretch/>
        </p:blipFill>
        <p:spPr>
          <a:xfrm>
            <a:off x="2121088" y="1005839"/>
            <a:ext cx="7806749" cy="5271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914416" y="4364852"/>
            <a:ext cx="961143" cy="35194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011073" y="5732185"/>
            <a:ext cx="2945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Концерт 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«Во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славу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Отечества»</a:t>
            </a:r>
          </a:p>
        </p:txBody>
      </p:sp>
    </p:spTree>
    <p:extLst>
      <p:ext uri="{BB962C8B-B14F-4D97-AF65-F5344CB8AC3E}">
        <p14:creationId xmlns:p14="http://schemas.microsoft.com/office/powerpoint/2010/main" val="4929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693133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/>
          <a:stretch/>
        </p:blipFill>
        <p:spPr>
          <a:xfrm>
            <a:off x="1932769" y="866550"/>
            <a:ext cx="7967932" cy="5501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612963" y="4270065"/>
            <a:ext cx="1031593" cy="377952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757883" y="5767410"/>
            <a:ext cx="2641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Концерт 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«Победный май»</a:t>
            </a:r>
          </a:p>
        </p:txBody>
      </p:sp>
    </p:spTree>
    <p:extLst>
      <p:ext uri="{BB962C8B-B14F-4D97-AF65-F5344CB8AC3E}">
        <p14:creationId xmlns:p14="http://schemas.microsoft.com/office/powerpoint/2010/main" val="9512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693133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2931"/>
          <a:stretch/>
        </p:blipFill>
        <p:spPr>
          <a:xfrm>
            <a:off x="1436162" y="1143001"/>
            <a:ext cx="7901796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501985" y="3864169"/>
            <a:ext cx="1200329" cy="392798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321041" y="5474216"/>
            <a:ext cx="3648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Мастер-класс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по </a:t>
            </a:r>
            <a:r>
              <a:rPr lang="ru-RU" sz="2000" dirty="0" err="1">
                <a:solidFill>
                  <a:schemeClr val="bg1"/>
                </a:solidFill>
                <a:latin typeface="Gilroy" panose="00000500000000000000" pitchFamily="2" charset="-52"/>
              </a:rPr>
              <a:t>квиллингу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«Цветок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для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мамы»</a:t>
            </a:r>
          </a:p>
        </p:txBody>
      </p:sp>
    </p:spTree>
    <p:extLst>
      <p:ext uri="{BB962C8B-B14F-4D97-AF65-F5344CB8AC3E}">
        <p14:creationId xmlns:p14="http://schemas.microsoft.com/office/powerpoint/2010/main" val="29097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693133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b="9256"/>
          <a:stretch/>
        </p:blipFill>
        <p:spPr>
          <a:xfrm>
            <a:off x="1915249" y="1203960"/>
            <a:ext cx="8122601" cy="509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756265" y="3723190"/>
            <a:ext cx="1660586" cy="384167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989236" y="5097724"/>
            <a:ext cx="3244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Культурно-массовое мероприятие </a:t>
            </a:r>
          </a:p>
          <a:p>
            <a:pPr indent="-457200" algn="ctr"/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</a:t>
            </a:r>
            <a:r>
              <a:rPr lang="ru-RU" sz="2000" dirty="0" smtClean="0">
                <a:solidFill>
                  <a:prstClr val="white"/>
                </a:solidFill>
                <a:latin typeface="Gilroy" panose="00000500000000000000" pitchFamily="2" charset="-52"/>
              </a:rPr>
              <a:t>Музыка весны» 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73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693133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16193" r="19768" b="15565"/>
          <a:stretch/>
        </p:blipFill>
        <p:spPr>
          <a:xfrm>
            <a:off x="1442232" y="1051560"/>
            <a:ext cx="8133027" cy="5267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276133" y="3883158"/>
            <a:ext cx="1167228" cy="413217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98158" y="5441411"/>
            <a:ext cx="332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Праздник  </a:t>
            </a:r>
          </a:p>
          <a:p>
            <a:pPr indent="-457200" algn="ctr"/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«День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народного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единства»</a:t>
            </a:r>
          </a:p>
        </p:txBody>
      </p:sp>
    </p:spTree>
    <p:extLst>
      <p:ext uri="{BB962C8B-B14F-4D97-AF65-F5344CB8AC3E}">
        <p14:creationId xmlns:p14="http://schemas.microsoft.com/office/powerpoint/2010/main" val="34703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r="14520"/>
          <a:stretch/>
        </p:blipFill>
        <p:spPr>
          <a:xfrm>
            <a:off x="1432401" y="866550"/>
            <a:ext cx="4567186" cy="5283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3" r="8141"/>
          <a:stretch/>
        </p:blipFill>
        <p:spPr>
          <a:xfrm>
            <a:off x="7006849" y="846697"/>
            <a:ext cx="4060143" cy="5283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27467" y="4572535"/>
            <a:ext cx="778297" cy="301953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929226" y="4851208"/>
            <a:ext cx="778298" cy="246218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409558" y="5931542"/>
            <a:ext cx="4300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Соревнования по дартс </a:t>
            </a:r>
            <a:endParaRPr lang="ru-RU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36609" y="5759136"/>
            <a:ext cx="254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Мастер-класс по тхэквондо</a:t>
            </a:r>
            <a:endParaRPr lang="ru-RU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1020" r="21410" b="8829"/>
          <a:stretch/>
        </p:blipFill>
        <p:spPr>
          <a:xfrm>
            <a:off x="325841" y="1150423"/>
            <a:ext cx="4982389" cy="3754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>
          <a:xfrm>
            <a:off x="5455579" y="1150424"/>
            <a:ext cx="6403509" cy="3754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41228" y="3702955"/>
            <a:ext cx="712315" cy="29316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370798" y="3955647"/>
            <a:ext cx="680543" cy="246218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352253" y="4812605"/>
            <a:ext cx="4300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Соревнования по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</a:b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тхэквондо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392385" y="4878591"/>
            <a:ext cx="254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Соревнования по д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артс</a:t>
            </a:r>
          </a:p>
        </p:txBody>
      </p:sp>
    </p:spTree>
    <p:extLst>
      <p:ext uri="{BB962C8B-B14F-4D97-AF65-F5344CB8AC3E}">
        <p14:creationId xmlns:p14="http://schemas.microsoft.com/office/powerpoint/2010/main" val="16962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252248" y="768472"/>
            <a:ext cx="12447358" cy="608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97132" y="209669"/>
            <a:ext cx="85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ИНФОРМАЦИЯ ОБ УЧРЕЖДЕНИИ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8675BC-61C2-4A40-BAA4-AF112145A3EA}"/>
              </a:ext>
            </a:extLst>
          </p:cNvPr>
          <p:cNvGrpSpPr/>
          <p:nvPr/>
        </p:nvGrpSpPr>
        <p:grpSpPr>
          <a:xfrm>
            <a:off x="726658" y="202910"/>
            <a:ext cx="11346271" cy="6275791"/>
            <a:chOff x="726658" y="202910"/>
            <a:chExt cx="11346271" cy="6275791"/>
          </a:xfrm>
        </p:grpSpPr>
        <p:sp>
          <p:nvSpPr>
            <p:cNvPr id="14" name="Прямоугольник: скругленные противолежащие углы 13">
              <a:extLst>
                <a:ext uri="{FF2B5EF4-FFF2-40B4-BE49-F238E27FC236}">
                  <a16:creationId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10693292" y="-133461"/>
              <a:ext cx="1043265" cy="17160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77303-A4DB-48A5-96F9-A518D9083767}"/>
                </a:ext>
              </a:extLst>
            </p:cNvPr>
            <p:cNvSpPr txBox="1"/>
            <p:nvPr/>
          </p:nvSpPr>
          <p:spPr>
            <a:xfrm>
              <a:off x="726658" y="1231111"/>
              <a:ext cx="10946920" cy="524759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Государственное  бюджетное  учреждение  города Москвы по работе с населением по месту жительства «Юго-Восток» сокращенное наименование ГБУ «Юго-Восток» создано для выполнения работ, оказания услуг в целях обеспечения реализации предусмотренных федеральными законами, законами города Москвы, нормативными правовыми актами Правительства Москвы полномочий города Москвы в сфере организации досуговой, социально-воспитательной, физкультурно-оздоровительной и спортивной работы с населением Юго-Восточного административного округа города Москвы по месту жительства.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Учреждение </a:t>
              </a:r>
              <a:r>
                <a:rPr lang="ru-RU" sz="1600" dirty="0">
                  <a:latin typeface="Gilroy" panose="00000500000000000000" pitchFamily="2" charset="-52"/>
                </a:rPr>
                <a:t>образовано в марте 2020 года путем реорганизации в соответствии с распоряжением Префектуры Юго-Восточного административного округа города Москвы от 07.08.2019 г. № 615 «О реорганизации Государственного бюджетного учреждения города Москвы по работе с населением по месту жительства «Лефортово» путем присоединения к нему Государственного бюджетного учреждения города Москвы  «Центр досуга и спорта «Кругозор».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В </a:t>
              </a:r>
              <a:r>
                <a:rPr lang="ru-RU" sz="1600" dirty="0">
                  <a:latin typeface="Gilroy" panose="00000500000000000000" pitchFamily="2" charset="-52"/>
                </a:rPr>
                <a:t>феврале 2022 года произошла реорганизация на основании распоряжения Префектуры Юго-Восточного административного округа города Москвы № Р-302/21 от 21.10.2021 «О реорганизации Государственного бюджетного учреждения города Москвы по работе с населением по месту жительства «Юго-Восток» путем присоединения к нему государственных бюджетных учреждений города Москвы: «Культурно-спортивный центр «Успех», Молодежный творческий клуб «Святогор», «Культурно-спортивный центр Печатники», Центр культуры досуга и спорта «Истоки», Государственного бюджетного учреждения города Москвы по работе с населением по месту жительства «Наш мир»». Предыдущие наименования учреждения ГБУ «Лефортово», ранее ГБУ СТЦ «Икар».</a:t>
              </a: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С 03.12.2012 года директором является Миронов Денис </a:t>
              </a:r>
              <a:r>
                <a:rPr lang="ru-RU" sz="1600" dirty="0" err="1">
                  <a:latin typeface="Gilroy" panose="00000500000000000000" pitchFamily="2" charset="-52"/>
                </a:rPr>
                <a:t>Ревазович</a:t>
              </a:r>
              <a:r>
                <a:rPr lang="ru-RU" sz="1600" dirty="0" smtClean="0">
                  <a:latin typeface="Gilroy" panose="00000500000000000000" pitchFamily="2" charset="-52"/>
                </a:rPr>
                <a:t>.</a:t>
              </a:r>
              <a:endParaRPr lang="ru-RU" sz="2000" dirty="0">
                <a:latin typeface="Gilroy" panose="00000500000000000000" pitchFamily="2" charset="-52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52AACC9-21B3-463F-BC4E-E3B1FE741CA9}"/>
                </a:ext>
              </a:extLst>
            </p:cNvPr>
            <p:cNvGrpSpPr/>
            <p:nvPr/>
          </p:nvGrpSpPr>
          <p:grpSpPr>
            <a:xfrm>
              <a:off x="726658" y="273405"/>
              <a:ext cx="1116391" cy="652166"/>
              <a:chOff x="335668" y="340923"/>
              <a:chExt cx="2028240" cy="1184843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FF85BC68-C412-4777-9B41-8F59365C02D6}"/>
                  </a:ext>
                </a:extLst>
              </p:cNvPr>
              <p:cNvSpPr/>
              <p:nvPr/>
            </p:nvSpPr>
            <p:spPr>
              <a:xfrm>
                <a:off x="2098806" y="342126"/>
                <a:ext cx="265102" cy="1147573"/>
              </a:xfrm>
              <a:custGeom>
                <a:avLst/>
                <a:gdLst>
                  <a:gd name="connsiteX0" fmla="*/ 204988 w 265102"/>
                  <a:gd name="connsiteY0" fmla="*/ 10219 h 1147573"/>
                  <a:gd name="connsiteX1" fmla="*/ 168920 w 265102"/>
                  <a:gd name="connsiteY1" fmla="*/ 15629 h 1147573"/>
                  <a:gd name="connsiteX2" fmla="*/ 78148 w 265102"/>
                  <a:gd name="connsiteY2" fmla="*/ 33664 h 1147573"/>
                  <a:gd name="connsiteX3" fmla="*/ 78148 w 265102"/>
                  <a:gd name="connsiteY3" fmla="*/ 140666 h 1147573"/>
                  <a:gd name="connsiteX4" fmla="*/ 161706 w 265102"/>
                  <a:gd name="connsiteY4" fmla="*/ 121430 h 1147573"/>
                  <a:gd name="connsiteX5" fmla="*/ 159903 w 265102"/>
                  <a:gd name="connsiteY5" fmla="*/ 747816 h 1147573"/>
                  <a:gd name="connsiteX6" fmla="*/ 72137 w 265102"/>
                  <a:gd name="connsiteY6" fmla="*/ 971439 h 1147573"/>
                  <a:gd name="connsiteX7" fmla="*/ 0 w 265102"/>
                  <a:gd name="connsiteY7" fmla="*/ 1147573 h 1147573"/>
                  <a:gd name="connsiteX8" fmla="*/ 261495 w 265102"/>
                  <a:gd name="connsiteY8" fmla="*/ 749619 h 1147573"/>
                  <a:gd name="connsiteX9" fmla="*/ 265102 w 265102"/>
                  <a:gd name="connsiteY9" fmla="*/ 0 h 1147573"/>
                  <a:gd name="connsiteX10" fmla="*/ 204988 w 265102"/>
                  <a:gd name="connsiteY10" fmla="*/ 10219 h 11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102" h="1147573">
                    <a:moveTo>
                      <a:pt x="204988" y="10219"/>
                    </a:moveTo>
                    <a:cubicBezTo>
                      <a:pt x="197174" y="12023"/>
                      <a:pt x="174931" y="13826"/>
                      <a:pt x="168920" y="15629"/>
                    </a:cubicBezTo>
                    <a:cubicBezTo>
                      <a:pt x="138863" y="19837"/>
                      <a:pt x="108205" y="25849"/>
                      <a:pt x="78148" y="33664"/>
                    </a:cubicBezTo>
                    <a:lnTo>
                      <a:pt x="78148" y="140666"/>
                    </a:lnTo>
                    <a:cubicBezTo>
                      <a:pt x="105800" y="132851"/>
                      <a:pt x="133453" y="126239"/>
                      <a:pt x="161706" y="121430"/>
                    </a:cubicBezTo>
                    <a:lnTo>
                      <a:pt x="159903" y="747816"/>
                    </a:lnTo>
                    <a:cubicBezTo>
                      <a:pt x="159903" y="833779"/>
                      <a:pt x="126840" y="912528"/>
                      <a:pt x="72137" y="971439"/>
                    </a:cubicBezTo>
                    <a:cubicBezTo>
                      <a:pt x="61316" y="1035761"/>
                      <a:pt x="36068" y="1095875"/>
                      <a:pt x="0" y="1147573"/>
                    </a:cubicBezTo>
                    <a:cubicBezTo>
                      <a:pt x="153891" y="1080847"/>
                      <a:pt x="261495" y="927556"/>
                      <a:pt x="261495" y="749619"/>
                    </a:cubicBezTo>
                    <a:lnTo>
                      <a:pt x="265102" y="0"/>
                    </a:lnTo>
                    <a:lnTo>
                      <a:pt x="204988" y="10219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27F3B086-3FAB-42E7-B5EF-183F295D829F}"/>
                  </a:ext>
                </a:extLst>
              </p:cNvPr>
              <p:cNvSpPr/>
              <p:nvPr/>
            </p:nvSpPr>
            <p:spPr>
              <a:xfrm>
                <a:off x="1810260" y="340923"/>
                <a:ext cx="269911" cy="1148775"/>
              </a:xfrm>
              <a:custGeom>
                <a:avLst/>
                <a:gdLst>
                  <a:gd name="connsiteX0" fmla="*/ 209196 w 269911"/>
                  <a:gd name="connsiteY0" fmla="*/ 9618 h 1148775"/>
                  <a:gd name="connsiteX1" fmla="*/ 169521 w 269911"/>
                  <a:gd name="connsiteY1" fmla="*/ 15028 h 1148775"/>
                  <a:gd name="connsiteX2" fmla="*/ 76946 w 269911"/>
                  <a:gd name="connsiteY2" fmla="*/ 34265 h 1148775"/>
                  <a:gd name="connsiteX3" fmla="*/ 76946 w 269911"/>
                  <a:gd name="connsiteY3" fmla="*/ 143672 h 1148775"/>
                  <a:gd name="connsiteX4" fmla="*/ 164111 w 269911"/>
                  <a:gd name="connsiteY4" fmla="*/ 122632 h 1148775"/>
                  <a:gd name="connsiteX5" fmla="*/ 158700 w 269911"/>
                  <a:gd name="connsiteY5" fmla="*/ 749018 h 1148775"/>
                  <a:gd name="connsiteX6" fmla="*/ 71535 w 269911"/>
                  <a:gd name="connsiteY6" fmla="*/ 972041 h 1148775"/>
                  <a:gd name="connsiteX7" fmla="*/ 0 w 269911"/>
                  <a:gd name="connsiteY7" fmla="*/ 1148775 h 1148775"/>
                  <a:gd name="connsiteX8" fmla="*/ 264501 w 269911"/>
                  <a:gd name="connsiteY8" fmla="*/ 747215 h 1148775"/>
                  <a:gd name="connsiteX9" fmla="*/ 269911 w 269911"/>
                  <a:gd name="connsiteY9" fmla="*/ 0 h 1148775"/>
                  <a:gd name="connsiteX10" fmla="*/ 209196 w 269911"/>
                  <a:gd name="connsiteY10" fmla="*/ 9618 h 114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911" h="1148775">
                    <a:moveTo>
                      <a:pt x="209196" y="9618"/>
                    </a:moveTo>
                    <a:cubicBezTo>
                      <a:pt x="209196" y="9618"/>
                      <a:pt x="179139" y="13225"/>
                      <a:pt x="169521" y="15028"/>
                    </a:cubicBezTo>
                    <a:cubicBezTo>
                      <a:pt x="138863" y="19237"/>
                      <a:pt x="108205" y="25849"/>
                      <a:pt x="76946" y="34265"/>
                    </a:cubicBezTo>
                    <a:lnTo>
                      <a:pt x="76946" y="143672"/>
                    </a:lnTo>
                    <a:cubicBezTo>
                      <a:pt x="106402" y="134655"/>
                      <a:pt x="135857" y="127441"/>
                      <a:pt x="164111" y="122632"/>
                    </a:cubicBezTo>
                    <a:lnTo>
                      <a:pt x="158700" y="749018"/>
                    </a:lnTo>
                    <a:cubicBezTo>
                      <a:pt x="158700" y="834981"/>
                      <a:pt x="125638" y="913129"/>
                      <a:pt x="71535" y="972041"/>
                    </a:cubicBezTo>
                    <a:cubicBezTo>
                      <a:pt x="60715" y="1036964"/>
                      <a:pt x="36068" y="1097077"/>
                      <a:pt x="0" y="1148775"/>
                    </a:cubicBezTo>
                    <a:cubicBezTo>
                      <a:pt x="154493" y="1082049"/>
                      <a:pt x="263299" y="927556"/>
                      <a:pt x="264501" y="747215"/>
                    </a:cubicBezTo>
                    <a:lnTo>
                      <a:pt x="269911" y="0"/>
                    </a:lnTo>
                    <a:lnTo>
                      <a:pt x="209196" y="9618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23EBF18F-A182-4DDC-9887-E58B88ECDCC4}"/>
                  </a:ext>
                </a:extLst>
              </p:cNvPr>
              <p:cNvSpPr/>
              <p:nvPr/>
            </p:nvSpPr>
            <p:spPr>
              <a:xfrm>
                <a:off x="1050421" y="357755"/>
                <a:ext cx="730984" cy="1168011"/>
              </a:xfrm>
              <a:custGeom>
                <a:avLst/>
                <a:gdLst>
                  <a:gd name="connsiteX0" fmla="*/ 314395 w 730984"/>
                  <a:gd name="connsiteY0" fmla="*/ 1168012 h 1168011"/>
                  <a:gd name="connsiteX1" fmla="*/ 0 w 730984"/>
                  <a:gd name="connsiteY1" fmla="*/ 1168012 h 1168011"/>
                  <a:gd name="connsiteX2" fmla="*/ 0 w 730984"/>
                  <a:gd name="connsiteY2" fmla="*/ 416589 h 1168011"/>
                  <a:gd name="connsiteX3" fmla="*/ 416589 w 730984"/>
                  <a:gd name="connsiteY3" fmla="*/ 0 h 1168011"/>
                  <a:gd name="connsiteX4" fmla="*/ 730984 w 730984"/>
                  <a:gd name="connsiteY4" fmla="*/ 0 h 1168011"/>
                  <a:gd name="connsiteX5" fmla="*/ 730984 w 730984"/>
                  <a:gd name="connsiteY5" fmla="*/ 751423 h 1168011"/>
                  <a:gd name="connsiteX6" fmla="*/ 314395 w 730984"/>
                  <a:gd name="connsiteY6" fmla="*/ 1168012 h 1168011"/>
                  <a:gd name="connsiteX7" fmla="*/ 104598 w 730984"/>
                  <a:gd name="connsiteY7" fmla="*/ 1064015 h 1168011"/>
                  <a:gd name="connsiteX8" fmla="*/ 314395 w 730984"/>
                  <a:gd name="connsiteY8" fmla="*/ 1064015 h 1168011"/>
                  <a:gd name="connsiteX9" fmla="*/ 626386 w 730984"/>
                  <a:gd name="connsiteY9" fmla="*/ 752024 h 1168011"/>
                  <a:gd name="connsiteX10" fmla="*/ 626386 w 730984"/>
                  <a:gd name="connsiteY10" fmla="*/ 102795 h 1168011"/>
                  <a:gd name="connsiteX11" fmla="*/ 416589 w 730984"/>
                  <a:gd name="connsiteY11" fmla="*/ 102795 h 1168011"/>
                  <a:gd name="connsiteX12" fmla="*/ 104598 w 730984"/>
                  <a:gd name="connsiteY12" fmla="*/ 414785 h 1168011"/>
                  <a:gd name="connsiteX13" fmla="*/ 104598 w 730984"/>
                  <a:gd name="connsiteY13" fmla="*/ 1064015 h 116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984" h="1168011">
                    <a:moveTo>
                      <a:pt x="314395" y="1168012"/>
                    </a:moveTo>
                    <a:lnTo>
                      <a:pt x="0" y="1168012"/>
                    </a:lnTo>
                    <a:lnTo>
                      <a:pt x="0" y="416589"/>
                    </a:lnTo>
                    <a:cubicBezTo>
                      <a:pt x="0" y="187555"/>
                      <a:pt x="187555" y="0"/>
                      <a:pt x="416589" y="0"/>
                    </a:cubicBezTo>
                    <a:lnTo>
                      <a:pt x="730984" y="0"/>
                    </a:lnTo>
                    <a:lnTo>
                      <a:pt x="730984" y="751423"/>
                    </a:lnTo>
                    <a:cubicBezTo>
                      <a:pt x="729181" y="980457"/>
                      <a:pt x="543429" y="1168012"/>
                      <a:pt x="314395" y="1168012"/>
                    </a:cubicBezTo>
                    <a:close/>
                    <a:moveTo>
                      <a:pt x="104598" y="1064015"/>
                    </a:moveTo>
                    <a:lnTo>
                      <a:pt x="314395" y="1064015"/>
                    </a:lnTo>
                    <a:cubicBezTo>
                      <a:pt x="486321" y="1064015"/>
                      <a:pt x="626386" y="923950"/>
                      <a:pt x="626386" y="752024"/>
                    </a:cubicBezTo>
                    <a:lnTo>
                      <a:pt x="626386" y="102795"/>
                    </a:lnTo>
                    <a:lnTo>
                      <a:pt x="416589" y="102795"/>
                    </a:lnTo>
                    <a:cubicBezTo>
                      <a:pt x="244663" y="102795"/>
                      <a:pt x="104598" y="242860"/>
                      <a:pt x="104598" y="414785"/>
                    </a:cubicBezTo>
                    <a:lnTo>
                      <a:pt x="104598" y="1064015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37EDBC4C-9CD6-44EF-B35F-E0DEA3971579}"/>
                  </a:ext>
                </a:extLst>
              </p:cNvPr>
              <p:cNvSpPr/>
              <p:nvPr/>
            </p:nvSpPr>
            <p:spPr>
              <a:xfrm>
                <a:off x="335668" y="375188"/>
                <a:ext cx="654639" cy="1150578"/>
              </a:xfrm>
              <a:custGeom>
                <a:avLst/>
                <a:gdLst>
                  <a:gd name="connsiteX0" fmla="*/ 556053 w 654639"/>
                  <a:gd name="connsiteY0" fmla="*/ 1150579 h 1150578"/>
                  <a:gd name="connsiteX1" fmla="*/ 437028 w 654639"/>
                  <a:gd name="connsiteY1" fmla="*/ 1150579 h 1150578"/>
                  <a:gd name="connsiteX2" fmla="*/ 130447 w 654639"/>
                  <a:gd name="connsiteY2" fmla="*/ 1038767 h 1150578"/>
                  <a:gd name="connsiteX3" fmla="*/ 0 w 654639"/>
                  <a:gd name="connsiteY3" fmla="*/ 749018 h 1150578"/>
                  <a:gd name="connsiteX4" fmla="*/ 0 w 654639"/>
                  <a:gd name="connsiteY4" fmla="*/ 0 h 1150578"/>
                  <a:gd name="connsiteX5" fmla="*/ 334834 w 654639"/>
                  <a:gd name="connsiteY5" fmla="*/ 0 h 1150578"/>
                  <a:gd name="connsiteX6" fmla="*/ 654640 w 654639"/>
                  <a:gd name="connsiteY6" fmla="*/ 134054 h 1150578"/>
                  <a:gd name="connsiteX7" fmla="*/ 577093 w 654639"/>
                  <a:gd name="connsiteY7" fmla="*/ 201982 h 1150578"/>
                  <a:gd name="connsiteX8" fmla="*/ 334834 w 654639"/>
                  <a:gd name="connsiteY8" fmla="*/ 101592 h 1150578"/>
                  <a:gd name="connsiteX9" fmla="*/ 103997 w 654639"/>
                  <a:gd name="connsiteY9" fmla="*/ 101592 h 1150578"/>
                  <a:gd name="connsiteX10" fmla="*/ 103997 w 654639"/>
                  <a:gd name="connsiteY10" fmla="*/ 746614 h 1150578"/>
                  <a:gd name="connsiteX11" fmla="*/ 437028 w 654639"/>
                  <a:gd name="connsiteY11" fmla="*/ 1043576 h 1150578"/>
                  <a:gd name="connsiteX12" fmla="*/ 556053 w 654639"/>
                  <a:gd name="connsiteY12" fmla="*/ 1043576 h 1150578"/>
                  <a:gd name="connsiteX13" fmla="*/ 556053 w 654639"/>
                  <a:gd name="connsiteY13" fmla="*/ 1150579 h 11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639" h="1150578">
                    <a:moveTo>
                      <a:pt x="556053" y="1150579"/>
                    </a:moveTo>
                    <a:lnTo>
                      <a:pt x="437028" y="1150579"/>
                    </a:lnTo>
                    <a:cubicBezTo>
                      <a:pt x="319806" y="1150579"/>
                      <a:pt x="211601" y="1110904"/>
                      <a:pt x="130447" y="1038767"/>
                    </a:cubicBezTo>
                    <a:cubicBezTo>
                      <a:pt x="46889" y="964827"/>
                      <a:pt x="0" y="860830"/>
                      <a:pt x="0" y="749018"/>
                    </a:cubicBezTo>
                    <a:lnTo>
                      <a:pt x="0" y="0"/>
                    </a:lnTo>
                    <a:lnTo>
                      <a:pt x="334834" y="0"/>
                    </a:lnTo>
                    <a:cubicBezTo>
                      <a:pt x="465281" y="0"/>
                      <a:pt x="573486" y="45686"/>
                      <a:pt x="654640" y="134054"/>
                    </a:cubicBezTo>
                    <a:lnTo>
                      <a:pt x="577093" y="201982"/>
                    </a:lnTo>
                    <a:cubicBezTo>
                      <a:pt x="516378" y="134054"/>
                      <a:pt x="437028" y="101592"/>
                      <a:pt x="334834" y="101592"/>
                    </a:cubicBezTo>
                    <a:lnTo>
                      <a:pt x="103997" y="101592"/>
                    </a:lnTo>
                    <a:lnTo>
                      <a:pt x="103997" y="746614"/>
                    </a:lnTo>
                    <a:cubicBezTo>
                      <a:pt x="103997" y="914932"/>
                      <a:pt x="247669" y="1043576"/>
                      <a:pt x="437028" y="1043576"/>
                    </a:cubicBezTo>
                    <a:lnTo>
                      <a:pt x="556053" y="1043576"/>
                    </a:lnTo>
                    <a:lnTo>
                      <a:pt x="556053" y="1150579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9564"/>
          <a:stretch/>
        </p:blipFill>
        <p:spPr>
          <a:xfrm>
            <a:off x="1121609" y="908404"/>
            <a:ext cx="4797597" cy="512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b="19097"/>
          <a:stretch/>
        </p:blipFill>
        <p:spPr>
          <a:xfrm>
            <a:off x="6102934" y="1849476"/>
            <a:ext cx="5664079" cy="303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360995" y="3756438"/>
            <a:ext cx="524376" cy="29981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546915" y="4201104"/>
            <a:ext cx="923329" cy="403176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473069" y="5070845"/>
            <a:ext cx="4300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Фитнес-зарядка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36671" y="5755322"/>
            <a:ext cx="4171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Спортивный праздник, посвященный Международному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</a:b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дню 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защиты детей</a:t>
            </a:r>
            <a:endParaRPr lang="ru-RU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06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roup 9"/>
          <p:cNvGrpSpPr>
            <a:grpSpLocks noChangeAspect="1"/>
          </p:cNvGrpSpPr>
          <p:nvPr/>
        </p:nvGrpSpPr>
        <p:grpSpPr>
          <a:xfrm>
            <a:off x="4199801" y="1089279"/>
            <a:ext cx="6586630" cy="4944804"/>
            <a:chOff x="0" y="0"/>
            <a:chExt cx="8916670" cy="6694043"/>
          </a:xfrm>
        </p:grpSpPr>
        <p:sp>
          <p:nvSpPr>
            <p:cNvPr id="22" name="Freeform 10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</a:path>
              </a:pathLst>
            </a:custGeom>
            <a:solidFill>
              <a:srgbClr val="008037"/>
            </a:solidFill>
            <a:ln>
              <a:noFill/>
            </a:ln>
          </p:spPr>
        </p:sp>
        <p:sp>
          <p:nvSpPr>
            <p:cNvPr id="24" name="Freeform 11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2"/>
              <a:stretch>
                <a:fillRect l="-757" r="-757" b="-2684"/>
              </a:stretch>
            </a:blipFill>
            <a:ln>
              <a:noFill/>
            </a:ln>
          </p:spPr>
        </p:sp>
      </p:grp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107041" y="3891639"/>
            <a:ext cx="900424" cy="405504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712418" y="223649"/>
            <a:ext cx="966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НОВОЕ ПОМЕЩЕНИЕ, ПОЛУЧЕННОЕ В 2022 ГОДУ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969413" y="5505440"/>
            <a:ext cx="3175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Ул. </a:t>
            </a:r>
            <a:r>
              <a:rPr lang="ru-RU" sz="2400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Люблинская</a:t>
            </a: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, д.18 (площадь </a:t>
            </a:r>
            <a:r>
              <a:rPr lang="ru-RU" sz="2400" dirty="0">
                <a:solidFill>
                  <a:schemeClr val="bg1"/>
                </a:solidFill>
                <a:latin typeface="Gilroy" panose="00000500000000000000" pitchFamily="2" charset="-52"/>
              </a:rPr>
              <a:t>74,3)</a:t>
            </a:r>
          </a:p>
        </p:txBody>
      </p:sp>
    </p:spTree>
    <p:extLst>
      <p:ext uri="{BB962C8B-B14F-4D97-AF65-F5344CB8AC3E}">
        <p14:creationId xmlns:p14="http://schemas.microsoft.com/office/powerpoint/2010/main" val="1830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Проект "Мультифункциональная площадка" на </a:t>
            </a:r>
            <a:r>
              <a:rPr lang="ru-RU" dirty="0" err="1"/>
              <a:t>Люблинской</a:t>
            </a:r>
            <a:r>
              <a:rPr lang="ru-RU" dirty="0"/>
              <a:t> ул., д.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53265" y="238484"/>
            <a:ext cx="804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МУЛЬТИФУНКЦИОНАЛЬНАЯ ПЛОЩАДКА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Group 5"/>
          <p:cNvGrpSpPr>
            <a:grpSpLocks noChangeAspect="1"/>
          </p:cNvGrpSpPr>
          <p:nvPr/>
        </p:nvGrpSpPr>
        <p:grpSpPr>
          <a:xfrm>
            <a:off x="1027903" y="975410"/>
            <a:ext cx="3511299" cy="2636050"/>
            <a:chOff x="0" y="0"/>
            <a:chExt cx="8916670" cy="6694043"/>
          </a:xfrm>
        </p:grpSpPr>
        <p:sp>
          <p:nvSpPr>
            <p:cNvPr id="22" name="Freeform 6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24" name="Freeform 7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2"/>
              <a:stretch>
                <a:fillRect l="-5601" r="-5601"/>
              </a:stretch>
            </a:blipFill>
          </p:spPr>
        </p:sp>
      </p:grpSp>
      <p:grpSp>
        <p:nvGrpSpPr>
          <p:cNvPr id="25" name="Group 8"/>
          <p:cNvGrpSpPr>
            <a:grpSpLocks noChangeAspect="1"/>
          </p:cNvGrpSpPr>
          <p:nvPr/>
        </p:nvGrpSpPr>
        <p:grpSpPr>
          <a:xfrm>
            <a:off x="4666555" y="972910"/>
            <a:ext cx="3511299" cy="2636050"/>
            <a:chOff x="0" y="0"/>
            <a:chExt cx="8916670" cy="6694043"/>
          </a:xfrm>
        </p:grpSpPr>
        <p:sp>
          <p:nvSpPr>
            <p:cNvPr id="26" name="Freeform 9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27" name="Freeform 10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3"/>
              <a:stretch>
                <a:fillRect l="-5601" r="-5601"/>
              </a:stretch>
            </a:blipFill>
          </p:spPr>
        </p:sp>
      </p:grpSp>
      <p:grpSp>
        <p:nvGrpSpPr>
          <p:cNvPr id="31" name="Group 11"/>
          <p:cNvGrpSpPr>
            <a:grpSpLocks noChangeAspect="1"/>
          </p:cNvGrpSpPr>
          <p:nvPr/>
        </p:nvGrpSpPr>
        <p:grpSpPr>
          <a:xfrm>
            <a:off x="1025403" y="3708605"/>
            <a:ext cx="3511299" cy="2636050"/>
            <a:chOff x="0" y="0"/>
            <a:chExt cx="8916670" cy="6694043"/>
          </a:xfrm>
        </p:grpSpPr>
        <p:sp>
          <p:nvSpPr>
            <p:cNvPr id="32" name="Freeform 12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35" name="Freeform 13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4"/>
              <a:stretch>
                <a:fillRect l="-21421" t="-20253" r="-12303"/>
              </a:stretch>
            </a:blipFill>
          </p:spPr>
        </p:sp>
      </p:grpSp>
      <p:grpSp>
        <p:nvGrpSpPr>
          <p:cNvPr id="36" name="Group 14"/>
          <p:cNvGrpSpPr>
            <a:grpSpLocks noChangeAspect="1"/>
          </p:cNvGrpSpPr>
          <p:nvPr/>
        </p:nvGrpSpPr>
        <p:grpSpPr>
          <a:xfrm>
            <a:off x="4664055" y="3711106"/>
            <a:ext cx="3511299" cy="2636050"/>
            <a:chOff x="0" y="0"/>
            <a:chExt cx="8916670" cy="6694043"/>
          </a:xfrm>
        </p:grpSpPr>
        <p:sp>
          <p:nvSpPr>
            <p:cNvPr id="37" name="Freeform 15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38" name="Freeform 16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5"/>
              <a:stretch>
                <a:fillRect l="-5601" r="-5601"/>
              </a:stretch>
            </a:blipFill>
          </p:spPr>
        </p:sp>
      </p:grp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126861" y="4040522"/>
            <a:ext cx="900424" cy="405504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989235" y="5862160"/>
            <a:ext cx="317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Ул. </a:t>
            </a:r>
            <a:r>
              <a:rPr lang="ru-RU" sz="2400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Люблинская</a:t>
            </a: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, д.18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54364" y="1051755"/>
            <a:ext cx="339379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ct val="110000"/>
            </a:pPr>
            <a:r>
              <a:rPr lang="ru-RU" sz="2200" b="1" dirty="0">
                <a:solidFill>
                  <a:prstClr val="black"/>
                </a:solidFill>
                <a:latin typeface="Gilroy" panose="00000500000000000000" pitchFamily="2" charset="-52"/>
              </a:rPr>
              <a:t>Лето-осень: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аттракционы для детей;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волейбол;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Gilroy" panose="00000500000000000000" pitchFamily="2" charset="-52"/>
              </a:rPr>
              <a:t>роллеркей</a:t>
            </a: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фитнес;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катание в рампе на роликах и BMX;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прокат детских электромобилей</a:t>
            </a:r>
            <a:r>
              <a:rPr lang="ru-RU" dirty="0" smtClean="0">
                <a:solidFill>
                  <a:prstClr val="black"/>
                </a:solidFill>
                <a:latin typeface="Gilroy" panose="00000500000000000000" pitchFamily="2" charset="-52"/>
              </a:rPr>
              <a:t>.</a:t>
            </a:r>
          </a:p>
          <a:p>
            <a:endParaRPr lang="ru-RU" dirty="0" smtClean="0">
              <a:solidFill>
                <a:prstClr val="black"/>
              </a:solidFill>
              <a:latin typeface="Gilroy" panose="00000500000000000000" pitchFamily="2" charset="-52"/>
            </a:endParaRPr>
          </a:p>
          <a:p>
            <a:r>
              <a:rPr lang="ru-RU" sz="2200" b="1" dirty="0">
                <a:solidFill>
                  <a:prstClr val="black"/>
                </a:solidFill>
                <a:latin typeface="Gilroy" panose="00000500000000000000" pitchFamily="2" charset="-52"/>
              </a:rPr>
              <a:t>Зима: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горка для катания на тюбинге;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ilroy" panose="00000500000000000000" pitchFamily="2" charset="-52"/>
              </a:rPr>
              <a:t>прокат "ватрушек".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Gilroy" panose="00000500000000000000" pitchFamily="2" charset="-52"/>
            </a:endParaRPr>
          </a:p>
          <a:p>
            <a:pPr lvl="0" algn="just">
              <a:buSzPct val="110000"/>
            </a:pPr>
            <a:endParaRPr lang="ru-RU" sz="2200" dirty="0" smtClean="0">
              <a:solidFill>
                <a:prstClr val="black"/>
              </a:solidFill>
              <a:latin typeface="Gilroy" panose="00000500000000000000" pitchFamily="2" charset="-52"/>
            </a:endParaRPr>
          </a:p>
          <a:p>
            <a:pPr marL="800100" lvl="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37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277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ЗАДАЧИ НА 2023 ГОД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386608" y="152870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183208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1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0" y="3296677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2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5097503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3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07948" y="3205653"/>
            <a:ext cx="52064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/>
              <a:t>Улучшение условий для комфортного пребывания населения, антитеррористический и противопожарной безопасности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5121058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Gilroy" panose="00000500000000000000" pitchFamily="2" charset="-52"/>
              </a:rPr>
              <a:t>Проведение текущих и капитальных ремонтов зданий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1799002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Gilroy" panose="00000500000000000000" pitchFamily="2" charset="-52"/>
              </a:rPr>
              <a:t>Улучшение </a:t>
            </a:r>
            <a:r>
              <a:rPr lang="en-US" sz="2100" dirty="0" err="1">
                <a:latin typeface="Gilroy" panose="00000500000000000000" pitchFamily="2" charset="-52"/>
              </a:rPr>
              <a:t>качества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оказываемых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услуг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за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счет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улучшения</a:t>
            </a:r>
            <a:r>
              <a:rPr lang="en-US" sz="2100" dirty="0">
                <a:latin typeface="Gilroy" panose="00000500000000000000" pitchFamily="2" charset="-52"/>
              </a:rPr>
              <a:t> и </a:t>
            </a:r>
            <a:r>
              <a:rPr lang="en-US" sz="2100" dirty="0" err="1">
                <a:latin typeface="Gilroy" panose="00000500000000000000" pitchFamily="2" charset="-52"/>
              </a:rPr>
              <a:t>обновления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материально-технической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базы</a:t>
            </a:r>
            <a:endParaRPr lang="ru-RU" sz="21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982026" y="257440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948208" y="1219695"/>
            <a:ext cx="1016019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800" dirty="0">
                <a:solidFill>
                  <a:schemeClr val="bg1"/>
                </a:solidFill>
                <a:latin typeface="Gilroy" panose="00000500000000000000" pitchFamily="2" charset="-52"/>
              </a:rPr>
              <a:t>Государственное бюджетное учреждение города Москвы по работе с населением по месту жительства «Юго-Восток (ГБУ 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2876989"/>
            <a:ext cx="879304" cy="8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4195945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</a:rPr>
              <a:t>Телефон: +74953621708</a:t>
            </a: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4070791"/>
            <a:ext cx="881517" cy="7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03" y="4859822"/>
            <a:ext cx="1263984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534847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Gilroy" panose="00000500000000000000" pitchFamily="2" charset="-52"/>
              </a:rPr>
              <a:t>Сайт: </a:t>
            </a:r>
            <a:r>
              <a:rPr lang="ru-RU" sz="2800" dirty="0">
                <a:latin typeface="Gilroy" panose="00000500000000000000" pitchFamily="2" charset="-52"/>
                <a:hlinkClick r:id="rId8"/>
              </a:rPr>
              <a:t>https://gbu-ugovostok.ru</a:t>
            </a:r>
            <a:r>
              <a:rPr lang="ru-RU" sz="2800" dirty="0" smtClean="0">
                <a:latin typeface="Gilroy" panose="00000500000000000000" pitchFamily="2" charset="-52"/>
                <a:hlinkClick r:id="rId8"/>
              </a:rPr>
              <a:t>/</a:t>
            </a:r>
            <a:r>
              <a:rPr lang="ru-RU" sz="2800" dirty="0" smtClean="0">
                <a:latin typeface="Gilroy" panose="00000500000000000000" pitchFamily="2" charset="-52"/>
              </a:rPr>
              <a:t> </a:t>
            </a:r>
            <a:endParaRPr lang="ru-RU" sz="28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84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761068" y="204634"/>
            <a:ext cx="995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Механизм взаимодействия по </a:t>
            </a:r>
            <a:r>
              <a:rPr lang="ru-RU" sz="3200" b="1" cap="all" dirty="0">
                <a:solidFill>
                  <a:srgbClr val="C0181C"/>
                </a:solidFill>
                <a:latin typeface="Gilroy" panose="00000500000000000000" pitchFamily="2" charset="-52"/>
              </a:rPr>
              <a:t>продвижению здорового образа </a:t>
            </a:r>
            <a:r>
              <a:rPr lang="ru-RU" sz="3200" b="1" cap="all" dirty="0" smtClean="0">
                <a:solidFill>
                  <a:srgbClr val="C0181C"/>
                </a:solidFill>
                <a:latin typeface="Gilroy" panose="00000500000000000000" pitchFamily="2" charset="-52"/>
              </a:rPr>
              <a:t>жизни</a:t>
            </a:r>
            <a:endParaRPr lang="ru-RU" sz="3200" b="1" cap="all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2722" y="1608196"/>
            <a:ext cx="11842214" cy="4611851"/>
            <a:chOff x="812314" y="1965976"/>
            <a:chExt cx="16675324" cy="7018141"/>
          </a:xfrm>
        </p:grpSpPr>
        <p:grpSp>
          <p:nvGrpSpPr>
            <p:cNvPr id="21" name="Group 5"/>
            <p:cNvGrpSpPr/>
            <p:nvPr/>
          </p:nvGrpSpPr>
          <p:grpSpPr>
            <a:xfrm>
              <a:off x="8665687" y="4626259"/>
              <a:ext cx="956749" cy="756650"/>
              <a:chOff x="0" y="0"/>
              <a:chExt cx="251983" cy="199282"/>
            </a:xfrm>
          </p:grpSpPr>
          <p:sp>
            <p:nvSpPr>
              <p:cNvPr id="22" name="Freeform 6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</p:sp>
          <p:sp>
            <p:nvSpPr>
              <p:cNvPr id="2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8"/>
            <p:cNvGrpSpPr/>
            <p:nvPr/>
          </p:nvGrpSpPr>
          <p:grpSpPr>
            <a:xfrm>
              <a:off x="14734987" y="4626259"/>
              <a:ext cx="956749" cy="756650"/>
              <a:chOff x="0" y="0"/>
              <a:chExt cx="251983" cy="199282"/>
            </a:xfrm>
          </p:grpSpPr>
          <p:sp>
            <p:nvSpPr>
              <p:cNvPr id="26" name="Freeform 9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</p:sp>
          <p:sp>
            <p:nvSpPr>
              <p:cNvPr id="27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11"/>
            <p:cNvGrpSpPr/>
            <p:nvPr/>
          </p:nvGrpSpPr>
          <p:grpSpPr>
            <a:xfrm>
              <a:off x="2732164" y="4626259"/>
              <a:ext cx="956749" cy="756650"/>
              <a:chOff x="0" y="0"/>
              <a:chExt cx="251983" cy="199282"/>
            </a:xfrm>
          </p:grpSpPr>
          <p:sp>
            <p:nvSpPr>
              <p:cNvPr id="32" name="Freeform 12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</p:sp>
          <p:sp>
            <p:nvSpPr>
              <p:cNvPr id="35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14"/>
            <p:cNvGrpSpPr/>
            <p:nvPr/>
          </p:nvGrpSpPr>
          <p:grpSpPr>
            <a:xfrm>
              <a:off x="812314" y="1965976"/>
              <a:ext cx="4548553" cy="2702751"/>
              <a:chOff x="0" y="0"/>
              <a:chExt cx="1197973" cy="711836"/>
            </a:xfrm>
          </p:grpSpPr>
          <p:sp>
            <p:nvSpPr>
              <p:cNvPr id="37" name="Freeform 15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38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16988" y="2817935"/>
              <a:ext cx="1452920" cy="1118748"/>
            </a:xfrm>
            <a:prstGeom prst="rect">
              <a:avLst/>
            </a:prstGeom>
          </p:spPr>
        </p:pic>
        <p:grpSp>
          <p:nvGrpSpPr>
            <p:cNvPr id="40" name="Group 18"/>
            <p:cNvGrpSpPr/>
            <p:nvPr/>
          </p:nvGrpSpPr>
          <p:grpSpPr>
            <a:xfrm>
              <a:off x="6869846" y="2025934"/>
              <a:ext cx="4548553" cy="2702751"/>
              <a:chOff x="0" y="0"/>
              <a:chExt cx="1197973" cy="711836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42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43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418338" y="2817935"/>
              <a:ext cx="1452920" cy="1118748"/>
            </a:xfrm>
            <a:prstGeom prst="rect">
              <a:avLst/>
            </a:prstGeom>
          </p:spPr>
        </p:pic>
        <p:grpSp>
          <p:nvGrpSpPr>
            <p:cNvPr id="45" name="Group 22"/>
            <p:cNvGrpSpPr/>
            <p:nvPr/>
          </p:nvGrpSpPr>
          <p:grpSpPr>
            <a:xfrm>
              <a:off x="12871196" y="2025934"/>
              <a:ext cx="4548553" cy="2702751"/>
              <a:chOff x="0" y="0"/>
              <a:chExt cx="1197973" cy="711836"/>
            </a:xfrm>
          </p:grpSpPr>
          <p:sp>
            <p:nvSpPr>
              <p:cNvPr id="46" name="Freeform 23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47" name="TextBox 2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8" name="Group 25"/>
            <p:cNvGrpSpPr/>
            <p:nvPr/>
          </p:nvGrpSpPr>
          <p:grpSpPr>
            <a:xfrm>
              <a:off x="936262" y="5058199"/>
              <a:ext cx="4548553" cy="3230761"/>
              <a:chOff x="0" y="-38100"/>
              <a:chExt cx="1197973" cy="850900"/>
            </a:xfrm>
          </p:grpSpPr>
          <p:sp>
            <p:nvSpPr>
              <p:cNvPr id="49" name="Freeform 26"/>
              <p:cNvSpPr/>
              <p:nvPr/>
            </p:nvSpPr>
            <p:spPr>
              <a:xfrm>
                <a:off x="0" y="0"/>
                <a:ext cx="1197973" cy="678043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630741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583083"/>
                    </a:lnTo>
                    <a:cubicBezTo>
                      <a:pt x="1197973" y="609404"/>
                      <a:pt x="1176636" y="630741"/>
                      <a:pt x="1150315" y="630741"/>
                    </a:cubicBezTo>
                    <a:lnTo>
                      <a:pt x="47658" y="630741"/>
                    </a:lnTo>
                    <a:cubicBezTo>
                      <a:pt x="21337" y="630741"/>
                      <a:pt x="0" y="609404"/>
                      <a:pt x="0" y="583083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0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1" name="TextBox 29"/>
            <p:cNvSpPr txBox="1"/>
            <p:nvPr/>
          </p:nvSpPr>
          <p:spPr>
            <a:xfrm>
              <a:off x="936261" y="2474298"/>
              <a:ext cx="4300658" cy="168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Формирование базы активных жителей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округа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, обладающих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заслугами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области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спорта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.</a:t>
              </a:r>
              <a:endParaRPr lang="en-US" sz="2699" dirty="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2" name="TextBox 30"/>
            <p:cNvSpPr txBox="1"/>
            <p:nvPr/>
          </p:nvSpPr>
          <p:spPr>
            <a:xfrm>
              <a:off x="7044350" y="2745016"/>
              <a:ext cx="4300658" cy="126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000000"/>
                  </a:solidFill>
                  <a:latin typeface="IBM Plex Sans"/>
                </a:defRPr>
              </a:lvl1pPr>
            </a:lstStyle>
            <a:p>
              <a:r>
                <a:rPr lang="en-US" dirty="0" err="1"/>
                <a:t>Согласование</a:t>
              </a:r>
              <a:r>
                <a:rPr lang="en-US" dirty="0"/>
                <a:t> </a:t>
              </a:r>
              <a:r>
                <a:rPr lang="en-US" dirty="0" err="1"/>
                <a:t>плана</a:t>
              </a:r>
              <a:r>
                <a:rPr lang="en-US" dirty="0"/>
                <a:t> совместных мероприятий </a:t>
              </a:r>
              <a:r>
                <a:rPr lang="en-US" dirty="0" err="1"/>
                <a:t>при</a:t>
              </a:r>
              <a:r>
                <a:rPr lang="en-US" dirty="0"/>
                <a:t> </a:t>
              </a:r>
              <a:r>
                <a:rPr lang="en-US" dirty="0" err="1"/>
                <a:t>их</a:t>
              </a:r>
              <a:r>
                <a:rPr lang="en-US" dirty="0"/>
                <a:t> </a:t>
              </a:r>
              <a:r>
                <a:rPr lang="en-US" dirty="0" err="1"/>
                <a:t>участии</a:t>
              </a:r>
              <a:r>
                <a:rPr lang="en-US" dirty="0"/>
                <a:t>.</a:t>
              </a:r>
            </a:p>
          </p:txBody>
        </p:sp>
        <p:sp>
          <p:nvSpPr>
            <p:cNvPr id="53" name="TextBox 31"/>
            <p:cNvSpPr txBox="1"/>
            <p:nvPr/>
          </p:nvSpPr>
          <p:spPr>
            <a:xfrm>
              <a:off x="12995144" y="2745018"/>
              <a:ext cx="4300658" cy="126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Реализация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проекта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.</a:t>
              </a:r>
            </a:p>
            <a:p>
              <a:pPr marL="0" lvl="0" indent="0" algn="l"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Подведение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итогов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совместной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работы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за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год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.</a:t>
              </a:r>
            </a:p>
          </p:txBody>
        </p:sp>
        <p:grpSp>
          <p:nvGrpSpPr>
            <p:cNvPr id="54" name="Group 32"/>
            <p:cNvGrpSpPr/>
            <p:nvPr/>
          </p:nvGrpSpPr>
          <p:grpSpPr>
            <a:xfrm>
              <a:off x="6937735" y="5058199"/>
              <a:ext cx="4548553" cy="3925918"/>
              <a:chOff x="0" y="-38100"/>
              <a:chExt cx="1197973" cy="1033986"/>
            </a:xfrm>
          </p:grpSpPr>
          <p:sp>
            <p:nvSpPr>
              <p:cNvPr id="55" name="Freeform 33"/>
              <p:cNvSpPr/>
              <p:nvPr/>
            </p:nvSpPr>
            <p:spPr>
              <a:xfrm>
                <a:off x="0" y="0"/>
                <a:ext cx="1197973" cy="99588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7097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9440"/>
                    </a:lnTo>
                    <a:cubicBezTo>
                      <a:pt x="1197973" y="695760"/>
                      <a:pt x="1176636" y="717097"/>
                      <a:pt x="1150315" y="717097"/>
                    </a:cubicBezTo>
                    <a:lnTo>
                      <a:pt x="47658" y="717097"/>
                    </a:lnTo>
                    <a:cubicBezTo>
                      <a:pt x="21337" y="717097"/>
                      <a:pt x="0" y="695760"/>
                      <a:pt x="0" y="669440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6" name="TextBox 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7" name="Group 35"/>
            <p:cNvGrpSpPr/>
            <p:nvPr/>
          </p:nvGrpSpPr>
          <p:grpSpPr>
            <a:xfrm>
              <a:off x="12939085" y="5058199"/>
              <a:ext cx="4548553" cy="3230761"/>
              <a:chOff x="0" y="-38100"/>
              <a:chExt cx="1197973" cy="850900"/>
            </a:xfrm>
          </p:grpSpPr>
          <p:sp>
            <p:nvSpPr>
              <p:cNvPr id="58" name="Freeform 36"/>
              <p:cNvSpPr/>
              <p:nvPr/>
            </p:nvSpPr>
            <p:spPr>
              <a:xfrm>
                <a:off x="0" y="0"/>
                <a:ext cx="1197973" cy="765022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630741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583083"/>
                    </a:lnTo>
                    <a:cubicBezTo>
                      <a:pt x="1197973" y="609404"/>
                      <a:pt x="1176636" y="630741"/>
                      <a:pt x="1150315" y="630741"/>
                    </a:cubicBezTo>
                    <a:lnTo>
                      <a:pt x="47658" y="630741"/>
                    </a:lnTo>
                    <a:cubicBezTo>
                      <a:pt x="21337" y="630741"/>
                      <a:pt x="0" y="609404"/>
                      <a:pt x="0" y="583083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9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0" name="TextBox 38"/>
            <p:cNvSpPr txBox="1"/>
            <p:nvPr/>
          </p:nvSpPr>
          <p:spPr>
            <a:xfrm>
              <a:off x="6937735" y="5382911"/>
              <a:ext cx="4424606" cy="98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проведение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рабочих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совещаний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формирование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плана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мероприятий.</a:t>
              </a:r>
            </a:p>
          </p:txBody>
        </p:sp>
        <p:sp>
          <p:nvSpPr>
            <p:cNvPr id="61" name="TextBox 39"/>
            <p:cNvSpPr txBox="1"/>
            <p:nvPr/>
          </p:nvSpPr>
          <p:spPr>
            <a:xfrm>
              <a:off x="885610" y="5364581"/>
              <a:ext cx="4401960" cy="22949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совместно с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управой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района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поиск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жителей,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имеющих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спортивные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заслуги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составление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перечня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видам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спорта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согласование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форм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участия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мероприятиях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. </a:t>
              </a:r>
            </a:p>
          </p:txBody>
        </p:sp>
        <p:sp>
          <p:nvSpPr>
            <p:cNvPr id="62" name="TextBox 40"/>
            <p:cNvSpPr txBox="1"/>
            <p:nvPr/>
          </p:nvSpPr>
          <p:spPr>
            <a:xfrm>
              <a:off x="12995143" y="5362163"/>
              <a:ext cx="4300658" cy="2622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ежеквартально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проведение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координационных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совещаний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подведение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итогов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конце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года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награждение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самых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активных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участников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и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районов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благодарственными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письмами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от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префекта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ЮВАО г</a:t>
              </a:r>
              <a:r>
                <a:rPr lang="en-US" sz="1400" dirty="0" smtClean="0">
                  <a:solidFill>
                    <a:srgbClr val="000000"/>
                  </a:solidFill>
                  <a:latin typeface="IBM Plex Sans"/>
                </a:rPr>
                <a:t>.</a:t>
              </a:r>
              <a:r>
                <a:rPr lang="ru-RU" sz="1400" dirty="0" smtClean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IBM Plex Sans"/>
                </a:rPr>
                <a:t>Москвы</a:t>
              </a:r>
              <a:r>
                <a:rPr lang="ru-RU" sz="1400" dirty="0" smtClean="0">
                  <a:solidFill>
                    <a:srgbClr val="000000"/>
                  </a:solidFill>
                  <a:latin typeface="IBM Plex Sans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3" name="TextBox 41"/>
            <p:cNvSpPr txBox="1"/>
            <p:nvPr/>
          </p:nvSpPr>
          <p:spPr>
            <a:xfrm>
              <a:off x="7076027" y="6479298"/>
              <a:ext cx="4300658" cy="369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2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Возможные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форматы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работы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:</a:t>
              </a:r>
            </a:p>
          </p:txBody>
        </p:sp>
        <p:sp>
          <p:nvSpPr>
            <p:cNvPr id="64" name="TextBox 42"/>
            <p:cNvSpPr txBox="1"/>
            <p:nvPr/>
          </p:nvSpPr>
          <p:spPr>
            <a:xfrm>
              <a:off x="6916052" y="6865287"/>
              <a:ext cx="4460632" cy="1967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мастер-классы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именные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турниры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участие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качестве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почетного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гостя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создание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общественного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движения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без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образования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IBM Plex Sans"/>
                </a:rPr>
                <a:t>ЮЛ</a:t>
              </a:r>
              <a:r>
                <a:rPr lang="ru-RU" sz="1400" dirty="0" smtClean="0">
                  <a:solidFill>
                    <a:srgbClr val="000000"/>
                  </a:solidFill>
                  <a:latin typeface="IBM Plex Sans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IBM Plex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0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 Bold" panose="00000800000000000000" pitchFamily="2" charset="-52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8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Государственная </a:t>
            </a:r>
            <a:r>
              <a:rPr lang="ru-RU" sz="2000" b="1" dirty="0">
                <a:latin typeface="Gilroy" panose="00000500000000000000" pitchFamily="2" charset="-52"/>
              </a:rPr>
              <a:t>программа </a:t>
            </a:r>
            <a:r>
              <a:rPr lang="ru-RU" sz="2000" b="1" dirty="0" smtClean="0">
                <a:latin typeface="Gilroy" panose="00000500000000000000" pitchFamily="2" charset="-52"/>
              </a:rPr>
              <a:t>г. Москвы «Спорт </a:t>
            </a:r>
            <a:r>
              <a:rPr lang="ru-RU" sz="2000" b="1" dirty="0">
                <a:latin typeface="Gilroy" panose="00000500000000000000" pitchFamily="2" charset="-52"/>
              </a:rPr>
              <a:t>Москвы</a:t>
            </a:r>
            <a:r>
              <a:rPr lang="ru-RU" sz="2000" b="1" dirty="0" smtClean="0">
                <a:latin typeface="Gilroy" panose="00000500000000000000" pitchFamily="2" charset="-52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Организация</a:t>
            </a:r>
            <a:r>
              <a:rPr lang="ru-RU" sz="1600" dirty="0">
                <a:latin typeface="Gilroy" panose="00000500000000000000" pitchFamily="2" charset="-52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Gilroy" panose="00000500000000000000" pitchFamily="2" charset="-52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Проведение </a:t>
            </a:r>
            <a:r>
              <a:rPr lang="ru-RU" sz="1600" dirty="0">
                <a:latin typeface="Gilroy" panose="00000500000000000000" pitchFamily="2" charset="-52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ГОСУДАРСТВЕННОМ ЗАДАНИИ НА 2022 ГОД</a:t>
            </a:r>
            <a:endParaRPr lang="ru-RU" sz="2800" b="1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Государственная программа г. Москвы </a:t>
            </a:r>
            <a:r>
              <a:rPr lang="ru-RU" sz="2000" b="1" dirty="0" smtClean="0">
                <a:latin typeface="Gilroy" panose="00000500000000000000" pitchFamily="2" charset="-52"/>
              </a:rPr>
              <a:t>«</a:t>
            </a:r>
            <a:r>
              <a:rPr lang="ru-RU" sz="2000" b="1" dirty="0">
                <a:latin typeface="Gilroy" panose="00000500000000000000" pitchFamily="2" charset="-52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Gilroy" panose="00000500000000000000" pitchFamily="2" charset="-52"/>
              </a:rPr>
              <a:t> </a:t>
            </a:r>
            <a:r>
              <a:rPr lang="ru-RU" sz="1600" dirty="0">
                <a:latin typeface="Gilroy" panose="00000500000000000000" pitchFamily="2" charset="-52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Gilroy" panose="00000500000000000000" pitchFamily="2" charset="-52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ГБУ «ЮГО-ВОСТОК»</a:t>
            </a:r>
          </a:p>
          <a:p>
            <a:pPr algn="ctr"/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р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айон Текстильщики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Gilroy" panose="00000500000000000000" pitchFamily="2" charset="-52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Культурно-массовые </a:t>
            </a:r>
            <a:r>
              <a:rPr lang="ru-RU" sz="2400" b="1" dirty="0" smtClean="0">
                <a:latin typeface="Gilroy" panose="00000500000000000000" pitchFamily="2" charset="-52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Физкультурные и спортивные мероприятия</a:t>
            </a:r>
            <a:endParaRPr lang="ru-RU" sz="2400" b="1" dirty="0" smtClean="0">
              <a:latin typeface="Gilroy" panose="00000500000000000000" pitchFamily="2" charset="-52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37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4320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 52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единицы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 4257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4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секции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445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5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кружков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210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770994" y="1305551"/>
            <a:ext cx="12580882" cy="5811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 и спортивные секции</a:t>
            </a:r>
          </a:p>
          <a:p>
            <a:pPr algn="ctr"/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в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 районе Текстильщики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299726" y="440148"/>
            <a:ext cx="1466100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584021" y="1955147"/>
            <a:ext cx="10640845" cy="11464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200" b="1" dirty="0">
                <a:latin typeface="Gilroy" panose="00000500000000000000" pitchFamily="2" charset="-52"/>
              </a:rPr>
              <a:t>Досуговые </a:t>
            </a:r>
            <a:r>
              <a:rPr lang="ru-RU" sz="2200" b="1" dirty="0" smtClean="0">
                <a:latin typeface="Gilroy" panose="00000500000000000000" pitchFamily="2" charset="-52"/>
              </a:rPr>
              <a:t>студии: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2200" dirty="0" smtClean="0">
                <a:latin typeface="Gilroy" panose="00000500000000000000" pitchFamily="2" charset="-52"/>
              </a:rPr>
              <a:t>Клуб по интересам «Радость творчества», изостудии «Цветик-</a:t>
            </a:r>
            <a:r>
              <a:rPr lang="ru-RU" sz="2200" dirty="0" err="1" smtClean="0">
                <a:latin typeface="Gilroy" panose="00000500000000000000" pitchFamily="2" charset="-52"/>
              </a:rPr>
              <a:t>семицветик</a:t>
            </a:r>
            <a:r>
              <a:rPr lang="ru-RU" sz="2200" dirty="0" smtClean="0">
                <a:latin typeface="Gilroy" panose="00000500000000000000" pitchFamily="2" charset="-52"/>
              </a:rPr>
              <a:t>», «Радуга», вокальная студия «Голос ОК», студия «Созвездие».</a:t>
            </a:r>
            <a:endParaRPr lang="ru-RU" sz="2200" b="1" dirty="0" smtClean="0">
              <a:latin typeface="Gilroy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584022" y="3177253"/>
            <a:ext cx="10640845" cy="11464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200" b="1" dirty="0" smtClean="0">
                <a:latin typeface="Gilroy" panose="00000500000000000000" pitchFamily="2" charset="-52"/>
              </a:rPr>
              <a:t>Спортивные секции: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2200" dirty="0" smtClean="0">
                <a:latin typeface="Gilroy" panose="00000500000000000000" pitchFamily="2" charset="-52"/>
              </a:rPr>
              <a:t>«Линия танца», «ОФП с элементами боевого самбо», футбольный клуб «Альтаир», спортивная секция «Тхэквондо».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584022" y="4403741"/>
            <a:ext cx="10743030" cy="18235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200" b="1" dirty="0" smtClean="0">
                <a:latin typeface="Gilroy" panose="00000500000000000000" pitchFamily="2" charset="-52"/>
              </a:rPr>
              <a:t>Внебюджетные кружки: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2200" dirty="0" smtClean="0">
                <a:latin typeface="Gilroy" panose="00000500000000000000" pitchFamily="2" charset="-52"/>
              </a:rPr>
              <a:t>Обучение игре на музыкальных инструментах «Пой, гитара», студия раннего развития и дошкольной подготовки «Солнышко», студия живописи «Этюд», изостудии «Детский рисунок», «Колорит», спортивные секции «Шашки», «Дзюдо», ОФП с элементами Тхэквондо.</a:t>
            </a:r>
            <a:endParaRPr lang="ru-RU" sz="22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47924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539851" y="4281020"/>
            <a:ext cx="955431" cy="36534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924758" y="4597267"/>
            <a:ext cx="665513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302244" y="5646057"/>
            <a:ext cx="3511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Студия изобразительного искусства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«Цветик-</a:t>
            </a:r>
            <a:r>
              <a:rPr lang="ru-RU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семицветик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499466" y="5649190"/>
            <a:ext cx="157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ИЗО студия «Этюд»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893" r="10154"/>
          <a:stretch/>
        </p:blipFill>
        <p:spPr>
          <a:xfrm>
            <a:off x="793018" y="1122824"/>
            <a:ext cx="5011926" cy="4450502"/>
          </a:xfrm>
          <a:prstGeom prst="round2DiagRect">
            <a:avLst>
              <a:gd name="adj1" fmla="val 0"/>
              <a:gd name="adj2" fmla="val 14465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8" y="1122824"/>
            <a:ext cx="5849457" cy="4464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23438" y="3374991"/>
            <a:ext cx="896186" cy="4505503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610947" y="5187962"/>
            <a:ext cx="4313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ружок 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раннего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</a:b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развития и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подготовки к школе «Солнышко»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" y="1367245"/>
            <a:ext cx="5165267" cy="378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8127" r="15194" b="9761"/>
          <a:stretch/>
        </p:blipFill>
        <p:spPr>
          <a:xfrm>
            <a:off x="6027209" y="1367245"/>
            <a:ext cx="5880283" cy="378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996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0" y="1147260"/>
            <a:ext cx="3735806" cy="498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98" y="1151100"/>
            <a:ext cx="3732927" cy="497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70473" y="4829190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521164" y="5805171"/>
            <a:ext cx="2594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Клуб по интересам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«Радость творчества»</a:t>
            </a:r>
          </a:p>
        </p:txBody>
      </p:sp>
    </p:spTree>
    <p:extLst>
      <p:ext uri="{BB962C8B-B14F-4D97-AF65-F5344CB8AC3E}">
        <p14:creationId xmlns:p14="http://schemas.microsoft.com/office/powerpoint/2010/main" val="2335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b="6869"/>
          <a:stretch/>
        </p:blipFill>
        <p:spPr>
          <a:xfrm>
            <a:off x="1369273" y="1479361"/>
            <a:ext cx="4067716" cy="4234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25" y="1479360"/>
            <a:ext cx="5645697" cy="4234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747014" y="4346447"/>
            <a:ext cx="888640" cy="347913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694920" y="4716743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86306" y="5901347"/>
            <a:ext cx="3739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«Линия танца»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917134" y="5749195"/>
            <a:ext cx="2594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боевого Самбо</a:t>
            </a:r>
            <a:endParaRPr lang="ru-RU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57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957</Words>
  <Application>Microsoft Office PowerPoint</Application>
  <PresentationFormat>Широкоэкранный</PresentationFormat>
  <Paragraphs>137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Gilroy</vt:lpstr>
      <vt:lpstr>Gilroy Bold</vt:lpstr>
      <vt:lpstr>IBM Plex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host</cp:lastModifiedBy>
  <cp:revision>197</cp:revision>
  <dcterms:created xsi:type="dcterms:W3CDTF">2022-06-09T19:17:28Z</dcterms:created>
  <dcterms:modified xsi:type="dcterms:W3CDTF">2023-04-21T08:21:44Z</dcterms:modified>
</cp:coreProperties>
</file>