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4"/>
  </p:notesMasterIdLst>
  <p:sldIdLst>
    <p:sldId id="256" r:id="rId3"/>
    <p:sldId id="257" r:id="rId4"/>
    <p:sldId id="259" r:id="rId5"/>
    <p:sldId id="260" r:id="rId6"/>
    <p:sldId id="261" r:id="rId7"/>
    <p:sldId id="282" r:id="rId8"/>
    <p:sldId id="263" r:id="rId9"/>
    <p:sldId id="285" r:id="rId10"/>
    <p:sldId id="265" r:id="rId11"/>
    <p:sldId id="284" r:id="rId12"/>
    <p:sldId id="264" r:id="rId13"/>
    <p:sldId id="275" r:id="rId14"/>
    <p:sldId id="273" r:id="rId15"/>
    <p:sldId id="271" r:id="rId16"/>
    <p:sldId id="272" r:id="rId17"/>
    <p:sldId id="274" r:id="rId18"/>
    <p:sldId id="278" r:id="rId19"/>
    <p:sldId id="279" r:id="rId20"/>
    <p:sldId id="280" r:id="rId21"/>
    <p:sldId id="283" r:id="rId22"/>
    <p:sldId id="28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6374" autoAdjust="0"/>
  </p:normalViewPr>
  <p:slideViewPr>
    <p:cSldViewPr snapToGrid="0">
      <p:cViewPr varScale="1">
        <p:scale>
          <a:sx n="97" d="100"/>
          <a:sy n="97" d="100"/>
        </p:scale>
        <p:origin x="624" y="90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12-06T10:53:04.615" idx="1">
    <p:pos x="6000" y="0"/>
    <p:text>Предлагаем в имиджевую презентацию новые фотографии сделать (сейчас у сотрудников  другие платки)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79414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8699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345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80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5069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84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4418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6225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472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191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5823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4" name="Google Shape;894;p2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5" name="Google Shape;895;p2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297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926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887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0" name="Google Shape;930;p2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931" name="Google Shape;931;p2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600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7981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5719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47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92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4441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1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8.png"/><Relationship Id="rId5" Type="http://schemas.openxmlformats.org/officeDocument/2006/relationships/image" Target="../media/image16.pn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jpe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8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11" Type="http://schemas.openxmlformats.org/officeDocument/2006/relationships/image" Target="../media/image16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9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comments" Target="../comments/comment1.xml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jp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16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6.png"/><Relationship Id="rId18" Type="http://schemas.openxmlformats.org/officeDocument/2006/relationships/image" Target="../media/image58.png"/><Relationship Id="rId3" Type="http://schemas.openxmlformats.org/officeDocument/2006/relationships/image" Target="../media/image44.png"/><Relationship Id="rId21" Type="http://schemas.openxmlformats.org/officeDocument/2006/relationships/image" Target="../media/image61.png"/><Relationship Id="rId7" Type="http://schemas.openxmlformats.org/officeDocument/2006/relationships/image" Target="../media/image48.png"/><Relationship Id="rId12" Type="http://schemas.openxmlformats.org/officeDocument/2006/relationships/image" Target="../media/image53.emf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19" Type="http://schemas.openxmlformats.org/officeDocument/2006/relationships/image" Target="../media/image59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62922" y="921605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761387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sz="1500" b="1" dirty="0">
                <a:solidFill>
                  <a:srgbClr val="561C0E"/>
                </a:solidFill>
              </a:rPr>
              <a:t>3</a:t>
            </a:r>
            <a:r>
              <a:rPr lang="ru-RU" sz="1500" b="1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год по МФЦ района Текстильщики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r>
              <a:rPr lang="ru-RU" sz="1000" b="1" i="1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000" b="1" i="1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год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309057"/>
            <a:ext cx="2170496" cy="321310"/>
            <a:chOff x="5862393" y="3321614"/>
            <a:chExt cx="2170496" cy="32131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321614"/>
              <a:ext cx="890400" cy="31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000" b="1" dirty="0" smtClean="0">
                  <a:solidFill>
                    <a:srgbClr val="E74825"/>
                  </a:solidFill>
                </a:rPr>
                <a:t>40</a:t>
              </a:r>
              <a:r>
                <a:rPr lang="en-US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ru-RU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 smtClean="0">
                <a:solidFill>
                  <a:srgbClr val="561C0E"/>
                </a:solidFill>
              </a:rPr>
              <a:t>Получени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41856" y="2100647"/>
            <a:ext cx="2123184" cy="347504"/>
            <a:chOff x="5883127" y="3967328"/>
            <a:chExt cx="2123184" cy="347504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83127" y="3967328"/>
              <a:ext cx="908953" cy="31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 </a:t>
              </a:r>
              <a:r>
                <a:rPr lang="ru-RU" sz="2000" b="1" dirty="0" smtClean="0">
                  <a:solidFill>
                    <a:srgbClr val="E74825"/>
                  </a:solidFill>
                </a:rPr>
                <a:t>13,4</a:t>
              </a:r>
              <a:endParaRPr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88085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Р</a:t>
            </a:r>
            <a:r>
              <a:rPr lang="ru-RU" sz="1100" b="0" i="0" u="none" strike="noStrike" cap="none" dirty="0" smtClean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егистрационный 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61192" y="1291158"/>
            <a:ext cx="2268826" cy="334771"/>
            <a:chOff x="5888192" y="4500782"/>
            <a:chExt cx="2268826" cy="334771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88192" y="4500782"/>
              <a:ext cx="868500" cy="316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&gt;15</a:t>
              </a:r>
              <a:r>
                <a:rPr lang="en-US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,</a:t>
              </a:r>
              <a:r>
                <a:rPr lang="ru-RU" sz="20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 smtClean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 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5</a:t>
              </a:r>
              <a:r>
                <a:rPr lang="en-US" sz="2800" b="1" dirty="0" smtClean="0">
                  <a:solidFill>
                    <a:srgbClr val="E74825"/>
                  </a:solidFill>
                </a:rPr>
                <a:t>,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4</a:t>
              </a:r>
              <a:r>
                <a:rPr lang="en-US" sz="2800" b="1" dirty="0" smtClean="0">
                  <a:solidFill>
                    <a:srgbClr val="E74825"/>
                  </a:solidFill>
                </a:rPr>
                <a:t> 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161864" cy="408639"/>
            <a:chOff x="5862393" y="3229521"/>
            <a:chExt cx="2161864" cy="408639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36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en-US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en-US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,7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38657" y="3361201"/>
              <a:ext cx="148560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 smtClean="0">
                  <a:solidFill>
                    <a:srgbClr val="F04C30"/>
                  </a:solidFill>
                </a:rPr>
                <a:t>тыс.</a:t>
              </a:r>
              <a:r>
                <a:rPr lang="ru-RU" sz="1200" b="1" i="0" u="none" strike="noStrike" cap="none" dirty="0" smtClean="0">
                  <a:solidFill>
                    <a:srgbClr val="F04C30"/>
                  </a:solidFill>
                  <a:sym typeface="Arial"/>
                </a:rPr>
                <a:t> 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216249" cy="410639"/>
            <a:chOff x="5862393" y="3229521"/>
            <a:chExt cx="2216249" cy="410639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368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 smtClean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 4,3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608643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12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endParaRPr sz="28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831426" y="1195297"/>
            <a:ext cx="1776821" cy="103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35155        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</a:t>
            </a:r>
            <a:r>
              <a:rPr lang="ru" sz="14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счетов</a:t>
            </a:r>
            <a:endParaRPr sz="1400" b="1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85272" y="1490720"/>
            <a:ext cx="5489548" cy="1088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sym typeface="Arial"/>
              </a:rPr>
              <a:t>в амбулаторном звене и в стационарах города</a:t>
            </a:r>
            <a:r>
              <a:rPr lang="ru" sz="1100" b="0" i="0" u="none" strike="noStrike" cap="none" dirty="0" smtClean="0">
                <a:solidFill>
                  <a:srgbClr val="623B2A"/>
                </a:solidFill>
                <a:sym typeface="Arial"/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  <a:p>
            <a:r>
              <a:rPr lang="ru" sz="1100" b="0" i="0" u="none" strike="noStrike" cap="none" dirty="0">
                <a:solidFill>
                  <a:srgbClr val="561C0E"/>
                </a:solidFill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sym typeface="Arial"/>
              </a:rPr>
              <a:t>«Академия искреннего сервиса</a:t>
            </a:r>
            <a:r>
              <a:rPr lang="ru" sz="1100" b="1" i="0" u="none" strike="noStrike" cap="none" dirty="0" smtClean="0">
                <a:solidFill>
                  <a:srgbClr val="561C0E"/>
                </a:solidFill>
                <a:sym typeface="Arial"/>
              </a:rPr>
              <a:t>». </a:t>
            </a:r>
            <a:r>
              <a:rPr lang="ru-RU" sz="1100" dirty="0">
                <a:solidFill>
                  <a:srgbClr val="623B2A"/>
                </a:solidFill>
              </a:rPr>
              <a:t>В 2023 г. в МФЦ района Текстильщики прошли </a:t>
            </a:r>
            <a:r>
              <a:rPr lang="ru-RU" sz="1100" dirty="0" smtClean="0">
                <a:solidFill>
                  <a:srgbClr val="623B2A"/>
                </a:solidFill>
              </a:rPr>
              <a:t>стажировку </a:t>
            </a:r>
            <a:r>
              <a:rPr lang="ru-RU" sz="1100" b="1" dirty="0" smtClean="0">
                <a:solidFill>
                  <a:srgbClr val="E74825"/>
                </a:solidFill>
              </a:rPr>
              <a:t>40 </a:t>
            </a:r>
            <a:r>
              <a:rPr lang="ru-RU" sz="1100" b="1" dirty="0">
                <a:solidFill>
                  <a:srgbClr val="E74825"/>
                </a:solidFill>
              </a:rPr>
              <a:t>специалистов</a:t>
            </a:r>
            <a:r>
              <a:rPr lang="ru-RU" sz="1100" dirty="0">
                <a:solidFill>
                  <a:srgbClr val="623B2A"/>
                </a:solidFill>
              </a:rPr>
              <a:t>, которые работают администраторами в поликлиниках столицы.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42993" y="2882654"/>
            <a:ext cx="2124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0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 smtClean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 smtClean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 smtClean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 smtClean="0">
                <a:solidFill>
                  <a:srgbClr val="561C0E"/>
                </a:solidFill>
              </a:rPr>
            </a:br>
            <a:r>
              <a:rPr lang="ru" sz="1100" dirty="0" smtClean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 smtClean="0">
                <a:solidFill>
                  <a:srgbClr val="561C0E"/>
                </a:solidFill>
              </a:rPr>
            </a:br>
            <a:r>
              <a:rPr lang="ru" sz="1100" dirty="0" smtClean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 smtClean="0">
                <a:solidFill>
                  <a:srgbClr val="561C0E"/>
                </a:solidFill>
              </a:rPr>
            </a:br>
            <a:r>
              <a:rPr lang="ru" sz="1100" dirty="0" smtClean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>
              <a:lnSpc>
                <a:spcPct val="138461"/>
              </a:lnSpc>
              <a:buSzPts val="1200"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</a:t>
            </a:r>
            <a:r>
              <a:rPr lang="ru" sz="1200" b="1" i="0" u="none" strike="noStrike" cap="none" dirty="0" smtClean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». </a:t>
            </a:r>
            <a:r>
              <a:rPr lang="ru" sz="1200" dirty="0" smtClean="0">
                <a:solidFill>
                  <a:srgbClr val="623B2A"/>
                </a:solidFill>
              </a:rPr>
              <a:t>В МФЦ района Текстильщики в 2023 г. трудоустроено </a:t>
            </a:r>
            <a:r>
              <a:rPr lang="ru" sz="1200" b="1" dirty="0" smtClean="0">
                <a:solidFill>
                  <a:srgbClr val="E74825"/>
                </a:solidFill>
              </a:rPr>
              <a:t>2 сотрудника. 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45"/>
          <p:cNvSpPr/>
          <p:nvPr/>
        </p:nvSpPr>
        <p:spPr>
          <a:xfrm rot="10800000" flipH="1">
            <a:off x="334278" y="1927429"/>
            <a:ext cx="6503843" cy="252028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45"/>
          <p:cNvSpPr/>
          <p:nvPr/>
        </p:nvSpPr>
        <p:spPr>
          <a:xfrm>
            <a:off x="323528" y="919318"/>
            <a:ext cx="2390536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5"/>
          <p:cNvSpPr/>
          <p:nvPr/>
        </p:nvSpPr>
        <p:spPr>
          <a:xfrm>
            <a:off x="611560" y="1135341"/>
            <a:ext cx="324227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 СПОСОБОВ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ОБРАТНОЙ СВЯЗИ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1" name="Google Shape;90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60" y="3275639"/>
            <a:ext cx="307974" cy="30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4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227" y="2774739"/>
            <a:ext cx="36004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4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798" y="2181275"/>
            <a:ext cx="392899" cy="3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5259" y="2071445"/>
            <a:ext cx="429667" cy="429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96684" y="3779857"/>
            <a:ext cx="406817" cy="40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4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1933" y="2575501"/>
            <a:ext cx="476319" cy="47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571" y="3758061"/>
            <a:ext cx="399353" cy="39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4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5577" y="3254666"/>
            <a:ext cx="369031" cy="320812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45"/>
          <p:cNvSpPr/>
          <p:nvPr/>
        </p:nvSpPr>
        <p:spPr>
          <a:xfrm>
            <a:off x="1514682" y="2074247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Пульты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оценки качества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5"/>
          <p:cNvSpPr/>
          <p:nvPr/>
        </p:nvSpPr>
        <p:spPr>
          <a:xfrm>
            <a:off x="1514682" y="3073117"/>
            <a:ext cx="1262326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E-mail / Почта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45"/>
          <p:cNvSpPr/>
          <p:nvPr/>
        </p:nvSpPr>
        <p:spPr>
          <a:xfrm>
            <a:off x="4329526" y="1999437"/>
            <a:ext cx="777878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Соцсети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45"/>
          <p:cNvSpPr/>
          <p:nvPr/>
        </p:nvSpPr>
        <p:spPr>
          <a:xfrm>
            <a:off x="1514682" y="3750269"/>
            <a:ext cx="1271563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Мобильное приложение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45"/>
          <p:cNvSpPr/>
          <p:nvPr/>
        </p:nvSpPr>
        <p:spPr>
          <a:xfrm>
            <a:off x="4329526" y="250510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Анкетирование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краудсорсинг</a:t>
            </a:r>
            <a:endParaRPr sz="14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5"/>
          <p:cNvSpPr/>
          <p:nvPr/>
        </p:nvSpPr>
        <p:spPr>
          <a:xfrm>
            <a:off x="4329526" y="3651015"/>
            <a:ext cx="1719705" cy="66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Вопрос-ответ </a:t>
            </a:r>
            <a:b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сайте </a:t>
            </a:r>
            <a:r>
              <a:rPr lang="ru" sz="1400" b="0" i="1" u="sng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md.mos.ru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5" name="Google Shape;915;p45"/>
          <p:cNvSpPr/>
          <p:nvPr/>
        </p:nvSpPr>
        <p:spPr>
          <a:xfrm>
            <a:off x="1514682" y="2748231"/>
            <a:ext cx="1248387" cy="38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Горячая линия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45"/>
          <p:cNvSpPr/>
          <p:nvPr/>
        </p:nvSpPr>
        <p:spPr>
          <a:xfrm>
            <a:off x="4329526" y="3140057"/>
            <a:ext cx="1508916" cy="5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 отзывов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предложений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7" name="Google Shape;917;p45"/>
          <p:cNvGrpSpPr/>
          <p:nvPr/>
        </p:nvGrpSpPr>
        <p:grpSpPr>
          <a:xfrm>
            <a:off x="2749024" y="994664"/>
            <a:ext cx="3681336" cy="663346"/>
            <a:chOff x="455909" y="2573064"/>
            <a:chExt cx="3681336" cy="663346"/>
          </a:xfrm>
        </p:grpSpPr>
        <p:sp>
          <p:nvSpPr>
            <p:cNvPr id="918" name="Google Shape;918;p45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600"/>
                <a:buFont typeface="Arial"/>
                <a:buNone/>
              </a:pPr>
              <a:r>
                <a:rPr lang="ru" sz="46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96%</a:t>
              </a:r>
              <a:endParaRPr sz="4600" b="0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5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" sz="2000" b="1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довольных посетителей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0" name="Google Shape;920;p4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45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2" name="Google Shape;922;p45"/>
          <p:cNvCxnSpPr/>
          <p:nvPr/>
        </p:nvCxnSpPr>
        <p:spPr>
          <a:xfrm>
            <a:off x="2821576" y="4813324"/>
            <a:ext cx="433459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923" name="Google Shape;923;p4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4" name="Google Shape;924;p45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5" name="Google Shape;925;p4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ДИАЛОГ С ГРАЖДАНАМИ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6" name="Google Shape;926;p45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0685" y="589897"/>
            <a:ext cx="2156884" cy="241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5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4243" y="2901741"/>
            <a:ext cx="2153326" cy="1912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06360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6" name="Google Shape;93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46"/>
          <p:cNvSpPr txBox="1"/>
          <p:nvPr/>
        </p:nvSpPr>
        <p:spPr>
          <a:xfrm>
            <a:off x="6365033" y="1171346"/>
            <a:ext cx="2016224" cy="96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заботой</a:t>
            </a:r>
            <a:b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2800" b="1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 жителях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46"/>
          <p:cNvSpPr/>
          <p:nvPr/>
        </p:nvSpPr>
        <p:spPr>
          <a:xfrm>
            <a:off x="6480620" y="2526030"/>
            <a:ext cx="1904318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="" xmlns:a16="http://schemas.microsoft.com/office/drawing/2014/main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="" xmlns:a16="http://schemas.microsoft.com/office/drawing/2014/main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1"/>
          <p:cNvSpPr/>
          <p:nvPr/>
        </p:nvSpPr>
        <p:spPr>
          <a:xfrm>
            <a:off x="1209525" y="788467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5736151" y="896980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5371525" y="1419279"/>
            <a:ext cx="3410448" cy="317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12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12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r>
              <a:rPr lang="ru" sz="12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12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12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12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</a:t>
            </a:r>
            <a:r>
              <a:rPr lang="ru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юридических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лиц.</a:t>
            </a:r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1075245" y="1446564"/>
            <a:ext cx="31181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900"/>
            </a:pPr>
            <a:r>
              <a:rPr lang="ru-RU" sz="1200" b="1" dirty="0">
                <a:solidFill>
                  <a:srgbClr val="E74825"/>
                </a:solidFill>
              </a:rPr>
              <a:t>С 29 ИЮНЯ 2022 года </a:t>
            </a:r>
            <a:r>
              <a:rPr lang="ru-RU" sz="1200" dirty="0">
                <a:solidFill>
                  <a:srgbClr val="623B2A"/>
                </a:solidFill>
              </a:rPr>
              <a:t>физическим лицам доступна </a:t>
            </a:r>
            <a:r>
              <a:rPr lang="ru-RU" sz="1200" b="1" dirty="0">
                <a:solidFill>
                  <a:srgbClr val="623B2A"/>
                </a:solidFill>
              </a:rPr>
              <a:t>услуга по регистрации права собственности на объекты недвижимости, находящиеся за пределами столицы, в любом центре </a:t>
            </a:r>
            <a:r>
              <a:rPr lang="ru-RU" sz="1200" b="1" dirty="0" err="1">
                <a:solidFill>
                  <a:srgbClr val="623B2A"/>
                </a:solidFill>
              </a:rPr>
              <a:t>госуслуг</a:t>
            </a:r>
            <a:r>
              <a:rPr lang="ru-RU" sz="1200" b="1" dirty="0">
                <a:solidFill>
                  <a:srgbClr val="623B2A"/>
                </a:solidFill>
              </a:rPr>
              <a:t> Москвы. </a:t>
            </a:r>
            <a:r>
              <a:rPr lang="ru-RU" sz="1200" dirty="0">
                <a:solidFill>
                  <a:srgbClr val="623B2A"/>
                </a:solidFill>
              </a:rPr>
              <a:t>Услуга предоставляется по предварительной записи</a:t>
            </a:r>
            <a:r>
              <a:rPr lang="ru-RU" sz="1200" b="1" dirty="0">
                <a:solidFill>
                  <a:srgbClr val="623B2A"/>
                </a:solidFill>
              </a:rPr>
              <a:t>.</a:t>
            </a:r>
            <a:r>
              <a:rPr lang="ru-RU" sz="1200" dirty="0">
                <a:solidFill>
                  <a:srgbClr val="623B2A"/>
                </a:solidFill>
              </a:rPr>
              <a:t> Юридическим лицам услуга доступна в 29 центрах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20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1185</Words>
  <Application>Microsoft Office PowerPoint</Application>
  <PresentationFormat>Экран (16:9)</PresentationFormat>
  <Paragraphs>315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Романова Нина Михайловна</dc:creator>
  <cp:lastModifiedBy>Романова Нина Михайловна</cp:lastModifiedBy>
  <cp:revision>22</cp:revision>
  <dcterms:modified xsi:type="dcterms:W3CDTF">2024-03-15T11:41:16Z</dcterms:modified>
</cp:coreProperties>
</file>