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7" r:id="rId5"/>
    <p:sldId id="269" r:id="rId6"/>
    <p:sldId id="270" r:id="rId7"/>
    <p:sldId id="271" r:id="rId8"/>
    <p:sldId id="287" r:id="rId9"/>
    <p:sldId id="272" r:id="rId10"/>
    <p:sldId id="268" r:id="rId11"/>
    <p:sldId id="273" r:id="rId12"/>
    <p:sldId id="274" r:id="rId13"/>
    <p:sldId id="259" r:id="rId14"/>
    <p:sldId id="275" r:id="rId15"/>
    <p:sldId id="276" r:id="rId16"/>
    <p:sldId id="278" r:id="rId17"/>
    <p:sldId id="279" r:id="rId18"/>
    <p:sldId id="262" r:id="rId19"/>
    <p:sldId id="280" r:id="rId20"/>
    <p:sldId id="288" r:id="rId21"/>
    <p:sldId id="282" r:id="rId22"/>
    <p:sldId id="283" r:id="rId23"/>
    <p:sldId id="277" r:id="rId24"/>
    <p:sldId id="285" r:id="rId25"/>
    <p:sldId id="284" r:id="rId26"/>
    <p:sldId id="28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BDD7"/>
    <a:srgbClr val="4694DA"/>
    <a:srgbClr val="1B2E51"/>
    <a:srgbClr val="BDE7F1"/>
    <a:srgbClr val="47B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7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4;&#1083;&#1077;&#1095;&#1082;&#1072;\Downloads\&#1076;&#1080;&#1072;&#1075;&#1088;&#1072;&#1084;&#1084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accent3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rgbClr val="48BD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A6-467A-B380-98F5F1E33797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A6-467A-B380-98F5F1E33797}"/>
              </c:ext>
            </c:extLst>
          </c:dPt>
          <c:cat>
            <c:strRef>
              <c:f>Лист1!$A$49:$A$50</c:f>
              <c:strCache>
                <c:ptCount val="2"/>
                <c:pt idx="0">
                  <c:v>трудоспособные</c:v>
                </c:pt>
                <c:pt idx="1">
                  <c:v>старше трудоспособного возраста</c:v>
                </c:pt>
              </c:strCache>
            </c:strRef>
          </c:cat>
          <c:val>
            <c:numRef>
              <c:f>Лист1!$B$49:$B$50</c:f>
              <c:numCache>
                <c:formatCode>#,##0</c:formatCode>
                <c:ptCount val="2"/>
                <c:pt idx="0">
                  <c:v>127593</c:v>
                </c:pt>
                <c:pt idx="1">
                  <c:v>65510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A6-467A-B380-98F5F1E33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0" i="0" u="none" strike="noStrike" baseline="0" dirty="0" smtClean="0">
                <a:effectLst/>
              </a:rPr>
              <a:t>Согласно программы ЕМИАС обеспеченность первичной медико-санитарной помощью взрослого населения: </a:t>
            </a:r>
            <a:endParaRPr lang="ru-RU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48BD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Врачами-терапевтами</c:v>
                </c:pt>
                <c:pt idx="1">
                  <c:v>Специалисты 1 уровня</c:v>
                </c:pt>
                <c:pt idx="2">
                  <c:v>Специалисты 2 уровня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</c:v>
                </c:pt>
                <c:pt idx="1">
                  <c:v>89.4</c:v>
                </c:pt>
                <c:pt idx="2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0F-438E-971B-1EB0DC58A1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Врачами-терапевтами</c:v>
                </c:pt>
                <c:pt idx="1">
                  <c:v>Специалисты 1 уровня</c:v>
                </c:pt>
                <c:pt idx="2">
                  <c:v>Специалисты 2 уровня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90.6</c:v>
                </c:pt>
                <c:pt idx="1">
                  <c:v>89.3</c:v>
                </c:pt>
                <c:pt idx="2">
                  <c:v>88.5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0F-438E-971B-1EB0DC58A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8167568"/>
        <c:axId val="788164288"/>
      </c:barChart>
      <c:catAx>
        <c:axId val="78816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8164288"/>
        <c:crosses val="autoZero"/>
        <c:auto val="1"/>
        <c:lblAlgn val="ctr"/>
        <c:lblOffset val="100"/>
        <c:noMultiLvlLbl val="0"/>
      </c:catAx>
      <c:valAx>
        <c:axId val="78816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816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Показатели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373265574628911"/>
          <c:y val="0.10498344842917136"/>
          <c:w val="0.82655600169777921"/>
          <c:h val="0.72011645745761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48BD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Посещений на дому</c:v>
                </c:pt>
                <c:pt idx="1">
                  <c:v>Обращений по заболеванию</c:v>
                </c:pt>
                <c:pt idx="2">
                  <c:v>ТМУ консультации</c:v>
                </c:pt>
                <c:pt idx="3">
                  <c:v>Посещения к врачам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17799</c:v>
                </c:pt>
                <c:pt idx="1">
                  <c:v>212091</c:v>
                </c:pt>
                <c:pt idx="2" formatCode="General">
                  <c:v>24773</c:v>
                </c:pt>
                <c:pt idx="3" formatCode="General">
                  <c:v>601042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4C-4A5B-A31F-F077C7CD8E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Посещений на дому</c:v>
                </c:pt>
                <c:pt idx="1">
                  <c:v>Обращений по заболеванию</c:v>
                </c:pt>
                <c:pt idx="2">
                  <c:v>ТМУ консультации</c:v>
                </c:pt>
                <c:pt idx="3">
                  <c:v>Посещения к врачам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24475</c:v>
                </c:pt>
                <c:pt idx="1">
                  <c:v>191744</c:v>
                </c:pt>
                <c:pt idx="2" formatCode="General">
                  <c:v>55672</c:v>
                </c:pt>
                <c:pt idx="3">
                  <c:v>572567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4C-4A5B-A31F-F077C7CD8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0321040"/>
        <c:axId val="780325304"/>
      </c:barChart>
      <c:catAx>
        <c:axId val="78032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0325304"/>
        <c:crosses val="autoZero"/>
        <c:auto val="1"/>
        <c:lblAlgn val="ctr"/>
        <c:lblOffset val="100"/>
        <c:noMultiLvlLbl val="0"/>
      </c:catAx>
      <c:valAx>
        <c:axId val="780325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032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55462598425197"/>
          <c:y val="2.8839934249511919E-2"/>
          <c:w val="0.86044537401574805"/>
          <c:h val="0.555448231087092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Болезни системы кровообращения </c:v>
                </c:pt>
                <c:pt idx="1">
                  <c:v>Болезни органов дыхания </c:v>
                </c:pt>
                <c:pt idx="2">
                  <c:v>Болезни глаза и его придаточного аппарата</c:v>
                </c:pt>
                <c:pt idx="3">
                  <c:v>Болезни костно-мышечной системы и соединительной ткани </c:v>
                </c:pt>
                <c:pt idx="4">
                  <c:v>Болезни эндокринной системы </c:v>
                </c:pt>
                <c:pt idx="5">
                  <c:v>Болезни нервной системы </c:v>
                </c:pt>
                <c:pt idx="6">
                  <c:v>COVID-19 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45109</c:v>
                </c:pt>
                <c:pt idx="1">
                  <c:v>37087</c:v>
                </c:pt>
                <c:pt idx="2">
                  <c:v>13001</c:v>
                </c:pt>
                <c:pt idx="3">
                  <c:v>26044</c:v>
                </c:pt>
                <c:pt idx="4">
                  <c:v>13196</c:v>
                </c:pt>
                <c:pt idx="5">
                  <c:v>6495</c:v>
                </c:pt>
                <c:pt idx="6">
                  <c:v>3239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15-4D3F-B625-888EC926EA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48BD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Болезни системы кровообращения </c:v>
                </c:pt>
                <c:pt idx="1">
                  <c:v>Болезни органов дыхания </c:v>
                </c:pt>
                <c:pt idx="2">
                  <c:v>Болезни глаза и его придаточного аппарата</c:v>
                </c:pt>
                <c:pt idx="3">
                  <c:v>Болезни костно-мышечной системы и соединительной ткани </c:v>
                </c:pt>
                <c:pt idx="4">
                  <c:v>Болезни эндокринной системы </c:v>
                </c:pt>
                <c:pt idx="5">
                  <c:v>Болезни нервной системы </c:v>
                </c:pt>
                <c:pt idx="6">
                  <c:v>COVID-19 </c:v>
                </c:pt>
              </c:strCache>
            </c:strRef>
          </c:cat>
          <c:val>
            <c:numRef>
              <c:f>Лист1!$C$2:$C$8</c:f>
              <c:numCache>
                <c:formatCode>#,##0</c:formatCode>
                <c:ptCount val="7"/>
                <c:pt idx="0">
                  <c:v>37089</c:v>
                </c:pt>
                <c:pt idx="1">
                  <c:v>32182</c:v>
                </c:pt>
                <c:pt idx="2">
                  <c:v>11843</c:v>
                </c:pt>
                <c:pt idx="3">
                  <c:v>22419</c:v>
                </c:pt>
                <c:pt idx="4">
                  <c:v>11058</c:v>
                </c:pt>
                <c:pt idx="5">
                  <c:v>5781</c:v>
                </c:pt>
                <c:pt idx="6">
                  <c:v>8568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15-4D3F-B625-888EC926EAA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89283728"/>
        <c:axId val="789277168"/>
      </c:barChart>
      <c:catAx>
        <c:axId val="789283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9277168"/>
        <c:crosses val="autoZero"/>
        <c:auto val="1"/>
        <c:lblAlgn val="ctr"/>
        <c:lblOffset val="100"/>
        <c:noMultiLvlLbl val="0"/>
      </c:catAx>
      <c:valAx>
        <c:axId val="789277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928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48BD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Углубленная диспансеризация</c:v>
                </c:pt>
                <c:pt idx="3">
                  <c:v>Осмотр на туберкулёз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197383</c:v>
                </c:pt>
                <c:pt idx="1">
                  <c:v>46354</c:v>
                </c:pt>
                <c:pt idx="2">
                  <c:v>3024</c:v>
                </c:pt>
                <c:pt idx="3">
                  <c:v>74775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7-4E87-ACD8-C2AA47ECF1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Углубленная диспансеризация</c:v>
                </c:pt>
                <c:pt idx="3">
                  <c:v>Осмотр на туберкулёз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178180</c:v>
                </c:pt>
                <c:pt idx="1">
                  <c:v>28820</c:v>
                </c:pt>
                <c:pt idx="2">
                  <c:v>2490</c:v>
                </c:pt>
                <c:pt idx="3">
                  <c:v>72742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97-4E87-ACD8-C2AA47ECF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8215784"/>
        <c:axId val="788210536"/>
      </c:barChart>
      <c:catAx>
        <c:axId val="788215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8210536"/>
        <c:crosses val="autoZero"/>
        <c:auto val="1"/>
        <c:lblAlgn val="ctr"/>
        <c:lblOffset val="100"/>
        <c:noMultiLvlLbl val="0"/>
      </c:catAx>
      <c:valAx>
        <c:axId val="788210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8215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48BD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Болезни системы кровообращения </c:v>
                </c:pt>
                <c:pt idx="1">
                  <c:v>Болезни органов дыхания </c:v>
                </c:pt>
                <c:pt idx="2">
                  <c:v>Болезни пищеварения </c:v>
                </c:pt>
                <c:pt idx="3">
                  <c:v>Болезни эндокринной системы </c:v>
                </c:pt>
                <c:pt idx="4">
                  <c:v>Болезни нервной системы 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26592</c:v>
                </c:pt>
                <c:pt idx="1">
                  <c:v>3956</c:v>
                </c:pt>
                <c:pt idx="2">
                  <c:v>4047</c:v>
                </c:pt>
                <c:pt idx="3">
                  <c:v>10490</c:v>
                </c:pt>
                <c:pt idx="4">
                  <c:v>1024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15-4D3F-B625-888EC926EA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Болезни системы кровообращения </c:v>
                </c:pt>
                <c:pt idx="1">
                  <c:v>Болезни органов дыхания </c:v>
                </c:pt>
                <c:pt idx="2">
                  <c:v>Болезни пищеварения </c:v>
                </c:pt>
                <c:pt idx="3">
                  <c:v>Болезни эндокринной системы </c:v>
                </c:pt>
                <c:pt idx="4">
                  <c:v>Болезни нервной системы 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19129</c:v>
                </c:pt>
                <c:pt idx="1">
                  <c:v>2598</c:v>
                </c:pt>
                <c:pt idx="2">
                  <c:v>1893</c:v>
                </c:pt>
                <c:pt idx="3">
                  <c:v>7251</c:v>
                </c:pt>
                <c:pt idx="4">
                  <c:v>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15-4D3F-B625-888EC926E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9283728"/>
        <c:axId val="789277168"/>
      </c:barChart>
      <c:catAx>
        <c:axId val="78928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9277168"/>
        <c:crosses val="autoZero"/>
        <c:auto val="1"/>
        <c:lblAlgn val="ctr"/>
        <c:lblOffset val="100"/>
        <c:noMultiLvlLbl val="0"/>
      </c:catAx>
      <c:valAx>
        <c:axId val="78927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928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35061150227946"/>
          <c:y val="0.90868153557092657"/>
          <c:w val="0.30228036757022902"/>
          <c:h val="9.13184644290735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C0122-CC4C-42EB-8D3D-9A98C7A58592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B7D56-94D9-4205-87E3-107C35011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4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20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50C04-E5F4-42E4-9672-B1D1FA827135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2425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50C04-E5F4-42E4-9672-B1D1FA827135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6545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50C04-E5F4-42E4-9672-B1D1FA827135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9525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31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50C04-E5F4-42E4-9672-B1D1FA827135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9461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50C04-E5F4-42E4-9672-B1D1FA827135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8586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50C04-E5F4-42E4-9672-B1D1FA827135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6098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50C04-E5F4-42E4-9672-B1D1FA827135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6614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5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50C04-E5F4-42E4-9672-B1D1FA827135}" type="slidenum">
              <a:rPr lang="en-ID" smtClean="0"/>
              <a:t>19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5390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11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50C04-E5F4-42E4-9672-B1D1FA827135}" type="slidenum">
              <a:rPr lang="en-ID" smtClean="0"/>
              <a:t>20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2357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50C04-E5F4-42E4-9672-B1D1FA827135}" type="slidenum">
              <a:rPr lang="en-ID" smtClean="0"/>
              <a:t>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1341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50C04-E5F4-42E4-9672-B1D1FA827135}" type="slidenum">
              <a:rPr lang="en-ID" smtClean="0"/>
              <a:t>22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2052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50C04-E5F4-42E4-9672-B1D1FA827135}" type="slidenum">
              <a:rPr lang="en-ID" smtClean="0"/>
              <a:t>23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8507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50C04-E5F4-42E4-9672-B1D1FA827135}" type="slidenum">
              <a:rPr lang="en-ID" smtClean="0"/>
              <a:t>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624094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50C04-E5F4-42E4-9672-B1D1FA827135}" type="slidenum">
              <a:rPr lang="en-ID" smtClean="0"/>
              <a:t>25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82393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50C04-E5F4-42E4-9672-B1D1FA827135}" type="slidenum">
              <a:rPr lang="en-ID" smtClean="0"/>
              <a:t>26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5485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0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50C04-E5F4-42E4-9672-B1D1FA827135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9576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50C04-E5F4-42E4-9672-B1D1FA827135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9609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50C04-E5F4-42E4-9672-B1D1FA827135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5129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50C04-E5F4-42E4-9672-B1D1FA827135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8019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50C04-E5F4-42E4-9672-B1D1FA827135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8904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50C04-E5F4-42E4-9672-B1D1FA827135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266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1AB43-986A-4C5E-8BB1-1B61A32BD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FB9468-7E68-4277-B55D-D05E79B6C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7E0474-D7E6-434F-8EFF-7D57382C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A48EBF-31EF-4C5C-9E14-B6057C14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F337FC-6275-4868-B074-208A19DA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3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5149A-ED13-417E-8EBB-2142282C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BD769C-199B-4565-84BC-C048C806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E6DD9A-6903-491A-8342-4CD26E32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0042D3-55D1-4CAF-888B-27B43873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5D5731-DF19-4A3A-81C5-D6E27A6F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4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490C02-2988-4550-A4B4-D010CE8C6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A3C205-7B9D-437F-8348-B746AF64C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A0436-319D-4FDE-9583-CD97E4F03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7D0AE-4F77-48AA-A576-FB6227E37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711B7-35E4-4AC6-9847-175363F8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0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201E6-38FB-0143-8AC7-5BB4E14C8D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Picture here</a:t>
            </a:r>
          </a:p>
        </p:txBody>
      </p:sp>
    </p:spTree>
    <p:extLst>
      <p:ext uri="{BB962C8B-B14F-4D97-AF65-F5344CB8AC3E}">
        <p14:creationId xmlns:p14="http://schemas.microsoft.com/office/powerpoint/2010/main" val="409250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EFFDD-45DA-4733-AC70-FDB22969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990364-BEE7-423C-AF06-0C5187838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97BB1A-0FD5-431B-B3DE-0EA63A75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46CC9D-9AC9-4712-86A2-5E32B6A5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95CA56-9F6B-4800-BDCE-7EE2EDE7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0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9DDC8-04DB-4097-A32D-FE27EED8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5B38D7-7FE2-4360-A81F-9200DD217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B229FA-4C4E-498B-8CA6-05D88D99D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73EB25-C743-4BFB-940F-13AD4986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D880A8-FF61-4962-A2DA-2797DDEF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3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00C18-211C-462E-A3FF-F1021306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C692A3-C3F7-4DF3-BBE3-EFD94ED69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AA76A1-67D5-4C09-9727-7C7FA9094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79CAAE-0007-4E6F-831D-B0FF7895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EF33CB-EDBB-48BC-8276-32531132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552D75-58FD-4B19-BD1E-53027D6F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5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3FB51-75D3-4C3D-9927-E900B07D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A3D938-C14C-4F3E-8DC4-F0037C188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10D8E7-B256-4C52-BC31-AE864E13E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EDAE40-37E9-4A19-AA25-A12B72199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5F699F-591D-4703-8DD4-BD88DDC6C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1DA5A61-3776-4737-835A-AA3676228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26A036-8807-4A64-95D8-ABDF254E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C6F704-238C-4D6D-B1CE-C670E35F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0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8996B-6C4D-4A8A-B911-C1114565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2D31F9-7CFD-47E3-8A7F-C8BBCF96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52A6A9-95D2-405E-B409-A4E336CD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924658-E9C1-4B88-9604-FA1CF57E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5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C874A1-48D4-4E4B-BBF4-D268E1E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8E8094-4034-43B6-BF64-2FC81AAA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3D1AF2-8EA0-4542-A276-24AE6EC0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4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4D7F2-D77A-4A77-9FC0-048948F7E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9BB9E5-D065-463B-8DFE-078F1CF34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1D898A-98A7-4400-A868-CA5FF16FE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0B88B4-8FB4-47E9-82DA-DF8357CC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B4B7ED-42A4-4D56-94A5-5AE4A245B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003089-70F5-4B0E-9AA3-BB954DA15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2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54E0C-32F1-421F-B7C6-E3623ECE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D34F05-5655-4DFA-BFFB-CB0647C42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2466C-BFBB-4B5C-A055-0F5F819F5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99A334-D1BE-4BFC-8DC6-00FB0186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F300F-48EF-49F1-9038-2A476AE1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8E30C8-DE12-4B6A-8D01-FCE8E3EC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A0244-1BDB-4A7E-826C-5E5730C8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EE0343-F2CA-44A0-B5B6-A1F7A1203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1DC001-F6E4-44D3-87E2-F3722FDAA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F3FD-DFAD-4F4A-9D7D-23C764F6BE5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574469-C758-4403-AB87-AF5B4D28F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D3DE38-9E2B-41E6-9E04-675414D97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47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8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svg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8.jpeg"/><Relationship Id="rId5" Type="http://schemas.openxmlformats.org/officeDocument/2006/relationships/image" Target="../media/image18.svg"/><Relationship Id="rId10" Type="http://schemas.openxmlformats.org/officeDocument/2006/relationships/image" Target="../media/image27.jpeg"/><Relationship Id="rId9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svg"/><Relationship Id="rId10" Type="http://schemas.openxmlformats.org/officeDocument/2006/relationships/chart" Target="../charts/chart5.xml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9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8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1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2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21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9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1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21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image" Target="../media/image21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1.svg"/><Relationship Id="rId10" Type="http://schemas.openxmlformats.org/officeDocument/2006/relationships/image" Target="../media/image43.jpg"/><Relationship Id="rId9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hart" Target="../charts/chart1.xml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3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0D00DCE-48C4-40D7-A40B-42747107C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28" y="2799833"/>
            <a:ext cx="426677" cy="4507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06CEEC-413F-4760-8697-55E1EEF1E477}"/>
              </a:ext>
            </a:extLst>
          </p:cNvPr>
          <p:cNvSpPr txBox="1"/>
          <p:nvPr/>
        </p:nvSpPr>
        <p:spPr>
          <a:xfrm>
            <a:off x="755117" y="3429000"/>
            <a:ext cx="52346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главных врачей</a:t>
            </a:r>
          </a:p>
          <a:p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муниципальных</a:t>
            </a:r>
          </a:p>
          <a:p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депутатов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348A60-4419-4F79-9176-7D387C630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9" y="477079"/>
            <a:ext cx="1845676" cy="9228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0"/>
            <a:ext cx="12192000" cy="685284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4449" y="2980943"/>
            <a:ext cx="8244840" cy="2479382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врача</a:t>
            </a:r>
            <a:b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«ГП №109»</a:t>
            </a:r>
            <a:b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Ефимовой А.А.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2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401504"/>
            <a:ext cx="3886200" cy="421481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D03FBBE-F6AC-451E-A17E-0CC39D085C07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C306F8-5DA4-4AF1-B06A-0A8C1B05E065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Посещения по ОМС </a:t>
            </a:r>
            <a:r>
              <a:rPr lang="ru-RU" sz="3000" b="1" i="0" u="none" strike="noStrike" dirty="0" smtClean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2022-2023 </a:t>
            </a:r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4B0CF4-486B-45F2-A86D-FC36BFBFB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67160271"/>
              </p:ext>
            </p:extLst>
          </p:nvPr>
        </p:nvGraphicFramePr>
        <p:xfrm>
          <a:off x="4483100" y="1168321"/>
          <a:ext cx="6116131" cy="5678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4372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642BADA-4F16-48DA-9C9E-B85FB9E0A8AF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206A15-A319-4F6E-8FBB-0B38DB8C69A5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заболеваемость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984FEA-A858-4FB6-8FC6-255D7AC2B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59961189"/>
              </p:ext>
            </p:extLst>
          </p:nvPr>
        </p:nvGraphicFramePr>
        <p:xfrm>
          <a:off x="428625" y="1286964"/>
          <a:ext cx="915530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4567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581D5B90-015F-47B3-B32F-24EA47BA9A1D}"/>
              </a:ext>
            </a:extLst>
          </p:cNvPr>
          <p:cNvSpPr/>
          <p:nvPr/>
        </p:nvSpPr>
        <p:spPr>
          <a:xfrm>
            <a:off x="4281054" y="4385998"/>
            <a:ext cx="6040582" cy="754389"/>
          </a:xfrm>
          <a:prstGeom prst="roundRect">
            <a:avLst>
              <a:gd name="adj" fmla="val 28744"/>
            </a:avLst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390858" y="1708437"/>
            <a:ext cx="57607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Выявлено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ОРВИ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– </a:t>
            </a:r>
            <a:r>
              <a:rPr lang="ru-RU" sz="2800" b="1" dirty="0" smtClean="0">
                <a:solidFill>
                  <a:srgbClr val="4694D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19 191</a:t>
            </a:r>
            <a:r>
              <a:rPr lang="ru-RU" sz="2800" b="1" dirty="0" smtClean="0">
                <a:solidFill>
                  <a:srgbClr val="4694D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COVID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19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ru-RU" sz="2800" b="1" dirty="0" smtClean="0">
                <a:solidFill>
                  <a:srgbClr val="4694D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3 239</a:t>
            </a:r>
            <a:endParaRPr lang="en-US" sz="2000" b="1" dirty="0">
              <a:solidFill>
                <a:srgbClr val="4694DA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пневмоний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– </a:t>
            </a:r>
            <a:r>
              <a:rPr lang="ru-RU" sz="2000" b="1" dirty="0" smtClean="0">
                <a:solidFill>
                  <a:srgbClr val="4694DA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274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из них с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COVID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19 –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21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бактериальные пневмонии –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25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Пациенты с ОРВИ,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коронавирусной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инфекцией и пневмониями обеспечивались лекарственными препаратами бесплатно. Проводилась дезинфекция во всех рабочих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помещениях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Пациенты </a:t>
            </a:r>
            <a:r>
              <a:rPr lang="ru-RU" sz="1600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могли закрыть лист нетрудоспособности дистанционно посредством аудио-консультации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98" y="2147455"/>
            <a:ext cx="3631275" cy="3631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24" y="4763193"/>
            <a:ext cx="185243" cy="18524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696CAC6-0F84-4A35-9F74-AC035201C320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9DF7A9-3758-4089-990C-26126D9C5EB2}"/>
              </a:ext>
            </a:extLst>
          </p:cNvPr>
          <p:cNvSpPr txBox="1"/>
          <p:nvPr/>
        </p:nvSpPr>
        <p:spPr>
          <a:xfrm>
            <a:off x="1163344" y="368300"/>
            <a:ext cx="91582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Заболеваемость</a:t>
            </a:r>
            <a:r>
              <a:rPr lang="ru-RU" sz="3000" b="1" i="0" u="none" strike="noStrike" dirty="0" smtClean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COVID-19 в </a:t>
            </a:r>
            <a:r>
              <a:rPr lang="ru-RU" sz="3000" b="1" i="0" u="none" strike="noStrike" dirty="0" smtClean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2023 г</a:t>
            </a:r>
            <a:r>
              <a:rPr lang="ru-RU" sz="3000" b="1" dirty="0" smtClean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оду</a:t>
            </a:r>
            <a:r>
              <a:rPr lang="ru-RU" sz="3000" b="1" i="0" u="none" strike="noStrike" dirty="0" smtClean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000" b="1" i="0" u="none" strike="noStrike" dirty="0">
              <a:solidFill>
                <a:srgbClr val="1B2E5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0B43FBE-5452-40C7-B3DA-F4AE11A826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717" y="-746836"/>
            <a:ext cx="2430588" cy="2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981197" y="1524603"/>
            <a:ext cx="6354476" cy="2408427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Общегородские проекты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E891013-9DD9-4D43-A0CF-0927FF49903B}"/>
              </a:ext>
            </a:extLst>
          </p:cNvPr>
          <p:cNvSpPr txBox="1"/>
          <p:nvPr/>
        </p:nvSpPr>
        <p:spPr>
          <a:xfrm>
            <a:off x="1314165" y="2271418"/>
            <a:ext cx="43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D51C1A-7905-4BB8-A68F-9F30B6FC0E97}"/>
              </a:ext>
            </a:extLst>
          </p:cNvPr>
          <p:cNvSpPr txBox="1"/>
          <p:nvPr/>
        </p:nvSpPr>
        <p:spPr>
          <a:xfrm>
            <a:off x="1294833" y="2342568"/>
            <a:ext cx="54062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Обследования проводят квалифицированные врачи московских поликлиник</a:t>
            </a:r>
            <a:endParaRPr lang="ru-RU" sz="13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2052B1E7-BDC6-4D48-B875-8714C46AB5B3}"/>
              </a:ext>
            </a:extLst>
          </p:cNvPr>
          <p:cNvSpPr/>
          <p:nvPr/>
        </p:nvSpPr>
        <p:spPr>
          <a:xfrm>
            <a:off x="807975" y="1374266"/>
            <a:ext cx="2252725" cy="823008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235BF87-DFB4-483B-A0EF-00908003036F}"/>
              </a:ext>
            </a:extLst>
          </p:cNvPr>
          <p:cNvSpPr txBox="1"/>
          <p:nvPr/>
        </p:nvSpPr>
        <p:spPr>
          <a:xfrm>
            <a:off x="3168979" y="1514827"/>
            <a:ext cx="4364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Программа комплексного обследования здоровья в столичных парках в теплые сезоны 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743E7635-4CA2-43AD-B531-D084FCDF99EE}"/>
              </a:ext>
            </a:extLst>
          </p:cNvPr>
          <p:cNvSpPr/>
          <p:nvPr/>
        </p:nvSpPr>
        <p:spPr>
          <a:xfrm>
            <a:off x="2733774" y="2945239"/>
            <a:ext cx="459653" cy="436825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7F65E0-2EA7-42C7-BAE6-B6F6A3921527}"/>
              </a:ext>
            </a:extLst>
          </p:cNvPr>
          <p:cNvSpPr txBox="1"/>
          <p:nvPr/>
        </p:nvSpPr>
        <p:spPr>
          <a:xfrm>
            <a:off x="3168979" y="2829186"/>
            <a:ext cx="150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4137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FF8E9C3-6D90-4AFB-8D17-9EBB13DF1B7D}"/>
              </a:ext>
            </a:extLst>
          </p:cNvPr>
          <p:cNvSpPr txBox="1"/>
          <p:nvPr/>
        </p:nvSpPr>
        <p:spPr>
          <a:xfrm>
            <a:off x="4389754" y="2955465"/>
            <a:ext cx="150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DCC448-2EB4-4400-A98B-A62001164869}"/>
              </a:ext>
            </a:extLst>
          </p:cNvPr>
          <p:cNvSpPr txBox="1"/>
          <p:nvPr/>
        </p:nvSpPr>
        <p:spPr>
          <a:xfrm>
            <a:off x="2432304" y="3453903"/>
            <a:ext cx="4158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 smtClean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прошли обследование в парке «Печатники» </a:t>
            </a:r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</a:t>
            </a:r>
            <a:r>
              <a:rPr lang="ru-RU" sz="1000" b="0" i="0" u="none" strike="noStrike" dirty="0" smtClean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6E5790CE-6558-4601-84B6-2B6C067A6B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5828" y="1456981"/>
            <a:ext cx="1771963" cy="611022"/>
          </a:xfrm>
          <a:prstGeom prst="rect">
            <a:avLst/>
          </a:prstGeom>
        </p:spPr>
      </p:pic>
      <p:sp>
        <p:nvSpPr>
          <p:cNvPr id="72" name="Шестиугольник 71">
            <a:extLst>
              <a:ext uri="{FF2B5EF4-FFF2-40B4-BE49-F238E27FC236}">
                <a16:creationId xmlns:a16="http://schemas.microsoft.com/office/drawing/2014/main" id="{82ED6E44-4198-4A6C-8203-C3574FF7C11F}"/>
              </a:ext>
            </a:extLst>
          </p:cNvPr>
          <p:cNvSpPr/>
          <p:nvPr/>
        </p:nvSpPr>
        <p:spPr>
          <a:xfrm>
            <a:off x="11039589" y="3672114"/>
            <a:ext cx="743720" cy="641138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9DF2784-6C18-4CAF-B11F-9F0396479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1" t="24296" r="23956" b="16409"/>
          <a:stretch/>
        </p:blipFill>
        <p:spPr bwMode="auto">
          <a:xfrm>
            <a:off x="8464992" y="1140788"/>
            <a:ext cx="3108600" cy="2679826"/>
          </a:xfrm>
          <a:custGeom>
            <a:avLst/>
            <a:gdLst>
              <a:gd name="connsiteX0" fmla="*/ 669957 w 3108600"/>
              <a:gd name="connsiteY0" fmla="*/ 0 h 2679826"/>
              <a:gd name="connsiteX1" fmla="*/ 2438643 w 3108600"/>
              <a:gd name="connsiteY1" fmla="*/ 0 h 2679826"/>
              <a:gd name="connsiteX2" fmla="*/ 3108600 w 3108600"/>
              <a:gd name="connsiteY2" fmla="*/ 1339913 h 2679826"/>
              <a:gd name="connsiteX3" fmla="*/ 2438643 w 3108600"/>
              <a:gd name="connsiteY3" fmla="*/ 2679826 h 2679826"/>
              <a:gd name="connsiteX4" fmla="*/ 669957 w 3108600"/>
              <a:gd name="connsiteY4" fmla="*/ 2679826 h 2679826"/>
              <a:gd name="connsiteX5" fmla="*/ 0 w 3108600"/>
              <a:gd name="connsiteY5" fmla="*/ 1339913 h 267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8600" h="2679826">
                <a:moveTo>
                  <a:pt x="669957" y="0"/>
                </a:moveTo>
                <a:lnTo>
                  <a:pt x="2438643" y="0"/>
                </a:lnTo>
                <a:lnTo>
                  <a:pt x="3108600" y="1339913"/>
                </a:lnTo>
                <a:lnTo>
                  <a:pt x="2438643" y="2679826"/>
                </a:lnTo>
                <a:lnTo>
                  <a:pt x="669957" y="2679826"/>
                </a:lnTo>
                <a:lnTo>
                  <a:pt x="0" y="13399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Шестиугольник 70">
            <a:extLst>
              <a:ext uri="{FF2B5EF4-FFF2-40B4-BE49-F238E27FC236}">
                <a16:creationId xmlns:a16="http://schemas.microsoft.com/office/drawing/2014/main" id="{499E1B76-A5CC-46FE-81F0-52DEC54A317A}"/>
              </a:ext>
            </a:extLst>
          </p:cNvPr>
          <p:cNvSpPr/>
          <p:nvPr/>
        </p:nvSpPr>
        <p:spPr>
          <a:xfrm>
            <a:off x="7833214" y="1292802"/>
            <a:ext cx="1171229" cy="100968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B702E38E-52F0-4E26-B86D-AD11B1B3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5" t="2391" r="17603" b="8206"/>
          <a:stretch>
            <a:fillRect/>
          </a:stretch>
        </p:blipFill>
        <p:spPr bwMode="auto">
          <a:xfrm>
            <a:off x="7378472" y="3481465"/>
            <a:ext cx="1786838" cy="1540378"/>
          </a:xfrm>
          <a:custGeom>
            <a:avLst/>
            <a:gdLst>
              <a:gd name="connsiteX0" fmla="*/ 385095 w 1786838"/>
              <a:gd name="connsiteY0" fmla="*/ 0 h 1540378"/>
              <a:gd name="connsiteX1" fmla="*/ 1401744 w 1786838"/>
              <a:gd name="connsiteY1" fmla="*/ 0 h 1540378"/>
              <a:gd name="connsiteX2" fmla="*/ 1786838 w 1786838"/>
              <a:gd name="connsiteY2" fmla="*/ 770189 h 1540378"/>
              <a:gd name="connsiteX3" fmla="*/ 1401744 w 1786838"/>
              <a:gd name="connsiteY3" fmla="*/ 1540378 h 1540378"/>
              <a:gd name="connsiteX4" fmla="*/ 385095 w 1786838"/>
              <a:gd name="connsiteY4" fmla="*/ 1540378 h 1540378"/>
              <a:gd name="connsiteX5" fmla="*/ 0 w 1786838"/>
              <a:gd name="connsiteY5" fmla="*/ 770189 h 154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838" h="1540378">
                <a:moveTo>
                  <a:pt x="385095" y="0"/>
                </a:moveTo>
                <a:lnTo>
                  <a:pt x="1401744" y="0"/>
                </a:lnTo>
                <a:lnTo>
                  <a:pt x="1786838" y="770189"/>
                </a:lnTo>
                <a:lnTo>
                  <a:pt x="1401744" y="1540378"/>
                </a:lnTo>
                <a:lnTo>
                  <a:pt x="385095" y="1540378"/>
                </a:lnTo>
                <a:lnTo>
                  <a:pt x="0" y="77018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381" y="-716725"/>
            <a:ext cx="2430588" cy="2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79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47E2CA8-9F52-4913-9206-4A6DC0AD592E}"/>
              </a:ext>
            </a:extLst>
          </p:cNvPr>
          <p:cNvSpPr/>
          <p:nvPr/>
        </p:nvSpPr>
        <p:spPr>
          <a:xfrm>
            <a:off x="651164" y="1608129"/>
            <a:ext cx="6657109" cy="4548062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29F7F04-F795-4F18-B265-DADD1AD5F2F2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12A154-3B9F-458B-825E-F71250D5C78A}"/>
              </a:ext>
            </a:extLst>
          </p:cNvPr>
          <p:cNvSpPr txBox="1"/>
          <p:nvPr/>
        </p:nvSpPr>
        <p:spPr>
          <a:xfrm>
            <a:off x="1163344" y="368300"/>
            <a:ext cx="8479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Посещения с профилактической целью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4333C35-931D-417D-9F3A-98E16ACFE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6327938-C8C1-40DA-87C3-B94497855B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1180" y="275912"/>
            <a:ext cx="1077609" cy="13922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33F7C8-1BF8-4982-9C21-A843874D0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l="11394" r="11394"/>
          <a:stretch/>
        </p:blipFill>
        <p:spPr bwMode="auto">
          <a:xfrm>
            <a:off x="7865967" y="2396020"/>
            <a:ext cx="3186420" cy="2746912"/>
          </a:xfrm>
          <a:custGeom>
            <a:avLst/>
            <a:gdLst>
              <a:gd name="connsiteX0" fmla="*/ 686729 w 3186420"/>
              <a:gd name="connsiteY0" fmla="*/ 0 h 2746912"/>
              <a:gd name="connsiteX1" fmla="*/ 2499692 w 3186420"/>
              <a:gd name="connsiteY1" fmla="*/ 0 h 2746912"/>
              <a:gd name="connsiteX2" fmla="*/ 3186420 w 3186420"/>
              <a:gd name="connsiteY2" fmla="*/ 1373456 h 2746912"/>
              <a:gd name="connsiteX3" fmla="*/ 2499692 w 3186420"/>
              <a:gd name="connsiteY3" fmla="*/ 2746912 h 2746912"/>
              <a:gd name="connsiteX4" fmla="*/ 686729 w 3186420"/>
              <a:gd name="connsiteY4" fmla="*/ 2746912 h 2746912"/>
              <a:gd name="connsiteX5" fmla="*/ 0 w 3186420"/>
              <a:gd name="connsiteY5" fmla="*/ 1373456 h 274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6420" h="2746912">
                <a:moveTo>
                  <a:pt x="686729" y="0"/>
                </a:moveTo>
                <a:lnTo>
                  <a:pt x="2499692" y="0"/>
                </a:lnTo>
                <a:lnTo>
                  <a:pt x="3186420" y="1373456"/>
                </a:lnTo>
                <a:lnTo>
                  <a:pt x="2499692" y="2746912"/>
                </a:lnTo>
                <a:lnTo>
                  <a:pt x="686729" y="2746912"/>
                </a:lnTo>
                <a:lnTo>
                  <a:pt x="0" y="1373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Шестиугольник 15">
            <a:extLst>
              <a:ext uri="{FF2B5EF4-FFF2-40B4-BE49-F238E27FC236}">
                <a16:creationId xmlns:a16="http://schemas.microsoft.com/office/drawing/2014/main" id="{9474B3A5-81EF-495D-9A5D-619E13B02C92}"/>
              </a:ext>
            </a:extLst>
          </p:cNvPr>
          <p:cNvSpPr/>
          <p:nvPr/>
        </p:nvSpPr>
        <p:spPr>
          <a:xfrm>
            <a:off x="9971495" y="4620186"/>
            <a:ext cx="1212769" cy="104549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381" y="-716725"/>
            <a:ext cx="2430588" cy="2430588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86426395"/>
              </p:ext>
            </p:extLst>
          </p:nvPr>
        </p:nvGraphicFramePr>
        <p:xfrm>
          <a:off x="981502" y="1731721"/>
          <a:ext cx="5996432" cy="4424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419794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8E26550-BB75-4D15-A058-0CEF523EC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180" y="275912"/>
            <a:ext cx="1077609" cy="1392271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07A4485-A6A6-4CD8-93D5-8AF2628338DC}"/>
              </a:ext>
            </a:extLst>
          </p:cNvPr>
          <p:cNvSpPr/>
          <p:nvPr/>
        </p:nvSpPr>
        <p:spPr>
          <a:xfrm>
            <a:off x="1694181" y="1286965"/>
            <a:ext cx="5840937" cy="4025700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692935D6-D69A-4F4D-BE3F-F516515F7B7D}"/>
              </a:ext>
            </a:extLst>
          </p:cNvPr>
          <p:cNvSpPr/>
          <p:nvPr/>
        </p:nvSpPr>
        <p:spPr>
          <a:xfrm>
            <a:off x="1790453" y="1895027"/>
            <a:ext cx="697589" cy="697589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37F790F-3D74-45F5-9282-5F77839B6326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19294B-C0C6-4E15-8DA5-F45EE2D7F294}"/>
              </a:ext>
            </a:extLst>
          </p:cNvPr>
          <p:cNvSpPr txBox="1"/>
          <p:nvPr/>
        </p:nvSpPr>
        <p:spPr>
          <a:xfrm>
            <a:off x="1163344" y="368300"/>
            <a:ext cx="8479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Профилактическая работа </a:t>
            </a:r>
            <a:r>
              <a:rPr lang="ru-RU" sz="3000" b="1" i="0" u="none" strike="noStrike" dirty="0" smtClean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2023 год</a:t>
            </a:r>
            <a:endParaRPr lang="ru-RU" sz="3000" b="1" i="0" u="none" strike="noStrike" dirty="0">
              <a:solidFill>
                <a:srgbClr val="1B2E5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44AD876-7E0C-41E7-999A-7B5C928BB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A45C29-D443-498D-B618-093663C86BD4}"/>
              </a:ext>
            </a:extLst>
          </p:cNvPr>
          <p:cNvSpPr txBox="1"/>
          <p:nvPr/>
        </p:nvSpPr>
        <p:spPr>
          <a:xfrm>
            <a:off x="1898421" y="1895027"/>
            <a:ext cx="2468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1121</a:t>
            </a:r>
            <a:r>
              <a:rPr lang="ru-RU" sz="3600" b="1" i="0" u="none" strike="noStrike" dirty="0" smtClean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E67092-76BF-43F8-93E0-BE51AC6DD213}"/>
              </a:ext>
            </a:extLst>
          </p:cNvPr>
          <p:cNvSpPr txBox="1"/>
          <p:nvPr/>
        </p:nvSpPr>
        <p:spPr>
          <a:xfrm>
            <a:off x="2620960" y="2538672"/>
            <a:ext cx="1769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a typeface="Verdana" panose="020B0604030504040204" pitchFamily="34" charset="0"/>
                <a:cs typeface="Arial" panose="020B0604020202020204" pitchFamily="34" charset="0"/>
              </a:rPr>
              <a:t>2023 год</a:t>
            </a:r>
            <a:endParaRPr lang="ru-RU" sz="1400" dirty="0">
              <a:solidFill>
                <a:srgbClr val="1B2E5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68A2B586-7088-4BBB-A520-9ABC3C7ABB6B}"/>
              </a:ext>
            </a:extLst>
          </p:cNvPr>
          <p:cNvSpPr/>
          <p:nvPr/>
        </p:nvSpPr>
        <p:spPr>
          <a:xfrm>
            <a:off x="1790453" y="3837046"/>
            <a:ext cx="697589" cy="697589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531AD9-52BD-4C25-9749-7FD2F49951AF}"/>
              </a:ext>
            </a:extLst>
          </p:cNvPr>
          <p:cNvSpPr txBox="1"/>
          <p:nvPr/>
        </p:nvSpPr>
        <p:spPr>
          <a:xfrm>
            <a:off x="1858337" y="3878336"/>
            <a:ext cx="2468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ru-RU" sz="3600" b="1" i="0" u="none" strike="noStrike" dirty="0" smtClean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DF9962-068F-49D8-A239-14E8208C7AE7}"/>
              </a:ext>
            </a:extLst>
          </p:cNvPr>
          <p:cNvSpPr txBox="1"/>
          <p:nvPr/>
        </p:nvSpPr>
        <p:spPr>
          <a:xfrm>
            <a:off x="2267608" y="4455736"/>
            <a:ext cx="176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Массовых мероприятий</a:t>
            </a:r>
            <a:endParaRPr lang="ru-RU" sz="14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E15D8D66-CAA8-448B-B6FD-B6E2B3836CF2}"/>
              </a:ext>
            </a:extLst>
          </p:cNvPr>
          <p:cNvSpPr/>
          <p:nvPr/>
        </p:nvSpPr>
        <p:spPr>
          <a:xfrm>
            <a:off x="4728498" y="1895027"/>
            <a:ext cx="697589" cy="697589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8E87FB-9E78-4DA7-86A4-A594404A7E4F}"/>
              </a:ext>
            </a:extLst>
          </p:cNvPr>
          <p:cNvSpPr txBox="1"/>
          <p:nvPr/>
        </p:nvSpPr>
        <p:spPr>
          <a:xfrm>
            <a:off x="4826320" y="1912404"/>
            <a:ext cx="2468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1 048 </a:t>
            </a:r>
            <a:r>
              <a:rPr lang="ru-RU" sz="1400" b="1" i="0" u="none" strike="noStrike" dirty="0" smtClean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5F9051-BC31-49C2-8A54-208DDA030D20}"/>
              </a:ext>
            </a:extLst>
          </p:cNvPr>
          <p:cNvSpPr txBox="1"/>
          <p:nvPr/>
        </p:nvSpPr>
        <p:spPr>
          <a:xfrm>
            <a:off x="5559005" y="2538672"/>
            <a:ext cx="1769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a typeface="Verdana" panose="020B0604030504040204" pitchFamily="34" charset="0"/>
                <a:cs typeface="Arial" panose="020B0604020202020204" pitchFamily="34" charset="0"/>
              </a:rPr>
              <a:t>2022 год</a:t>
            </a:r>
            <a:endParaRPr lang="ru-RU" sz="1400" dirty="0">
              <a:solidFill>
                <a:srgbClr val="1B2E5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A6EB7919-F084-4DF2-A091-F083AA178BA9}"/>
              </a:ext>
            </a:extLst>
          </p:cNvPr>
          <p:cNvSpPr/>
          <p:nvPr/>
        </p:nvSpPr>
        <p:spPr>
          <a:xfrm>
            <a:off x="4728498" y="3837046"/>
            <a:ext cx="697589" cy="697589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FD027E-ACF1-4FA7-BC63-2C9615F0A55A}"/>
              </a:ext>
            </a:extLst>
          </p:cNvPr>
          <p:cNvSpPr txBox="1"/>
          <p:nvPr/>
        </p:nvSpPr>
        <p:spPr>
          <a:xfrm>
            <a:off x="4812903" y="3862674"/>
            <a:ext cx="2468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3 104 </a:t>
            </a:r>
            <a:r>
              <a:rPr lang="ru-RU" sz="1400" b="1" i="0" u="none" strike="noStrike" dirty="0" smtClean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6C3891-B661-43DA-AA39-C4A6369CAA80}"/>
              </a:ext>
            </a:extLst>
          </p:cNvPr>
          <p:cNvSpPr txBox="1"/>
          <p:nvPr/>
        </p:nvSpPr>
        <p:spPr>
          <a:xfrm>
            <a:off x="5586297" y="4506593"/>
            <a:ext cx="1993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Приняло участие</a:t>
            </a:r>
            <a:endParaRPr lang="ru-RU" sz="14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9D8D90A-2B4B-4B26-9561-CDF5120D7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5" t="2391" r="17603" b="8206"/>
          <a:stretch>
            <a:fillRect/>
          </a:stretch>
        </p:blipFill>
        <p:spPr bwMode="auto">
          <a:xfrm>
            <a:off x="8095912" y="2309583"/>
            <a:ext cx="2970418" cy="2560706"/>
          </a:xfrm>
          <a:custGeom>
            <a:avLst/>
            <a:gdLst>
              <a:gd name="connsiteX0" fmla="*/ 385095 w 1786838"/>
              <a:gd name="connsiteY0" fmla="*/ 0 h 1540378"/>
              <a:gd name="connsiteX1" fmla="*/ 1401744 w 1786838"/>
              <a:gd name="connsiteY1" fmla="*/ 0 h 1540378"/>
              <a:gd name="connsiteX2" fmla="*/ 1786838 w 1786838"/>
              <a:gd name="connsiteY2" fmla="*/ 770189 h 1540378"/>
              <a:gd name="connsiteX3" fmla="*/ 1401744 w 1786838"/>
              <a:gd name="connsiteY3" fmla="*/ 1540378 h 1540378"/>
              <a:gd name="connsiteX4" fmla="*/ 385095 w 1786838"/>
              <a:gd name="connsiteY4" fmla="*/ 1540378 h 1540378"/>
              <a:gd name="connsiteX5" fmla="*/ 0 w 1786838"/>
              <a:gd name="connsiteY5" fmla="*/ 770189 h 154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838" h="1540378">
                <a:moveTo>
                  <a:pt x="385095" y="0"/>
                </a:moveTo>
                <a:lnTo>
                  <a:pt x="1401744" y="0"/>
                </a:lnTo>
                <a:lnTo>
                  <a:pt x="1786838" y="770189"/>
                </a:lnTo>
                <a:lnTo>
                  <a:pt x="1401744" y="1540378"/>
                </a:lnTo>
                <a:lnTo>
                  <a:pt x="385095" y="1540378"/>
                </a:lnTo>
                <a:lnTo>
                  <a:pt x="0" y="77018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5E559AA3-1137-4106-879F-EB3302B73EEC}"/>
              </a:ext>
            </a:extLst>
          </p:cNvPr>
          <p:cNvSpPr/>
          <p:nvPr/>
        </p:nvSpPr>
        <p:spPr>
          <a:xfrm>
            <a:off x="886691" y="1258462"/>
            <a:ext cx="2244435" cy="410949"/>
          </a:xfrm>
          <a:prstGeom prst="roundRect">
            <a:avLst>
              <a:gd name="adj" fmla="val 28744"/>
            </a:avLst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BD83C2-494F-46BA-A380-7023751317E8}"/>
              </a:ext>
            </a:extLst>
          </p:cNvPr>
          <p:cNvSpPr txBox="1"/>
          <p:nvPr/>
        </p:nvSpPr>
        <p:spPr>
          <a:xfrm>
            <a:off x="976707" y="1288943"/>
            <a:ext cx="2237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школах здоровья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D987726C-0A49-4FEB-BE00-05F071BAF08A}"/>
              </a:ext>
            </a:extLst>
          </p:cNvPr>
          <p:cNvSpPr/>
          <p:nvPr/>
        </p:nvSpPr>
        <p:spPr>
          <a:xfrm>
            <a:off x="886691" y="3245517"/>
            <a:ext cx="2244435" cy="410949"/>
          </a:xfrm>
          <a:prstGeom prst="roundRect">
            <a:avLst>
              <a:gd name="adj" fmla="val 28744"/>
            </a:avLst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A7C398-285D-4974-908D-E5C8EB4827AA}"/>
              </a:ext>
            </a:extLst>
          </p:cNvPr>
          <p:cNvSpPr txBox="1"/>
          <p:nvPr/>
        </p:nvSpPr>
        <p:spPr>
          <a:xfrm>
            <a:off x="1059912" y="3276760"/>
            <a:ext cx="1862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Шестиугольник 41">
            <a:extLst>
              <a:ext uri="{FF2B5EF4-FFF2-40B4-BE49-F238E27FC236}">
                <a16:creationId xmlns:a16="http://schemas.microsoft.com/office/drawing/2014/main" id="{3B3DC3CC-8CA1-45A4-A367-FB1904BC89E9}"/>
              </a:ext>
            </a:extLst>
          </p:cNvPr>
          <p:cNvSpPr/>
          <p:nvPr/>
        </p:nvSpPr>
        <p:spPr>
          <a:xfrm>
            <a:off x="8113241" y="1563698"/>
            <a:ext cx="743720" cy="641138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Шестиугольник 42">
            <a:extLst>
              <a:ext uri="{FF2B5EF4-FFF2-40B4-BE49-F238E27FC236}">
                <a16:creationId xmlns:a16="http://schemas.microsoft.com/office/drawing/2014/main" id="{851BBF37-37E2-4F70-852C-B7954C7D62DF}"/>
              </a:ext>
            </a:extLst>
          </p:cNvPr>
          <p:cNvSpPr/>
          <p:nvPr/>
        </p:nvSpPr>
        <p:spPr>
          <a:xfrm>
            <a:off x="10189411" y="4455736"/>
            <a:ext cx="1090573" cy="940150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381" y="-716725"/>
            <a:ext cx="2430588" cy="2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5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642BADA-4F16-48DA-9C9E-B85FB9E0A8AF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206A15-A319-4F6E-8FBB-0B38DB8C69A5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Диспансерный учёт</a:t>
            </a:r>
            <a:endParaRPr lang="ru-RU" sz="3000" b="1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984FEA-A858-4FB6-8FC6-255D7AC2B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37718485"/>
              </p:ext>
            </p:extLst>
          </p:nvPr>
        </p:nvGraphicFramePr>
        <p:xfrm>
          <a:off x="1455928" y="2190750"/>
          <a:ext cx="7116572" cy="4514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object 27"/>
          <p:cNvSpPr/>
          <p:nvPr/>
        </p:nvSpPr>
        <p:spPr>
          <a:xfrm>
            <a:off x="612578" y="1034943"/>
            <a:ext cx="9258466" cy="631190"/>
          </a:xfrm>
          <a:custGeom>
            <a:avLst/>
            <a:gdLst/>
            <a:ahLst/>
            <a:cxnLst/>
            <a:rect l="l" t="t" r="r" b="b"/>
            <a:pathLst>
              <a:path w="9438640" h="631189">
                <a:moveTo>
                  <a:pt x="9332976" y="0"/>
                </a:moveTo>
                <a:lnTo>
                  <a:pt x="105156" y="0"/>
                </a:lnTo>
                <a:lnTo>
                  <a:pt x="64224" y="8268"/>
                </a:lnTo>
                <a:lnTo>
                  <a:pt x="30799" y="30813"/>
                </a:lnTo>
                <a:lnTo>
                  <a:pt x="8263" y="64240"/>
                </a:lnTo>
                <a:lnTo>
                  <a:pt x="0" y="105155"/>
                </a:lnTo>
                <a:lnTo>
                  <a:pt x="0" y="525779"/>
                </a:lnTo>
                <a:lnTo>
                  <a:pt x="8263" y="566695"/>
                </a:lnTo>
                <a:lnTo>
                  <a:pt x="30799" y="600122"/>
                </a:lnTo>
                <a:lnTo>
                  <a:pt x="64224" y="622667"/>
                </a:lnTo>
                <a:lnTo>
                  <a:pt x="105156" y="630936"/>
                </a:lnTo>
                <a:lnTo>
                  <a:pt x="9332976" y="630936"/>
                </a:lnTo>
                <a:lnTo>
                  <a:pt x="9373891" y="622667"/>
                </a:lnTo>
                <a:lnTo>
                  <a:pt x="9407318" y="600122"/>
                </a:lnTo>
                <a:lnTo>
                  <a:pt x="9429863" y="566695"/>
                </a:lnTo>
                <a:lnTo>
                  <a:pt x="9438132" y="525779"/>
                </a:lnTo>
                <a:lnTo>
                  <a:pt x="9438132" y="105155"/>
                </a:lnTo>
                <a:lnTo>
                  <a:pt x="9429863" y="64240"/>
                </a:lnTo>
                <a:lnTo>
                  <a:pt x="9407318" y="30813"/>
                </a:lnTo>
                <a:lnTo>
                  <a:pt x="9373891" y="8268"/>
                </a:lnTo>
                <a:lnTo>
                  <a:pt x="9332976" y="0"/>
                </a:lnTo>
                <a:close/>
              </a:path>
            </a:pathLst>
          </a:custGeom>
          <a:solidFill>
            <a:srgbClr val="47BC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976707" y="1092387"/>
            <a:ext cx="8700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spc="-10" dirty="0">
                <a:solidFill>
                  <a:srgbClr val="FFFFFF"/>
                </a:solidFill>
                <a:cs typeface="Calibri"/>
              </a:rPr>
              <a:t>Всего состоит</a:t>
            </a:r>
            <a:r>
              <a:rPr lang="ru-RU" sz="2800" spc="-25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2800" dirty="0">
                <a:solidFill>
                  <a:srgbClr val="FFFFFF"/>
                </a:solidFill>
                <a:cs typeface="Calibri"/>
              </a:rPr>
              <a:t>на </a:t>
            </a:r>
            <a:r>
              <a:rPr lang="ru-RU" sz="2800" spc="-5" dirty="0">
                <a:solidFill>
                  <a:srgbClr val="FFFFFF"/>
                </a:solidFill>
                <a:cs typeface="Calibri"/>
              </a:rPr>
              <a:t>диспансерном</a:t>
            </a:r>
            <a:r>
              <a:rPr lang="ru-RU" sz="2800" spc="-40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2800" spc="-10" dirty="0">
                <a:solidFill>
                  <a:srgbClr val="FFFFFF"/>
                </a:solidFill>
                <a:cs typeface="Calibri"/>
              </a:rPr>
              <a:t>учёте</a:t>
            </a:r>
            <a:r>
              <a:rPr lang="ru-RU" sz="2800" spc="25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2800" dirty="0">
                <a:solidFill>
                  <a:srgbClr val="FFFFFF"/>
                </a:solidFill>
                <a:cs typeface="Calibri"/>
              </a:rPr>
              <a:t>–</a:t>
            </a:r>
            <a:r>
              <a:rPr lang="ru-RU" sz="2800" spc="-5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2800" b="1" dirty="0" smtClean="0">
                <a:solidFill>
                  <a:srgbClr val="FFFFFF"/>
                </a:solidFill>
                <a:cs typeface="Calibri"/>
              </a:rPr>
              <a:t>55</a:t>
            </a:r>
            <a:r>
              <a:rPr lang="ru-RU" sz="2800" b="1" spc="-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ru-RU" sz="2800" b="1" dirty="0" smtClean="0">
                <a:solidFill>
                  <a:srgbClr val="FFFFFF"/>
                </a:solidFill>
                <a:cs typeface="Calibri"/>
              </a:rPr>
              <a:t>098</a:t>
            </a:r>
            <a:r>
              <a:rPr lang="ru-RU" sz="2800" b="1" spc="1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ru-RU" sz="2800" spc="-15" dirty="0">
                <a:solidFill>
                  <a:srgbClr val="FFFFFF"/>
                </a:solidFill>
                <a:cs typeface="Calibri"/>
              </a:rPr>
              <a:t>человека</a:t>
            </a:r>
            <a:endParaRPr lang="ru-RU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14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2485034A-1295-4CC9-8865-9FC82A58EC39}"/>
              </a:ext>
            </a:extLst>
          </p:cNvPr>
          <p:cNvSpPr txBox="1"/>
          <p:nvPr/>
        </p:nvSpPr>
        <p:spPr>
          <a:xfrm>
            <a:off x="764286" y="1336706"/>
            <a:ext cx="755092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r>
              <a:rPr lang="ru-RU" dirty="0"/>
              <a:t>В поликлинике наблюдаются 13 </a:t>
            </a:r>
            <a:r>
              <a:rPr lang="ru-RU" dirty="0" smtClean="0"/>
              <a:t>384 </a:t>
            </a:r>
            <a:r>
              <a:rPr lang="ru-RU" dirty="0"/>
              <a:t>пациента, относящиеся к категории граждан, имеющих право на обеспечение лекарственными препаратами, медицинскими изделиями, отпускаемыми по рецептам медицинских работников бесплатно или с 50-процентной скидкой в городе Москве: федеральные – </a:t>
            </a:r>
            <a:r>
              <a:rPr lang="ru-RU" b="1" dirty="0"/>
              <a:t>4</a:t>
            </a:r>
            <a:r>
              <a:rPr lang="ru-RU" b="1" dirty="0" smtClean="0"/>
              <a:t> 168</a:t>
            </a:r>
            <a:r>
              <a:rPr lang="ru-RU" dirty="0" smtClean="0"/>
              <a:t>, </a:t>
            </a:r>
            <a:r>
              <a:rPr lang="ru-RU" dirty="0"/>
              <a:t>региональные </a:t>
            </a:r>
            <a:r>
              <a:rPr lang="ru-RU" b="1" dirty="0"/>
              <a:t>9</a:t>
            </a:r>
            <a:r>
              <a:rPr lang="ru-RU" b="1" dirty="0" smtClean="0"/>
              <a:t> 216</a:t>
            </a:r>
            <a:r>
              <a:rPr lang="ru-RU" dirty="0" smtClean="0"/>
              <a:t>, </a:t>
            </a:r>
            <a:r>
              <a:rPr lang="ru-RU" i="1" dirty="0"/>
              <a:t>в </a:t>
            </a:r>
            <a:r>
              <a:rPr lang="ru-RU" i="1" dirty="0" smtClean="0"/>
              <a:t>2022 </a:t>
            </a:r>
            <a:r>
              <a:rPr lang="ru-RU" i="1" dirty="0"/>
              <a:t>году 13 </a:t>
            </a:r>
            <a:r>
              <a:rPr lang="ru-RU" i="1" dirty="0" smtClean="0"/>
              <a:t>784 </a:t>
            </a:r>
            <a:r>
              <a:rPr lang="ru-RU" i="1" dirty="0"/>
              <a:t>(федеральные – </a:t>
            </a:r>
            <a:r>
              <a:rPr lang="ru-RU" i="1" dirty="0" smtClean="0"/>
              <a:t>3</a:t>
            </a:r>
            <a:r>
              <a:rPr lang="ru-RU" i="1" dirty="0"/>
              <a:t> </a:t>
            </a:r>
            <a:r>
              <a:rPr lang="ru-RU" i="1" dirty="0" smtClean="0"/>
              <a:t>751, </a:t>
            </a:r>
            <a:r>
              <a:rPr lang="ru-RU" i="1" dirty="0"/>
              <a:t>региональные </a:t>
            </a:r>
            <a:r>
              <a:rPr lang="ru-RU" i="1" dirty="0" smtClean="0"/>
              <a:t>10</a:t>
            </a:r>
            <a:r>
              <a:rPr lang="ru-RU" i="1" dirty="0"/>
              <a:t> </a:t>
            </a:r>
            <a:r>
              <a:rPr lang="ru-RU" i="1" dirty="0" smtClean="0"/>
              <a:t>033)</a:t>
            </a:r>
          </a:p>
          <a:p>
            <a:endParaRPr lang="ru-RU" dirty="0"/>
          </a:p>
          <a:p>
            <a:r>
              <a:rPr lang="ru-RU" dirty="0">
                <a:solidFill>
                  <a:srgbClr val="48BDD7"/>
                </a:solidFill>
              </a:rPr>
              <a:t>С осени 2022 года осуществляется выписка так называемых «длинных рецептов», сформированных в системе ЕМИАС, позволяющие пациентам получать льготные лекарственные препараты в течение 180 дней, не посещая врача-терапевта. Исключение составляют – рецепты, которые выписываются через ВК</a:t>
            </a:r>
            <a:endParaRPr lang="ru-RU" sz="1400" dirty="0">
              <a:solidFill>
                <a:srgbClr val="48BDD7"/>
              </a:solidFill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7A13861-89FC-4FF4-A912-FC0DE64E88C1}"/>
              </a:ext>
            </a:extLst>
          </p:cNvPr>
          <p:cNvSpPr/>
          <p:nvPr/>
        </p:nvSpPr>
        <p:spPr>
          <a:xfrm>
            <a:off x="537425" y="1246909"/>
            <a:ext cx="7673887" cy="3873731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113BD40-93B2-4B13-A9F8-8DCE81FEB1BC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3D9391-EB0A-4BE6-B645-83377B49FC09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Льготное лекарственное обеспечение:</a:t>
            </a:r>
            <a:endParaRPr lang="ru-RU" sz="3000" b="1" i="0" u="none" strike="noStrike" dirty="0">
              <a:solidFill>
                <a:srgbClr val="1B2E5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5E33B7B-47DB-44E9-BA9A-B1789283B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98CDE79-FDF9-4D14-8433-6DEC41CF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2073" y="2420490"/>
            <a:ext cx="2258928" cy="1506401"/>
          </a:xfrm>
          <a:custGeom>
            <a:avLst/>
            <a:gdLst>
              <a:gd name="connsiteX0" fmla="*/ 780856 w 3644432"/>
              <a:gd name="connsiteY0" fmla="*/ 0 h 3132586"/>
              <a:gd name="connsiteX1" fmla="*/ 2863576 w 3644432"/>
              <a:gd name="connsiteY1" fmla="*/ 0 h 3132586"/>
              <a:gd name="connsiteX2" fmla="*/ 3644432 w 3644432"/>
              <a:gd name="connsiteY2" fmla="*/ 1561711 h 3132586"/>
              <a:gd name="connsiteX3" fmla="*/ 2858994 w 3644432"/>
              <a:gd name="connsiteY3" fmla="*/ 3132586 h 3132586"/>
              <a:gd name="connsiteX4" fmla="*/ 785438 w 3644432"/>
              <a:gd name="connsiteY4" fmla="*/ 3132586 h 3132586"/>
              <a:gd name="connsiteX5" fmla="*/ 0 w 3644432"/>
              <a:gd name="connsiteY5" fmla="*/ 1561711 h 3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432" h="3132586">
                <a:moveTo>
                  <a:pt x="780856" y="0"/>
                </a:moveTo>
                <a:lnTo>
                  <a:pt x="2863576" y="0"/>
                </a:lnTo>
                <a:lnTo>
                  <a:pt x="3644432" y="1561711"/>
                </a:lnTo>
                <a:lnTo>
                  <a:pt x="2858994" y="3132586"/>
                </a:lnTo>
                <a:lnTo>
                  <a:pt x="785438" y="3132586"/>
                </a:lnTo>
                <a:lnTo>
                  <a:pt x="0" y="15617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0942634-84F8-466F-B6D9-46ACC8522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0542" y="4384288"/>
            <a:ext cx="1750597" cy="1168363"/>
          </a:xfrm>
          <a:custGeom>
            <a:avLst/>
            <a:gdLst>
              <a:gd name="connsiteX0" fmla="*/ 780856 w 3644432"/>
              <a:gd name="connsiteY0" fmla="*/ 0 h 3132586"/>
              <a:gd name="connsiteX1" fmla="*/ 2863576 w 3644432"/>
              <a:gd name="connsiteY1" fmla="*/ 0 h 3132586"/>
              <a:gd name="connsiteX2" fmla="*/ 3644432 w 3644432"/>
              <a:gd name="connsiteY2" fmla="*/ 1561711 h 3132586"/>
              <a:gd name="connsiteX3" fmla="*/ 2858994 w 3644432"/>
              <a:gd name="connsiteY3" fmla="*/ 3132586 h 3132586"/>
              <a:gd name="connsiteX4" fmla="*/ 785438 w 3644432"/>
              <a:gd name="connsiteY4" fmla="*/ 3132586 h 3132586"/>
              <a:gd name="connsiteX5" fmla="*/ 0 w 3644432"/>
              <a:gd name="connsiteY5" fmla="*/ 1561711 h 3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432" h="3132586">
                <a:moveTo>
                  <a:pt x="780856" y="0"/>
                </a:moveTo>
                <a:lnTo>
                  <a:pt x="2863576" y="0"/>
                </a:lnTo>
                <a:lnTo>
                  <a:pt x="3644432" y="1561711"/>
                </a:lnTo>
                <a:lnTo>
                  <a:pt x="2858994" y="3132586"/>
                </a:lnTo>
                <a:lnTo>
                  <a:pt x="785438" y="3132586"/>
                </a:lnTo>
                <a:lnTo>
                  <a:pt x="0" y="15617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F669EA20-DC45-4417-8590-D30BEBB32CE9}"/>
              </a:ext>
            </a:extLst>
          </p:cNvPr>
          <p:cNvSpPr/>
          <p:nvPr/>
        </p:nvSpPr>
        <p:spPr>
          <a:xfrm>
            <a:off x="9286433" y="4327332"/>
            <a:ext cx="743720" cy="641138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6FC76D67-D9CE-4370-A223-F6BFA4B9B273}"/>
              </a:ext>
            </a:extLst>
          </p:cNvPr>
          <p:cNvSpPr/>
          <p:nvPr/>
        </p:nvSpPr>
        <p:spPr>
          <a:xfrm>
            <a:off x="10440554" y="2419017"/>
            <a:ext cx="1090573" cy="940150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717" y="-746836"/>
            <a:ext cx="2430588" cy="2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3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5" y="368300"/>
            <a:ext cx="3263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C697720F-76E8-499A-8493-2D72C5C5C426}"/>
              </a:ext>
            </a:extLst>
          </p:cNvPr>
          <p:cNvSpPr txBox="1"/>
          <p:nvPr/>
        </p:nvSpPr>
        <p:spPr>
          <a:xfrm>
            <a:off x="797992" y="974821"/>
            <a:ext cx="8259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u="none" strike="noStrike" dirty="0" smtClean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данный момент в ГП 109 продолжается работа по оцифровке бумажных карт в ЕМИАС и подготовка их к архивации и вывозу в </a:t>
            </a:r>
            <a:r>
              <a:rPr lang="ru-RU" b="1" i="0" u="none" strike="noStrike" dirty="0" err="1" smtClean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ГлавАрхив</a:t>
            </a:r>
            <a:endParaRPr lang="ru-RU" b="1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5961FC6-FA83-43FC-A5E0-DC90565B3C9F}"/>
              </a:ext>
            </a:extLst>
          </p:cNvPr>
          <p:cNvGrpSpPr/>
          <p:nvPr/>
        </p:nvGrpSpPr>
        <p:grpSpPr>
          <a:xfrm>
            <a:off x="566917" y="2563357"/>
            <a:ext cx="7785105" cy="3769366"/>
            <a:chOff x="629761" y="2551030"/>
            <a:chExt cx="7785105" cy="3769366"/>
          </a:xfrm>
        </p:grpSpPr>
        <p:sp>
          <p:nvSpPr>
            <p:cNvPr id="106" name="Шестиугольник 105">
              <a:extLst>
                <a:ext uri="{FF2B5EF4-FFF2-40B4-BE49-F238E27FC236}">
                  <a16:creationId xmlns:a16="http://schemas.microsoft.com/office/drawing/2014/main" id="{700EF87A-E7BF-483B-A2A3-2DC85BB895D0}"/>
                </a:ext>
              </a:extLst>
            </p:cNvPr>
            <p:cNvSpPr/>
            <p:nvPr/>
          </p:nvSpPr>
          <p:spPr>
            <a:xfrm>
              <a:off x="2454923" y="2551030"/>
              <a:ext cx="4141764" cy="1707270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0D309D7E-7CB3-4F0A-81B6-6EF53B309124}"/>
                </a:ext>
              </a:extLst>
            </p:cNvPr>
            <p:cNvSpPr txBox="1"/>
            <p:nvPr/>
          </p:nvSpPr>
          <p:spPr>
            <a:xfrm>
              <a:off x="2822425" y="2658923"/>
              <a:ext cx="33997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solidFill>
                    <a:srgbClr val="4694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74 410</a:t>
              </a:r>
              <a:endParaRPr lang="ru-RU" sz="80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5A25ECB8-4F95-482C-AE1C-6B6B7430D537}"/>
                </a:ext>
              </a:extLst>
            </p:cNvPr>
            <p:cNvSpPr txBox="1"/>
            <p:nvPr/>
          </p:nvSpPr>
          <p:spPr>
            <a:xfrm>
              <a:off x="810126" y="2592350"/>
              <a:ext cx="3515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4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306EDFE-A79E-4844-A4C5-2074BD9F420A}"/>
                </a:ext>
              </a:extLst>
            </p:cNvPr>
            <p:cNvSpPr txBox="1"/>
            <p:nvPr/>
          </p:nvSpPr>
          <p:spPr>
            <a:xfrm>
              <a:off x="629761" y="4750736"/>
              <a:ext cx="778510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4694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Бумажных карт оцифрованы, ведется работа по архивации и подготовке к передаче в </a:t>
              </a:r>
              <a:r>
                <a:rPr lang="ru-RU" sz="3200" b="1" dirty="0" err="1" smtClean="0">
                  <a:solidFill>
                    <a:srgbClr val="4694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ГлавАрхив</a:t>
              </a:r>
              <a:endParaRPr lang="ru-RU" sz="32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EFAC80C6-4DCF-415B-ABE7-25A630C0AB1C}"/>
                </a:ext>
              </a:extLst>
            </p:cNvPr>
            <p:cNvSpPr txBox="1"/>
            <p:nvPr/>
          </p:nvSpPr>
          <p:spPr>
            <a:xfrm>
              <a:off x="1014509" y="3416881"/>
              <a:ext cx="20897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EDFE2083-D230-449E-AF1C-81028912C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514" r="23422" b="777"/>
          <a:stretch/>
        </p:blipFill>
        <p:spPr bwMode="auto">
          <a:xfrm>
            <a:off x="8062380" y="1530131"/>
            <a:ext cx="3813311" cy="3287335"/>
          </a:xfrm>
          <a:custGeom>
            <a:avLst/>
            <a:gdLst>
              <a:gd name="connsiteX0" fmla="*/ 821834 w 3813311"/>
              <a:gd name="connsiteY0" fmla="*/ 0 h 3287335"/>
              <a:gd name="connsiteX1" fmla="*/ 2991477 w 3813311"/>
              <a:gd name="connsiteY1" fmla="*/ 0 h 3287335"/>
              <a:gd name="connsiteX2" fmla="*/ 3813311 w 3813311"/>
              <a:gd name="connsiteY2" fmla="*/ 1643668 h 3287335"/>
              <a:gd name="connsiteX3" fmla="*/ 2991477 w 3813311"/>
              <a:gd name="connsiteY3" fmla="*/ 3287335 h 3287335"/>
              <a:gd name="connsiteX4" fmla="*/ 821834 w 3813311"/>
              <a:gd name="connsiteY4" fmla="*/ 3287335 h 3287335"/>
              <a:gd name="connsiteX5" fmla="*/ 0 w 3813311"/>
              <a:gd name="connsiteY5" fmla="*/ 1643668 h 32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3311" h="3287335">
                <a:moveTo>
                  <a:pt x="821834" y="0"/>
                </a:moveTo>
                <a:lnTo>
                  <a:pt x="2991477" y="0"/>
                </a:lnTo>
                <a:lnTo>
                  <a:pt x="3813311" y="1643668"/>
                </a:lnTo>
                <a:lnTo>
                  <a:pt x="2991477" y="3287335"/>
                </a:lnTo>
                <a:lnTo>
                  <a:pt x="821834" y="3287335"/>
                </a:lnTo>
                <a:lnTo>
                  <a:pt x="0" y="16436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Шестиугольник 96">
            <a:extLst>
              <a:ext uri="{FF2B5EF4-FFF2-40B4-BE49-F238E27FC236}">
                <a16:creationId xmlns:a16="http://schemas.microsoft.com/office/drawing/2014/main" id="{19B26233-541D-4ABD-AA64-7D58A35B335A}"/>
              </a:ext>
            </a:extLst>
          </p:cNvPr>
          <p:cNvSpPr/>
          <p:nvPr/>
        </p:nvSpPr>
        <p:spPr>
          <a:xfrm>
            <a:off x="7232728" y="1775185"/>
            <a:ext cx="1493084" cy="128714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Шестиугольник 102">
            <a:extLst>
              <a:ext uri="{FF2B5EF4-FFF2-40B4-BE49-F238E27FC236}">
                <a16:creationId xmlns:a16="http://schemas.microsoft.com/office/drawing/2014/main" id="{6C0C0998-E02E-472C-9774-2B62E179C800}"/>
              </a:ext>
            </a:extLst>
          </p:cNvPr>
          <p:cNvSpPr/>
          <p:nvPr/>
        </p:nvSpPr>
        <p:spPr>
          <a:xfrm>
            <a:off x="10654671" y="4344672"/>
            <a:ext cx="1131372" cy="975321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50760871-5291-4F55-AD25-CC2193B06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1357" r="2059" b="54236"/>
          <a:stretch/>
        </p:blipFill>
        <p:spPr bwMode="auto">
          <a:xfrm>
            <a:off x="8766848" y="4891780"/>
            <a:ext cx="1798175" cy="1550151"/>
          </a:xfrm>
          <a:custGeom>
            <a:avLst/>
            <a:gdLst>
              <a:gd name="connsiteX0" fmla="*/ 387538 w 1798175"/>
              <a:gd name="connsiteY0" fmla="*/ 0 h 1550151"/>
              <a:gd name="connsiteX1" fmla="*/ 1410637 w 1798175"/>
              <a:gd name="connsiteY1" fmla="*/ 0 h 1550151"/>
              <a:gd name="connsiteX2" fmla="*/ 1798175 w 1798175"/>
              <a:gd name="connsiteY2" fmla="*/ 775076 h 1550151"/>
              <a:gd name="connsiteX3" fmla="*/ 1410637 w 1798175"/>
              <a:gd name="connsiteY3" fmla="*/ 1550151 h 1550151"/>
              <a:gd name="connsiteX4" fmla="*/ 387538 w 1798175"/>
              <a:gd name="connsiteY4" fmla="*/ 1550151 h 1550151"/>
              <a:gd name="connsiteX5" fmla="*/ 0 w 1798175"/>
              <a:gd name="connsiteY5" fmla="*/ 775076 h 155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8175" h="1550151">
                <a:moveTo>
                  <a:pt x="387538" y="0"/>
                </a:moveTo>
                <a:lnTo>
                  <a:pt x="1410637" y="0"/>
                </a:lnTo>
                <a:lnTo>
                  <a:pt x="1798175" y="775076"/>
                </a:lnTo>
                <a:lnTo>
                  <a:pt x="1410637" y="1550151"/>
                </a:lnTo>
                <a:lnTo>
                  <a:pt x="387538" y="1550151"/>
                </a:lnTo>
                <a:lnTo>
                  <a:pt x="0" y="77507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88" y="-746836"/>
            <a:ext cx="2430588" cy="2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15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2485034A-1295-4CC9-8865-9FC82A58EC39}"/>
              </a:ext>
            </a:extLst>
          </p:cNvPr>
          <p:cNvSpPr txBox="1"/>
          <p:nvPr/>
        </p:nvSpPr>
        <p:spPr>
          <a:xfrm>
            <a:off x="665858" y="1119342"/>
            <a:ext cx="952055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r>
              <a:rPr lang="ru-RU" sz="2000" b="1" dirty="0"/>
              <a:t>В ГП 109 укомплектованность врачами </a:t>
            </a:r>
            <a:r>
              <a:rPr lang="ru-RU" sz="2000" b="1" dirty="0" smtClean="0"/>
              <a:t>составляет </a:t>
            </a:r>
            <a:r>
              <a:rPr lang="ru-RU" sz="2000" b="1" dirty="0"/>
              <a:t>90%, средним медицинским персоналом – </a:t>
            </a:r>
            <a:r>
              <a:rPr lang="ru-RU" sz="2000" b="1" dirty="0" smtClean="0"/>
              <a:t>80%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Всего </a:t>
            </a:r>
            <a:r>
              <a:rPr lang="ru-RU" dirty="0"/>
              <a:t>основных сотрудников на </a:t>
            </a:r>
            <a:r>
              <a:rPr lang="ru-RU" dirty="0" smtClean="0"/>
              <a:t>01.01.2024 </a:t>
            </a:r>
            <a:r>
              <a:rPr lang="ru-RU" dirty="0"/>
              <a:t>– </a:t>
            </a:r>
            <a:r>
              <a:rPr lang="ru-RU" dirty="0" smtClean="0"/>
              <a:t>366 </a:t>
            </a:r>
            <a:r>
              <a:rPr lang="ru-RU" dirty="0"/>
              <a:t>чел.</a:t>
            </a:r>
          </a:p>
          <a:p>
            <a:r>
              <a:rPr lang="ru-RU" dirty="0"/>
              <a:t>Возрастной состав работников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>
                <a:solidFill>
                  <a:srgbClr val="48BDD7"/>
                </a:solidFill>
              </a:rPr>
              <a:t>- до 30 лет – 82 чел. - </a:t>
            </a:r>
            <a:r>
              <a:rPr lang="ru-RU" dirty="0" smtClean="0">
                <a:solidFill>
                  <a:srgbClr val="48BDD7"/>
                </a:solidFill>
              </a:rPr>
              <a:t>20%</a:t>
            </a:r>
            <a:endParaRPr lang="ru-RU" dirty="0">
              <a:solidFill>
                <a:srgbClr val="48BDD7"/>
              </a:solidFill>
            </a:endParaRPr>
          </a:p>
          <a:p>
            <a:r>
              <a:rPr lang="ru-RU" dirty="0">
                <a:solidFill>
                  <a:srgbClr val="48BDD7"/>
                </a:solidFill>
              </a:rPr>
              <a:t>- 31-50 лет – 183 чел. - </a:t>
            </a:r>
            <a:r>
              <a:rPr lang="ru-RU" dirty="0" smtClean="0">
                <a:solidFill>
                  <a:srgbClr val="48BDD7"/>
                </a:solidFill>
              </a:rPr>
              <a:t>48%</a:t>
            </a:r>
            <a:endParaRPr lang="ru-RU" dirty="0">
              <a:solidFill>
                <a:srgbClr val="48BDD7"/>
              </a:solidFill>
            </a:endParaRPr>
          </a:p>
          <a:p>
            <a:r>
              <a:rPr lang="ru-RU" dirty="0">
                <a:solidFill>
                  <a:srgbClr val="48BDD7"/>
                </a:solidFill>
              </a:rPr>
              <a:t>- 51-55 лет - 50 чел. - </a:t>
            </a:r>
            <a:r>
              <a:rPr lang="ru-RU" dirty="0" smtClean="0">
                <a:solidFill>
                  <a:srgbClr val="48BDD7"/>
                </a:solidFill>
              </a:rPr>
              <a:t>15%</a:t>
            </a:r>
            <a:endParaRPr lang="ru-RU" dirty="0">
              <a:solidFill>
                <a:srgbClr val="48BDD7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48BDD7"/>
                </a:solidFill>
              </a:rPr>
              <a:t>старше </a:t>
            </a:r>
            <a:r>
              <a:rPr lang="ru-RU" dirty="0">
                <a:solidFill>
                  <a:srgbClr val="48BDD7"/>
                </a:solidFill>
              </a:rPr>
              <a:t>58 лет - 61 чел. - </a:t>
            </a:r>
            <a:r>
              <a:rPr lang="ru-RU" dirty="0" smtClean="0">
                <a:solidFill>
                  <a:srgbClr val="48BDD7"/>
                </a:solidFill>
              </a:rPr>
              <a:t>17</a:t>
            </a:r>
            <a:r>
              <a:rPr lang="ru-RU" dirty="0" smtClean="0">
                <a:solidFill>
                  <a:srgbClr val="48BDD7"/>
                </a:solidFill>
              </a:rPr>
              <a:t>%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48BDD7"/>
              </a:solidFill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48BDD7"/>
              </a:solidFill>
            </a:endParaRPr>
          </a:p>
          <a:p>
            <a:r>
              <a:rPr lang="ru-RU" i="1" dirty="0"/>
              <a:t>В ГБУЗ «ГП № 109 ДЗМ» работают: 1 доктор медицинских наук, </a:t>
            </a:r>
            <a:r>
              <a:rPr lang="ru-RU" i="1" dirty="0" smtClean="0"/>
              <a:t>4 </a:t>
            </a:r>
            <a:r>
              <a:rPr lang="ru-RU" i="1" dirty="0"/>
              <a:t>кандидатов медицинских </a:t>
            </a:r>
            <a:r>
              <a:rPr lang="ru-RU" i="1" dirty="0" smtClean="0"/>
              <a:t>наук. </a:t>
            </a:r>
          </a:p>
          <a:p>
            <a:endParaRPr lang="ru-RU" sz="1400" i="1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7A13861-89FC-4FF4-A912-FC0DE64E88C1}"/>
              </a:ext>
            </a:extLst>
          </p:cNvPr>
          <p:cNvSpPr/>
          <p:nvPr/>
        </p:nvSpPr>
        <p:spPr>
          <a:xfrm>
            <a:off x="537424" y="1246909"/>
            <a:ext cx="11319677" cy="5278582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113BD40-93B2-4B13-A9F8-8DCE81FEB1BC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3D9391-EB0A-4BE6-B645-83377B49FC09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Кадровое развитие:</a:t>
            </a:r>
            <a:endParaRPr lang="ru-RU" sz="3000" b="1" i="0" u="none" strike="noStrike" dirty="0">
              <a:solidFill>
                <a:srgbClr val="1B2E5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5E33B7B-47DB-44E9-BA9A-B1789283B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98CDE79-FDF9-4D14-8433-6DEC41CF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8876" y="2965793"/>
            <a:ext cx="2258498" cy="1506401"/>
          </a:xfrm>
          <a:custGeom>
            <a:avLst/>
            <a:gdLst>
              <a:gd name="connsiteX0" fmla="*/ 780856 w 3644432"/>
              <a:gd name="connsiteY0" fmla="*/ 0 h 3132586"/>
              <a:gd name="connsiteX1" fmla="*/ 2863576 w 3644432"/>
              <a:gd name="connsiteY1" fmla="*/ 0 h 3132586"/>
              <a:gd name="connsiteX2" fmla="*/ 3644432 w 3644432"/>
              <a:gd name="connsiteY2" fmla="*/ 1561711 h 3132586"/>
              <a:gd name="connsiteX3" fmla="*/ 2858994 w 3644432"/>
              <a:gd name="connsiteY3" fmla="*/ 3132586 h 3132586"/>
              <a:gd name="connsiteX4" fmla="*/ 785438 w 3644432"/>
              <a:gd name="connsiteY4" fmla="*/ 3132586 h 3132586"/>
              <a:gd name="connsiteX5" fmla="*/ 0 w 3644432"/>
              <a:gd name="connsiteY5" fmla="*/ 1561711 h 3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432" h="3132586">
                <a:moveTo>
                  <a:pt x="780856" y="0"/>
                </a:moveTo>
                <a:lnTo>
                  <a:pt x="2863576" y="0"/>
                </a:lnTo>
                <a:lnTo>
                  <a:pt x="3644432" y="1561711"/>
                </a:lnTo>
                <a:lnTo>
                  <a:pt x="2858994" y="3132586"/>
                </a:lnTo>
                <a:lnTo>
                  <a:pt x="785438" y="3132586"/>
                </a:lnTo>
                <a:lnTo>
                  <a:pt x="0" y="15617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0942634-84F8-466F-B6D9-46ACC8522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4578" y="4384288"/>
            <a:ext cx="1742524" cy="1168363"/>
          </a:xfrm>
          <a:custGeom>
            <a:avLst/>
            <a:gdLst>
              <a:gd name="connsiteX0" fmla="*/ 780856 w 3644432"/>
              <a:gd name="connsiteY0" fmla="*/ 0 h 3132586"/>
              <a:gd name="connsiteX1" fmla="*/ 2863576 w 3644432"/>
              <a:gd name="connsiteY1" fmla="*/ 0 h 3132586"/>
              <a:gd name="connsiteX2" fmla="*/ 3644432 w 3644432"/>
              <a:gd name="connsiteY2" fmla="*/ 1561711 h 3132586"/>
              <a:gd name="connsiteX3" fmla="*/ 2858994 w 3644432"/>
              <a:gd name="connsiteY3" fmla="*/ 3132586 h 3132586"/>
              <a:gd name="connsiteX4" fmla="*/ 785438 w 3644432"/>
              <a:gd name="connsiteY4" fmla="*/ 3132586 h 3132586"/>
              <a:gd name="connsiteX5" fmla="*/ 0 w 3644432"/>
              <a:gd name="connsiteY5" fmla="*/ 1561711 h 3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432" h="3132586">
                <a:moveTo>
                  <a:pt x="780856" y="0"/>
                </a:moveTo>
                <a:lnTo>
                  <a:pt x="2863576" y="0"/>
                </a:lnTo>
                <a:lnTo>
                  <a:pt x="3644432" y="1561711"/>
                </a:lnTo>
                <a:lnTo>
                  <a:pt x="2858994" y="3132586"/>
                </a:lnTo>
                <a:lnTo>
                  <a:pt x="785438" y="3132586"/>
                </a:lnTo>
                <a:lnTo>
                  <a:pt x="0" y="15617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F669EA20-DC45-4417-8590-D30BEBB32CE9}"/>
              </a:ext>
            </a:extLst>
          </p:cNvPr>
          <p:cNvSpPr/>
          <p:nvPr/>
        </p:nvSpPr>
        <p:spPr>
          <a:xfrm>
            <a:off x="9286433" y="4327332"/>
            <a:ext cx="743720" cy="641138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6FC76D67-D9CE-4370-A223-F6BFA4B9B273}"/>
              </a:ext>
            </a:extLst>
          </p:cNvPr>
          <p:cNvSpPr/>
          <p:nvPr/>
        </p:nvSpPr>
        <p:spPr>
          <a:xfrm>
            <a:off x="10440554" y="2419017"/>
            <a:ext cx="1090573" cy="940150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717" y="-746836"/>
            <a:ext cx="2430588" cy="2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0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CEB884B-1EC8-4D44-B9C6-BA83E34808F0}"/>
              </a:ext>
            </a:extLst>
          </p:cNvPr>
          <p:cNvSpPr/>
          <p:nvPr/>
        </p:nvSpPr>
        <p:spPr>
          <a:xfrm>
            <a:off x="8552" y="0"/>
            <a:ext cx="12192000" cy="6858000"/>
          </a:xfrm>
          <a:prstGeom prst="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В феврале 2022 года здание филиала № </a:t>
            </a:r>
            <a:r>
              <a:rPr lang="ru-RU" sz="2000" dirty="0" smtClean="0"/>
              <a:t>1</a:t>
            </a:r>
          </a:p>
          <a:p>
            <a:r>
              <a:rPr lang="ru-RU" sz="2000" dirty="0" smtClean="0"/>
              <a:t>было </a:t>
            </a:r>
            <a:r>
              <a:rPr lang="ru-RU" sz="2000" dirty="0"/>
              <a:t>передано подрядной организации для </a:t>
            </a:r>
            <a:r>
              <a:rPr lang="ru-RU" sz="2000" dirty="0" smtClean="0"/>
              <a:t>проведения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капитального ремонта.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Прием </a:t>
            </a:r>
            <a:r>
              <a:rPr lang="ru-RU" sz="2000" dirty="0"/>
              <a:t>населения на период ремонта здания филиала осуществлялся в головном здании амбулаторного </a:t>
            </a:r>
            <a:r>
              <a:rPr lang="ru-RU" sz="2000" dirty="0" smtClean="0"/>
              <a:t>центра. 15.05.2023 </a:t>
            </a:r>
            <a:r>
              <a:rPr lang="ru-RU" sz="2000" dirty="0"/>
              <a:t>филиал № 1 после завершения капитального ремонта начал прием пациентов в плановом режиме.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25.12.2023 головное здание амбулаторно-поликлинического центра передано в капитальный ремонт в соответствии с Московской программой капитального ремонта поликлиник по новому стандарту.</a:t>
            </a:r>
          </a:p>
          <a:p>
            <a:r>
              <a:rPr lang="ru-RU" sz="2000" dirty="0"/>
              <a:t>Прием населения на период ремонта здания осуществляется в филиале № </a:t>
            </a:r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49" name="Шестиугольник 48">
            <a:extLst>
              <a:ext uri="{FF2B5EF4-FFF2-40B4-BE49-F238E27FC236}">
                <a16:creationId xmlns:a16="http://schemas.microsoft.com/office/drawing/2014/main" id="{0F059B84-20C6-4BF8-A9ED-4E2C291FC027}"/>
              </a:ext>
            </a:extLst>
          </p:cNvPr>
          <p:cNvSpPr/>
          <p:nvPr/>
        </p:nvSpPr>
        <p:spPr>
          <a:xfrm>
            <a:off x="132529" y="5748417"/>
            <a:ext cx="1367087" cy="1090906"/>
          </a:xfrm>
          <a:prstGeom prst="hexagon">
            <a:avLst/>
          </a:prstGeom>
          <a:solidFill>
            <a:srgbClr val="4694DA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Шестиугольник 46">
            <a:extLst>
              <a:ext uri="{FF2B5EF4-FFF2-40B4-BE49-F238E27FC236}">
                <a16:creationId xmlns:a16="http://schemas.microsoft.com/office/drawing/2014/main" id="{8C31F58E-58A3-4E45-AC22-B68409512975}"/>
              </a:ext>
            </a:extLst>
          </p:cNvPr>
          <p:cNvSpPr/>
          <p:nvPr/>
        </p:nvSpPr>
        <p:spPr>
          <a:xfrm>
            <a:off x="7534848" y="-46109"/>
            <a:ext cx="4259183" cy="3060112"/>
          </a:xfrm>
          <a:prstGeom prst="hexagon">
            <a:avLst/>
          </a:prstGeom>
          <a:solidFill>
            <a:srgbClr val="4694DA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7BF886F-2F0C-4E30-B1A1-EB701EE0C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9" t="886" r="7078"/>
          <a:stretch>
            <a:fillRect/>
          </a:stretch>
        </p:blipFill>
        <p:spPr bwMode="auto">
          <a:xfrm>
            <a:off x="8264994" y="401155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E474042-3C46-4AD7-A658-24A1A2D518D8}"/>
              </a:ext>
            </a:extLst>
          </p:cNvPr>
          <p:cNvSpPr/>
          <p:nvPr/>
        </p:nvSpPr>
        <p:spPr>
          <a:xfrm>
            <a:off x="8996516" y="510270"/>
            <a:ext cx="2041131" cy="461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CEED813-9D3E-4F68-9B32-D2612A090904}"/>
              </a:ext>
            </a:extLst>
          </p:cNvPr>
          <p:cNvSpPr txBox="1"/>
          <p:nvPr/>
        </p:nvSpPr>
        <p:spPr>
          <a:xfrm>
            <a:off x="9031970" y="492572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Строительство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капитальный ремонт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B155B34-8577-4EDE-A290-3DE4E9FD7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8194">
            <a:off x="8875170" y="562220"/>
            <a:ext cx="190214" cy="198576"/>
          </a:xfrm>
          <a:prstGeom prst="rect">
            <a:avLst/>
          </a:prstGeom>
        </p:spPr>
      </p:pic>
      <p:sp>
        <p:nvSpPr>
          <p:cNvPr id="4" name="Шестиугольник 3">
            <a:extLst>
              <a:ext uri="{FF2B5EF4-FFF2-40B4-BE49-F238E27FC236}">
                <a16:creationId xmlns:a16="http://schemas.microsoft.com/office/drawing/2014/main" id="{18133AFA-F252-42CB-98CF-F128544922F1}"/>
              </a:ext>
            </a:extLst>
          </p:cNvPr>
          <p:cNvSpPr/>
          <p:nvPr/>
        </p:nvSpPr>
        <p:spPr>
          <a:xfrm>
            <a:off x="3513999" y="2032303"/>
            <a:ext cx="5152095" cy="444146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Шестиугольник 50">
            <a:extLst>
              <a:ext uri="{FF2B5EF4-FFF2-40B4-BE49-F238E27FC236}">
                <a16:creationId xmlns:a16="http://schemas.microsoft.com/office/drawing/2014/main" id="{AB7B2740-5BD1-44B6-8EE0-13B3DE7343C0}"/>
              </a:ext>
            </a:extLst>
          </p:cNvPr>
          <p:cNvSpPr/>
          <p:nvPr/>
        </p:nvSpPr>
        <p:spPr>
          <a:xfrm>
            <a:off x="10763148" y="5624968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Шестиугольник 54">
            <a:extLst>
              <a:ext uri="{FF2B5EF4-FFF2-40B4-BE49-F238E27FC236}">
                <a16:creationId xmlns:a16="http://schemas.microsoft.com/office/drawing/2014/main" id="{521093B9-22DC-4E38-B9E0-1A89EDD64DAD}"/>
              </a:ext>
            </a:extLst>
          </p:cNvPr>
          <p:cNvSpPr/>
          <p:nvPr/>
        </p:nvSpPr>
        <p:spPr>
          <a:xfrm>
            <a:off x="10519569" y="1963721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1089B5B-F957-403C-9C33-F0FA8D945D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5408" y="541005"/>
            <a:ext cx="6217499" cy="8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73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2485034A-1295-4CC9-8865-9FC82A58EC39}"/>
              </a:ext>
            </a:extLst>
          </p:cNvPr>
          <p:cNvSpPr txBox="1"/>
          <p:nvPr/>
        </p:nvSpPr>
        <p:spPr>
          <a:xfrm>
            <a:off x="665858" y="1119342"/>
            <a:ext cx="95205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r>
              <a:rPr lang="ru-RU" i="1" dirty="0" smtClean="0"/>
              <a:t>27 </a:t>
            </a:r>
            <a:r>
              <a:rPr lang="ru-RU" i="1" dirty="0"/>
              <a:t>врачей общей практики в течение года обучено по 9 специальным дополнительным профессиональным программам повышения квалификаций </a:t>
            </a:r>
            <a:r>
              <a:rPr lang="ru-RU" i="1" dirty="0" smtClean="0"/>
              <a:t>ВОП </a:t>
            </a:r>
            <a:r>
              <a:rPr lang="ru-RU" dirty="0"/>
              <a:t>23 врача общей практики в течение года обучено по 3 специальным дополнительным профессиональным программам повышения квалификаций </a:t>
            </a:r>
            <a:r>
              <a:rPr lang="ru-RU" dirty="0" smtClean="0"/>
              <a:t>ВОП.</a:t>
            </a:r>
          </a:p>
          <a:p>
            <a:endParaRPr lang="ru-RU" dirty="0"/>
          </a:p>
          <a:p>
            <a:r>
              <a:rPr lang="ru-RU" dirty="0"/>
              <a:t>44 врача – терапевта в течение года обучено по 5 специальным дополнительным профессиональным программам повышения квалификаций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Помимо того, в рамках повышения квалификации по различным программам обучение прошли 29 врачей и 36 работников из числа среднего медицинского персонала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Сертификат специалиста или свидетельство об аккредитации имеют все медицинские работники ГБУЗ «ГП № 109 ДЗМ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r>
              <a:rPr lang="ru-RU" dirty="0"/>
              <a:t>Квалификационную категорию имеют 10 врачей и 12 работников из числа среднего медицинского персонала. </a:t>
            </a:r>
          </a:p>
          <a:p>
            <a:endParaRPr lang="ru-RU" i="1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7A13861-89FC-4FF4-A912-FC0DE64E88C1}"/>
              </a:ext>
            </a:extLst>
          </p:cNvPr>
          <p:cNvSpPr/>
          <p:nvPr/>
        </p:nvSpPr>
        <p:spPr>
          <a:xfrm>
            <a:off x="537424" y="1246909"/>
            <a:ext cx="11319677" cy="5278582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113BD40-93B2-4B13-A9F8-8DCE81FEB1BC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3D9391-EB0A-4BE6-B645-83377B49FC09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Кадровое развитие:</a:t>
            </a:r>
            <a:endParaRPr lang="ru-RU" sz="3000" b="1" i="0" u="none" strike="noStrike" dirty="0">
              <a:solidFill>
                <a:srgbClr val="1B2E5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5E33B7B-47DB-44E9-BA9A-B1789283B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98CDE79-FDF9-4D14-8433-6DEC41CF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5329" y="2166183"/>
            <a:ext cx="2258498" cy="1506401"/>
          </a:xfrm>
          <a:custGeom>
            <a:avLst/>
            <a:gdLst>
              <a:gd name="connsiteX0" fmla="*/ 780856 w 3644432"/>
              <a:gd name="connsiteY0" fmla="*/ 0 h 3132586"/>
              <a:gd name="connsiteX1" fmla="*/ 2863576 w 3644432"/>
              <a:gd name="connsiteY1" fmla="*/ 0 h 3132586"/>
              <a:gd name="connsiteX2" fmla="*/ 3644432 w 3644432"/>
              <a:gd name="connsiteY2" fmla="*/ 1561711 h 3132586"/>
              <a:gd name="connsiteX3" fmla="*/ 2858994 w 3644432"/>
              <a:gd name="connsiteY3" fmla="*/ 3132586 h 3132586"/>
              <a:gd name="connsiteX4" fmla="*/ 785438 w 3644432"/>
              <a:gd name="connsiteY4" fmla="*/ 3132586 h 3132586"/>
              <a:gd name="connsiteX5" fmla="*/ 0 w 3644432"/>
              <a:gd name="connsiteY5" fmla="*/ 1561711 h 3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432" h="3132586">
                <a:moveTo>
                  <a:pt x="780856" y="0"/>
                </a:moveTo>
                <a:lnTo>
                  <a:pt x="2863576" y="0"/>
                </a:lnTo>
                <a:lnTo>
                  <a:pt x="3644432" y="1561711"/>
                </a:lnTo>
                <a:lnTo>
                  <a:pt x="2858994" y="3132586"/>
                </a:lnTo>
                <a:lnTo>
                  <a:pt x="785438" y="3132586"/>
                </a:lnTo>
                <a:lnTo>
                  <a:pt x="0" y="15617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0942634-84F8-466F-B6D9-46ACC8522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4578" y="4384288"/>
            <a:ext cx="1742524" cy="1168363"/>
          </a:xfrm>
          <a:custGeom>
            <a:avLst/>
            <a:gdLst>
              <a:gd name="connsiteX0" fmla="*/ 780856 w 3644432"/>
              <a:gd name="connsiteY0" fmla="*/ 0 h 3132586"/>
              <a:gd name="connsiteX1" fmla="*/ 2863576 w 3644432"/>
              <a:gd name="connsiteY1" fmla="*/ 0 h 3132586"/>
              <a:gd name="connsiteX2" fmla="*/ 3644432 w 3644432"/>
              <a:gd name="connsiteY2" fmla="*/ 1561711 h 3132586"/>
              <a:gd name="connsiteX3" fmla="*/ 2858994 w 3644432"/>
              <a:gd name="connsiteY3" fmla="*/ 3132586 h 3132586"/>
              <a:gd name="connsiteX4" fmla="*/ 785438 w 3644432"/>
              <a:gd name="connsiteY4" fmla="*/ 3132586 h 3132586"/>
              <a:gd name="connsiteX5" fmla="*/ 0 w 3644432"/>
              <a:gd name="connsiteY5" fmla="*/ 1561711 h 3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432" h="3132586">
                <a:moveTo>
                  <a:pt x="780856" y="0"/>
                </a:moveTo>
                <a:lnTo>
                  <a:pt x="2863576" y="0"/>
                </a:lnTo>
                <a:lnTo>
                  <a:pt x="3644432" y="1561711"/>
                </a:lnTo>
                <a:lnTo>
                  <a:pt x="2858994" y="3132586"/>
                </a:lnTo>
                <a:lnTo>
                  <a:pt x="785438" y="3132586"/>
                </a:lnTo>
                <a:lnTo>
                  <a:pt x="0" y="15617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F669EA20-DC45-4417-8590-D30BEBB32CE9}"/>
              </a:ext>
            </a:extLst>
          </p:cNvPr>
          <p:cNvSpPr/>
          <p:nvPr/>
        </p:nvSpPr>
        <p:spPr>
          <a:xfrm>
            <a:off x="9286433" y="4327332"/>
            <a:ext cx="743720" cy="641138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6FC76D67-D9CE-4370-A223-F6BFA4B9B273}"/>
              </a:ext>
            </a:extLst>
          </p:cNvPr>
          <p:cNvSpPr/>
          <p:nvPr/>
        </p:nvSpPr>
        <p:spPr>
          <a:xfrm>
            <a:off x="10698541" y="1341244"/>
            <a:ext cx="1090573" cy="940150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717" y="-746836"/>
            <a:ext cx="2430588" cy="2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2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2485034A-1295-4CC9-8865-9FC82A58EC39}"/>
              </a:ext>
            </a:extLst>
          </p:cNvPr>
          <p:cNvSpPr txBox="1"/>
          <p:nvPr/>
        </p:nvSpPr>
        <p:spPr>
          <a:xfrm>
            <a:off x="665858" y="1016291"/>
            <a:ext cx="839501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r>
              <a:rPr lang="ru-RU" dirty="0"/>
              <a:t>В ГБУЗ «ГП № 109 ДЗМ» в 2023 году успешно продолжают реализовываться следующие проекты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lvl="0"/>
            <a:r>
              <a:rPr lang="ru-RU" sz="1400" dirty="0"/>
              <a:t>гражданская вакцинация населения против </a:t>
            </a:r>
            <a:r>
              <a:rPr lang="ru-RU" sz="1400" dirty="0" err="1"/>
              <a:t>коронавирусной</a:t>
            </a:r>
            <a:r>
              <a:rPr lang="ru-RU" sz="1400" dirty="0"/>
              <a:t> инфекции, вызываемой вирусом SARS-СoV-2 (привито в 2023 году </a:t>
            </a:r>
            <a:r>
              <a:rPr lang="en-US" sz="1400" dirty="0"/>
              <a:t>V</a:t>
            </a:r>
            <a:r>
              <a:rPr lang="ru-RU" sz="1400" dirty="0"/>
              <a:t>1 - 746 пациентов, </a:t>
            </a:r>
            <a:r>
              <a:rPr lang="en-US" sz="1400" dirty="0"/>
              <a:t>V</a:t>
            </a:r>
            <a:r>
              <a:rPr lang="ru-RU" sz="1400" dirty="0"/>
              <a:t>2 – 796 пациента, ревакцинировано – 7 174 пациента</a:t>
            </a:r>
            <a:r>
              <a:rPr lang="ru-RU" sz="1400" dirty="0" smtClean="0"/>
              <a:t>)</a:t>
            </a:r>
          </a:p>
          <a:p>
            <a:pPr lvl="0"/>
            <a:endParaRPr lang="ru-RU" sz="1400" dirty="0"/>
          </a:p>
          <a:p>
            <a:pPr lvl="0"/>
            <a:r>
              <a:rPr lang="ru-RU" sz="1400" dirty="0" err="1"/>
              <a:t>кардиореабилитация</a:t>
            </a:r>
            <a:r>
              <a:rPr lang="ru-RU" sz="1400" dirty="0"/>
              <a:t> после перенесенного острого инфаркта миокарда (на 3 этапе) и операциях на магистральных </a:t>
            </a:r>
            <a:r>
              <a:rPr lang="ru-RU" sz="1400" dirty="0" smtClean="0"/>
              <a:t>сосудах</a:t>
            </a:r>
          </a:p>
          <a:p>
            <a:pPr lvl="0"/>
            <a:endParaRPr lang="ru-RU" sz="1400" dirty="0"/>
          </a:p>
          <a:p>
            <a:pPr lvl="0"/>
            <a:r>
              <a:rPr lang="ru-RU" sz="1400" dirty="0"/>
              <a:t>совершенствование оказания медицинской помощи пациентам с хронической сердечной недостаточностью</a:t>
            </a:r>
            <a:r>
              <a:rPr lang="ru-RU" sz="1400" dirty="0" smtClean="0"/>
              <a:t>,</a:t>
            </a:r>
          </a:p>
          <a:p>
            <a:pPr lvl="0"/>
            <a:endParaRPr lang="ru-RU" sz="1400" dirty="0"/>
          </a:p>
          <a:p>
            <a:pPr lvl="0"/>
            <a:r>
              <a:rPr lang="ru-RU" sz="1400" dirty="0"/>
              <a:t>интегрирование ЭКГ к программе ЕМИАС в отделении функциональной диагностики, отделении профилактики, терапевтических </a:t>
            </a:r>
            <a:r>
              <a:rPr lang="ru-RU" sz="1400" dirty="0" smtClean="0"/>
              <a:t>отделениях</a:t>
            </a:r>
          </a:p>
          <a:p>
            <a:pPr lvl="0"/>
            <a:endParaRPr lang="ru-RU" sz="1400" dirty="0"/>
          </a:p>
          <a:p>
            <a:pPr lvl="0"/>
            <a:r>
              <a:rPr lang="ru-RU" sz="1400" dirty="0"/>
              <a:t>совместная работа с единым медицинским </a:t>
            </a:r>
            <a:r>
              <a:rPr lang="ru-RU" sz="1400" dirty="0" err="1"/>
              <a:t>референс</a:t>
            </a:r>
            <a:r>
              <a:rPr lang="ru-RU" sz="1400" dirty="0"/>
              <a:t>-центром компьютерной томографии и лучевой </a:t>
            </a:r>
            <a:r>
              <a:rPr lang="ru-RU" sz="1400" dirty="0" smtClean="0"/>
              <a:t>диагностики</a:t>
            </a:r>
          </a:p>
          <a:p>
            <a:pPr lvl="0"/>
            <a:endParaRPr lang="ru-RU" sz="1400" dirty="0"/>
          </a:p>
          <a:p>
            <a:pPr lvl="0"/>
            <a:r>
              <a:rPr lang="ru-RU" sz="1400" dirty="0"/>
              <a:t>в отделении медицинской реабилитации поликлиники проводится реабилитация на третьем (амбулаторном) этапе для пациентов с заболеваниями центральной нервной системы; с заболеваниями опорно-двигательного аппарата и периферической нервной системы; с соматическими заболеваниями. Для лечения и медицинской реабилитации больных и инвалидов в нашем отделении используются физические методы лечения и упражнения, а также некоторые немедикаментозные технологии (лечебное питание, </a:t>
            </a:r>
            <a:r>
              <a:rPr lang="ru-RU" sz="1400" dirty="0" err="1"/>
              <a:t>психотерпия</a:t>
            </a:r>
            <a:r>
              <a:rPr lang="ru-RU" sz="1400" dirty="0"/>
              <a:t>).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7A13861-89FC-4FF4-A912-FC0DE64E88C1}"/>
              </a:ext>
            </a:extLst>
          </p:cNvPr>
          <p:cNvSpPr/>
          <p:nvPr/>
        </p:nvSpPr>
        <p:spPr>
          <a:xfrm>
            <a:off x="295274" y="1142999"/>
            <a:ext cx="11719941" cy="5580623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113BD40-93B2-4B13-A9F8-8DCE81FEB1BC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3D9391-EB0A-4BE6-B645-83377B49FC09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Реализованные проекты:</a:t>
            </a:r>
            <a:endParaRPr lang="ru-RU" sz="3000" b="1" i="0" u="none" strike="noStrike" dirty="0">
              <a:solidFill>
                <a:srgbClr val="1B2E5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5E33B7B-47DB-44E9-BA9A-B1789283B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98CDE79-FDF9-4D14-8433-6DEC41CF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2288" y="2424631"/>
            <a:ext cx="2258498" cy="1498118"/>
          </a:xfrm>
          <a:custGeom>
            <a:avLst/>
            <a:gdLst>
              <a:gd name="connsiteX0" fmla="*/ 780856 w 3644432"/>
              <a:gd name="connsiteY0" fmla="*/ 0 h 3132586"/>
              <a:gd name="connsiteX1" fmla="*/ 2863576 w 3644432"/>
              <a:gd name="connsiteY1" fmla="*/ 0 h 3132586"/>
              <a:gd name="connsiteX2" fmla="*/ 3644432 w 3644432"/>
              <a:gd name="connsiteY2" fmla="*/ 1561711 h 3132586"/>
              <a:gd name="connsiteX3" fmla="*/ 2858994 w 3644432"/>
              <a:gd name="connsiteY3" fmla="*/ 3132586 h 3132586"/>
              <a:gd name="connsiteX4" fmla="*/ 785438 w 3644432"/>
              <a:gd name="connsiteY4" fmla="*/ 3132586 h 3132586"/>
              <a:gd name="connsiteX5" fmla="*/ 0 w 3644432"/>
              <a:gd name="connsiteY5" fmla="*/ 1561711 h 3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432" h="3132586">
                <a:moveTo>
                  <a:pt x="780856" y="0"/>
                </a:moveTo>
                <a:lnTo>
                  <a:pt x="2863576" y="0"/>
                </a:lnTo>
                <a:lnTo>
                  <a:pt x="3644432" y="1561711"/>
                </a:lnTo>
                <a:lnTo>
                  <a:pt x="2858994" y="3132586"/>
                </a:lnTo>
                <a:lnTo>
                  <a:pt x="785438" y="3132586"/>
                </a:lnTo>
                <a:lnTo>
                  <a:pt x="0" y="15617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0942634-84F8-466F-B6D9-46ACC8522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4578" y="4387515"/>
            <a:ext cx="1742524" cy="1161909"/>
          </a:xfrm>
          <a:custGeom>
            <a:avLst/>
            <a:gdLst>
              <a:gd name="connsiteX0" fmla="*/ 780856 w 3644432"/>
              <a:gd name="connsiteY0" fmla="*/ 0 h 3132586"/>
              <a:gd name="connsiteX1" fmla="*/ 2863576 w 3644432"/>
              <a:gd name="connsiteY1" fmla="*/ 0 h 3132586"/>
              <a:gd name="connsiteX2" fmla="*/ 3644432 w 3644432"/>
              <a:gd name="connsiteY2" fmla="*/ 1561711 h 3132586"/>
              <a:gd name="connsiteX3" fmla="*/ 2858994 w 3644432"/>
              <a:gd name="connsiteY3" fmla="*/ 3132586 h 3132586"/>
              <a:gd name="connsiteX4" fmla="*/ 785438 w 3644432"/>
              <a:gd name="connsiteY4" fmla="*/ 3132586 h 3132586"/>
              <a:gd name="connsiteX5" fmla="*/ 0 w 3644432"/>
              <a:gd name="connsiteY5" fmla="*/ 1561711 h 3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432" h="3132586">
                <a:moveTo>
                  <a:pt x="780856" y="0"/>
                </a:moveTo>
                <a:lnTo>
                  <a:pt x="2863576" y="0"/>
                </a:lnTo>
                <a:lnTo>
                  <a:pt x="3644432" y="1561711"/>
                </a:lnTo>
                <a:lnTo>
                  <a:pt x="2858994" y="3132586"/>
                </a:lnTo>
                <a:lnTo>
                  <a:pt x="785438" y="3132586"/>
                </a:lnTo>
                <a:lnTo>
                  <a:pt x="0" y="15617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F669EA20-DC45-4417-8590-D30BEBB32CE9}"/>
              </a:ext>
            </a:extLst>
          </p:cNvPr>
          <p:cNvSpPr/>
          <p:nvPr/>
        </p:nvSpPr>
        <p:spPr>
          <a:xfrm>
            <a:off x="9286433" y="4327332"/>
            <a:ext cx="743720" cy="641138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6FC76D67-D9CE-4370-A223-F6BFA4B9B273}"/>
              </a:ext>
            </a:extLst>
          </p:cNvPr>
          <p:cNvSpPr/>
          <p:nvPr/>
        </p:nvSpPr>
        <p:spPr>
          <a:xfrm>
            <a:off x="10440554" y="2419017"/>
            <a:ext cx="1090573" cy="940150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717" y="-746836"/>
            <a:ext cx="2430588" cy="2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7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722584" y="1182233"/>
            <a:ext cx="459258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2023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год поступило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548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обращений граждан (в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2022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778 обращений) </a:t>
            </a:r>
            <a:r>
              <a:rPr lang="ru-RU" sz="2000" b="1" dirty="0" smtClean="0">
                <a:solidFill>
                  <a:srgbClr val="48BDD7"/>
                </a:solidFill>
              </a:rPr>
              <a:t>Количество </a:t>
            </a:r>
            <a:r>
              <a:rPr lang="ru-RU" sz="2000" b="1" dirty="0">
                <a:solidFill>
                  <a:srgbClr val="48BDD7"/>
                </a:solidFill>
              </a:rPr>
              <a:t>обращений снизилось почти на 30</a:t>
            </a:r>
            <a:r>
              <a:rPr lang="ru-RU" sz="2000" b="1" dirty="0" smtClean="0">
                <a:solidFill>
                  <a:srgbClr val="48BDD7"/>
                </a:solidFill>
              </a:rPr>
              <a:t>%</a:t>
            </a:r>
          </a:p>
          <a:p>
            <a:endParaRPr lang="ru-RU" dirty="0"/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Все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обращения рассматриваются в </a:t>
            </a:r>
            <a:r>
              <a:rPr lang="ru-RU" sz="2000" b="1" dirty="0">
                <a:solidFill>
                  <a:srgbClr val="48BDD7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индивидуальном порядке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 случае негативного отзыва администрация поликлиники вступает в </a:t>
            </a:r>
            <a:r>
              <a:rPr lang="ru-RU" sz="2000" b="1" dirty="0">
                <a:solidFill>
                  <a:srgbClr val="48BDD7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непосредственный диалог с пациентом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для решения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проблемы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Изучаются предложения граждан по улучшению работы поликлиники с использованием </a:t>
            </a:r>
            <a:r>
              <a:rPr lang="ru-RU" sz="2000" b="1" dirty="0">
                <a:solidFill>
                  <a:srgbClr val="48BDD7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обратной связи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35" y="2421839"/>
            <a:ext cx="3839593" cy="352827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A32711D-E1AE-42CE-9F2F-ABC7F90E874F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1D1457-7BA1-42EE-946F-1453BF75BF0A}"/>
              </a:ext>
            </a:extLst>
          </p:cNvPr>
          <p:cNvSpPr txBox="1"/>
          <p:nvPr/>
        </p:nvSpPr>
        <p:spPr>
          <a:xfrm>
            <a:off x="1163344" y="456739"/>
            <a:ext cx="915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Работа по рассмотрению жалоб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2AFF229-95AF-4CC2-8B57-C303A024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3E4F63-608F-4983-8F0B-74B6E4221C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5321694" y="1291780"/>
            <a:ext cx="237788" cy="2482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62BD30A-B43F-4B26-A549-E613ECF358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5318815" y="2744289"/>
            <a:ext cx="237788" cy="2482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EA9F3D8-2556-4087-A445-A36BC817B8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5340624" y="3699792"/>
            <a:ext cx="237788" cy="24824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87CC250-F224-416B-BC32-170338683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5318814" y="5183031"/>
            <a:ext cx="237788" cy="24824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DEDA70C-38AA-4962-847D-458EE46180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1180" y="275912"/>
            <a:ext cx="1077609" cy="139227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717" y="-746836"/>
            <a:ext cx="2430588" cy="2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6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323DD8A-9806-45D3-8829-7C8E79A94743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0BE29E-B6F1-45D1-9CF4-6AADC16C307B}"/>
              </a:ext>
            </a:extLst>
          </p:cNvPr>
          <p:cNvSpPr txBox="1"/>
          <p:nvPr/>
        </p:nvSpPr>
        <p:spPr>
          <a:xfrm>
            <a:off x="1163344" y="368300"/>
            <a:ext cx="847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абота с общественными организациями: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64696F-48D0-48E0-8AAA-86FE9D736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9EFF2A-D672-4A07-8256-FF25D3D60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17278" r="17278"/>
          <a:stretch/>
        </p:blipFill>
        <p:spPr bwMode="auto">
          <a:xfrm>
            <a:off x="9173178" y="1123701"/>
            <a:ext cx="2970418" cy="2560706"/>
          </a:xfrm>
          <a:custGeom>
            <a:avLst/>
            <a:gdLst>
              <a:gd name="connsiteX0" fmla="*/ 385095 w 1786838"/>
              <a:gd name="connsiteY0" fmla="*/ 0 h 1540378"/>
              <a:gd name="connsiteX1" fmla="*/ 1401744 w 1786838"/>
              <a:gd name="connsiteY1" fmla="*/ 0 h 1540378"/>
              <a:gd name="connsiteX2" fmla="*/ 1786838 w 1786838"/>
              <a:gd name="connsiteY2" fmla="*/ 770189 h 1540378"/>
              <a:gd name="connsiteX3" fmla="*/ 1401744 w 1786838"/>
              <a:gd name="connsiteY3" fmla="*/ 1540378 h 1540378"/>
              <a:gd name="connsiteX4" fmla="*/ 385095 w 1786838"/>
              <a:gd name="connsiteY4" fmla="*/ 1540378 h 1540378"/>
              <a:gd name="connsiteX5" fmla="*/ 0 w 1786838"/>
              <a:gd name="connsiteY5" fmla="*/ 770189 h 154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838" h="1540378">
                <a:moveTo>
                  <a:pt x="385095" y="0"/>
                </a:moveTo>
                <a:lnTo>
                  <a:pt x="1401744" y="0"/>
                </a:lnTo>
                <a:lnTo>
                  <a:pt x="1786838" y="770189"/>
                </a:lnTo>
                <a:lnTo>
                  <a:pt x="1401744" y="1540378"/>
                </a:lnTo>
                <a:lnTo>
                  <a:pt x="385095" y="1540378"/>
                </a:lnTo>
                <a:lnTo>
                  <a:pt x="0" y="77018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Шестиугольник 13">
            <a:extLst>
              <a:ext uri="{FF2B5EF4-FFF2-40B4-BE49-F238E27FC236}">
                <a16:creationId xmlns:a16="http://schemas.microsoft.com/office/drawing/2014/main" id="{C0B28331-604D-43AC-A6E9-7D4EC8FF240B}"/>
              </a:ext>
            </a:extLst>
          </p:cNvPr>
          <p:cNvSpPr/>
          <p:nvPr/>
        </p:nvSpPr>
        <p:spPr>
          <a:xfrm>
            <a:off x="10220308" y="4426222"/>
            <a:ext cx="1212769" cy="104549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381" y="-716725"/>
            <a:ext cx="2430588" cy="2430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85034A-1295-4CC9-8865-9FC82A58EC39}"/>
              </a:ext>
            </a:extLst>
          </p:cNvPr>
          <p:cNvSpPr txBox="1"/>
          <p:nvPr/>
        </p:nvSpPr>
        <p:spPr>
          <a:xfrm>
            <a:off x="665858" y="1016291"/>
            <a:ext cx="83950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  <a:p>
            <a:r>
              <a:rPr lang="ru-RU" sz="1200" dirty="0"/>
              <a:t>В ГБУЗ «ГП № 109 ДЗМ» функционирует Общественный наблюдательный совет, по вопросам развития системы здравоохранения. В состав Совета входят депутаты, старшие по домам, активисты общественных организаций: Общество инвалидов Управ Текстильщики и Печатники, Совет ветеранов, Центр социального обслуживания, Клуб здоровья «Семья». Общественный совет действует с целью улучшения информированности прикрепленного населения по оказанию медицинской помощи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ru-RU" sz="1200" dirty="0"/>
              <a:t>Администрация поликлиники постоянно проводит встречи с Советом ветеранов жителей района «Печатники» по вопросам организации оказания медицинской помощи жителям района «Печатники», о внедрении новых проектов Департамента здравоохранения города Москвы. </a:t>
            </a:r>
            <a:endParaRPr lang="ru-RU" sz="1200" dirty="0" smtClean="0"/>
          </a:p>
          <a:p>
            <a:endParaRPr lang="ru-RU" sz="1200" dirty="0"/>
          </a:p>
          <a:p>
            <a:r>
              <a:rPr lang="ru-RU" sz="1200" dirty="0"/>
              <a:t>В 2022 году проведено 5 митингов у памятника «Фронтовой медсестры» сотрудниками поликлиники, сотрудниками Школы искусств им Глинки, сотрудниками управы совместно с жителями района. Возложение цветов, полевая кухня, музыкальные номера организованы в день рождения памятника «Фронтовой медсестры», к 9 мая, ко дню медицинской сестры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ru-RU" sz="1200" dirty="0"/>
              <a:t>Городская поликлиника 109 является активным участником Проекта Мэра Москвы для активных москвичей старшего возраста женщин с 55 и мужчин с 60 лет «Московское долголетие». На базе нашей поликлиники, в рамках Проекта, для жителей района Печатники проводятся занятия по Скандинавской ходьбе и занятия по лечебной физкультуре «Тренировка долголетия». А также наши врачи проводят школы здоровья в центре московского долголетия «Печатники</a:t>
            </a:r>
            <a:r>
              <a:rPr lang="ru-RU" sz="1200" dirty="0" smtClean="0"/>
              <a:t>».</a:t>
            </a:r>
          </a:p>
          <a:p>
            <a:endParaRPr lang="ru-RU" sz="1200" dirty="0"/>
          </a:p>
          <a:p>
            <a:r>
              <a:rPr lang="ru-RU" sz="1200" dirty="0"/>
              <a:t>В нашей поликлинике с 2022 года на постоянной основе проводятся «Дни здоровья». Ежемесячные </a:t>
            </a:r>
            <a:r>
              <a:rPr lang="ru-RU" sz="1200" dirty="0" err="1"/>
              <a:t>оффлайн</a:t>
            </a:r>
            <a:r>
              <a:rPr lang="ru-RU" sz="1200" dirty="0"/>
              <a:t> встречи с населением, где обсуждаются вопросы о здоровье, о профилактике неинфекционных заболеваний. Темы встреч выбирают сами жители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ru-RU" sz="1200" dirty="0"/>
              <a:t>За 2023 год были созданы и проведены проекты: «Искусство лечить», «На седьмом этаже», «Медицина с музыкой», которые направлены на информирование населения о бережном отношении к своему здоровью и повышению личной ответственности за свое здоровье. </a:t>
            </a:r>
          </a:p>
        </p:txBody>
      </p:sp>
    </p:spTree>
    <p:extLst>
      <p:ext uri="{BB962C8B-B14F-4D97-AF65-F5344CB8AC3E}">
        <p14:creationId xmlns:p14="http://schemas.microsoft.com/office/powerpoint/2010/main" val="306874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2485034A-1295-4CC9-8865-9FC82A58EC39}"/>
              </a:ext>
            </a:extLst>
          </p:cNvPr>
          <p:cNvSpPr txBox="1"/>
          <p:nvPr/>
        </p:nvSpPr>
        <p:spPr>
          <a:xfrm>
            <a:off x="665858" y="1197159"/>
            <a:ext cx="8395015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  <a:p>
            <a:r>
              <a:rPr lang="ru-RU" sz="1500" b="1" dirty="0"/>
              <a:t>С 1 марта 2022 года в головном здание ГБУЗ «ГП № 109 ДЗМ» на базе отделения по оказанию платных медицинских услуг реализован проект по выдаче справок в формате «Единое окно». Граждане Москвы (вне зависимости от округа в котором зарегистрированы) могут получить справку для ГИБДД и на оружие, включая заключение врачей психиатра и нарколога в одном </a:t>
            </a:r>
            <a:r>
              <a:rPr lang="ru-RU" sz="1500" b="1" dirty="0" smtClean="0"/>
              <a:t>месте</a:t>
            </a:r>
            <a:endParaRPr lang="ru-RU" sz="1500" b="1" dirty="0"/>
          </a:p>
          <a:p>
            <a:endParaRPr lang="ru-RU" sz="1500" dirty="0" smtClean="0"/>
          </a:p>
          <a:p>
            <a:r>
              <a:rPr lang="ru-RU" sz="1500" dirty="0" smtClean="0"/>
              <a:t>За </a:t>
            </a:r>
            <a:r>
              <a:rPr lang="ru-RU" sz="1500" dirty="0"/>
              <a:t>период </a:t>
            </a:r>
            <a:r>
              <a:rPr lang="ru-RU" sz="1500" dirty="0" smtClean="0"/>
              <a:t>2023 </a:t>
            </a:r>
            <a:r>
              <a:rPr lang="ru-RU" sz="1500" dirty="0"/>
              <a:t>года выдано справок:</a:t>
            </a:r>
          </a:p>
          <a:p>
            <a:r>
              <a:rPr lang="ru-RU" sz="1500" dirty="0"/>
              <a:t>Оружие – </a:t>
            </a:r>
            <a:r>
              <a:rPr lang="ru-RU" sz="1500" dirty="0" smtClean="0"/>
              <a:t>789 справок ( В 2022 году – 500)</a:t>
            </a:r>
            <a:endParaRPr lang="ru-RU" sz="1500" dirty="0"/>
          </a:p>
          <a:p>
            <a:r>
              <a:rPr lang="ru-RU" sz="1500" dirty="0"/>
              <a:t>ГИБДД категория Б – </a:t>
            </a:r>
            <a:r>
              <a:rPr lang="ru-RU" sz="1500" dirty="0" smtClean="0"/>
              <a:t>1621 (В 2022 году - 421 справка)</a:t>
            </a:r>
            <a:endParaRPr lang="ru-RU" sz="1500" dirty="0"/>
          </a:p>
          <a:p>
            <a:r>
              <a:rPr lang="ru-RU" sz="1500" dirty="0"/>
              <a:t>ГИБДД категория С </a:t>
            </a:r>
            <a:r>
              <a:rPr lang="ru-RU" sz="1500" dirty="0" smtClean="0"/>
              <a:t>– 38 справок </a:t>
            </a:r>
            <a:r>
              <a:rPr lang="ru-RU" sz="1500" dirty="0"/>
              <a:t>(В 2022 году - 43 </a:t>
            </a:r>
            <a:r>
              <a:rPr lang="ru-RU" sz="1500" dirty="0" smtClean="0"/>
              <a:t>справки)</a:t>
            </a:r>
          </a:p>
          <a:p>
            <a:endParaRPr lang="ru-RU" sz="1500" dirty="0"/>
          </a:p>
          <a:p>
            <a:r>
              <a:rPr lang="ru-RU" sz="1500" i="1" dirty="0"/>
              <a:t>Так же с марта 2022 года в головном здание ГБУЗ «ГП №109 ДЗМ» проводится освидетельствование иностранных граждан и лиц без гражданства прибывающих на территории РФ более 90 суток на наличие или отсутствие инфекционных заболеваний представляющих опасность для окружающих согласно приказа Министерства здравоохранения РФ №1079Н от 30 ноября 2021 года и приказа Министерства здравоохранения РФ №94Н от 21 февраля 2022 </a:t>
            </a:r>
            <a:r>
              <a:rPr lang="ru-RU" sz="1500" i="1" dirty="0" smtClean="0"/>
              <a:t>года</a:t>
            </a:r>
          </a:p>
          <a:p>
            <a:endParaRPr lang="ru-RU" sz="1500" dirty="0"/>
          </a:p>
          <a:p>
            <a:r>
              <a:rPr lang="ru-RU" sz="1500" b="1" dirty="0"/>
              <a:t>За </a:t>
            </a:r>
            <a:r>
              <a:rPr lang="ru-RU" sz="1500" b="1" dirty="0" smtClean="0"/>
              <a:t>2023 </a:t>
            </a:r>
            <a:r>
              <a:rPr lang="ru-RU" sz="1500" b="1" dirty="0"/>
              <a:t>год прошли освидетельствование </a:t>
            </a:r>
            <a:r>
              <a:rPr lang="ru-RU" sz="1500" b="1" dirty="0" smtClean="0"/>
              <a:t>2124 </a:t>
            </a:r>
            <a:r>
              <a:rPr lang="ru-RU" sz="1500" b="1" dirty="0"/>
              <a:t>человек. Из них трудовые мигранты - </a:t>
            </a:r>
            <a:r>
              <a:rPr lang="ru-RU" sz="1500" b="1" dirty="0" smtClean="0"/>
              <a:t>991 </a:t>
            </a:r>
            <a:r>
              <a:rPr lang="ru-RU" sz="1500" b="1" dirty="0"/>
              <a:t>человек, не трудовые мигранты (студенты, члены семей, беженцы (кроме </a:t>
            </a:r>
            <a:r>
              <a:rPr lang="ru-RU" sz="1500" b="1" dirty="0" smtClean="0"/>
              <a:t>Украины) </a:t>
            </a:r>
            <a:r>
              <a:rPr lang="ru-RU" sz="1500" b="1" dirty="0"/>
              <a:t>– </a:t>
            </a:r>
            <a:r>
              <a:rPr lang="ru-RU" sz="1500" b="1" dirty="0" smtClean="0"/>
              <a:t>1119 </a:t>
            </a:r>
            <a:r>
              <a:rPr lang="ru-RU" sz="1500" b="1" dirty="0"/>
              <a:t>человек, детей (возрастной категории 15+) - </a:t>
            </a:r>
            <a:r>
              <a:rPr lang="ru-RU" sz="1500" b="1" dirty="0" smtClean="0"/>
              <a:t>14 </a:t>
            </a:r>
            <a:r>
              <a:rPr lang="ru-RU" sz="1500" b="1" dirty="0"/>
              <a:t>человек, временное убежище Украина – 0</a:t>
            </a:r>
            <a:r>
              <a:rPr lang="ru-RU" sz="1500" b="1" dirty="0" smtClean="0"/>
              <a:t> человек</a:t>
            </a:r>
            <a:endParaRPr lang="ru-RU" sz="1500" b="1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7A13861-89FC-4FF4-A912-FC0DE64E88C1}"/>
              </a:ext>
            </a:extLst>
          </p:cNvPr>
          <p:cNvSpPr/>
          <p:nvPr/>
        </p:nvSpPr>
        <p:spPr>
          <a:xfrm>
            <a:off x="537425" y="1246909"/>
            <a:ext cx="8523448" cy="5278582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113BD40-93B2-4B13-A9F8-8DCE81FEB1BC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3D9391-EB0A-4BE6-B645-83377B49FC09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Единое окно:</a:t>
            </a:r>
            <a:endParaRPr lang="ru-RU" sz="3000" b="1" i="0" u="none" strike="noStrike" dirty="0">
              <a:solidFill>
                <a:srgbClr val="1B2E5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5E33B7B-47DB-44E9-BA9A-B1789283B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98CDE79-FDF9-4D14-8433-6DEC41CF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0162" y="2424631"/>
            <a:ext cx="2142750" cy="1498118"/>
          </a:xfrm>
          <a:custGeom>
            <a:avLst/>
            <a:gdLst>
              <a:gd name="connsiteX0" fmla="*/ 780856 w 3644432"/>
              <a:gd name="connsiteY0" fmla="*/ 0 h 3132586"/>
              <a:gd name="connsiteX1" fmla="*/ 2863576 w 3644432"/>
              <a:gd name="connsiteY1" fmla="*/ 0 h 3132586"/>
              <a:gd name="connsiteX2" fmla="*/ 3644432 w 3644432"/>
              <a:gd name="connsiteY2" fmla="*/ 1561711 h 3132586"/>
              <a:gd name="connsiteX3" fmla="*/ 2858994 w 3644432"/>
              <a:gd name="connsiteY3" fmla="*/ 3132586 h 3132586"/>
              <a:gd name="connsiteX4" fmla="*/ 785438 w 3644432"/>
              <a:gd name="connsiteY4" fmla="*/ 3132586 h 3132586"/>
              <a:gd name="connsiteX5" fmla="*/ 0 w 3644432"/>
              <a:gd name="connsiteY5" fmla="*/ 1561711 h 3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432" h="3132586">
                <a:moveTo>
                  <a:pt x="780856" y="0"/>
                </a:moveTo>
                <a:lnTo>
                  <a:pt x="2863576" y="0"/>
                </a:lnTo>
                <a:lnTo>
                  <a:pt x="3644432" y="1561711"/>
                </a:lnTo>
                <a:lnTo>
                  <a:pt x="2858994" y="3132586"/>
                </a:lnTo>
                <a:lnTo>
                  <a:pt x="785438" y="3132586"/>
                </a:lnTo>
                <a:lnTo>
                  <a:pt x="0" y="15617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0942634-84F8-466F-B6D9-46ACC8522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7474" y="4387515"/>
            <a:ext cx="1636731" cy="1161909"/>
          </a:xfrm>
          <a:custGeom>
            <a:avLst/>
            <a:gdLst>
              <a:gd name="connsiteX0" fmla="*/ 780856 w 3644432"/>
              <a:gd name="connsiteY0" fmla="*/ 0 h 3132586"/>
              <a:gd name="connsiteX1" fmla="*/ 2863576 w 3644432"/>
              <a:gd name="connsiteY1" fmla="*/ 0 h 3132586"/>
              <a:gd name="connsiteX2" fmla="*/ 3644432 w 3644432"/>
              <a:gd name="connsiteY2" fmla="*/ 1561711 h 3132586"/>
              <a:gd name="connsiteX3" fmla="*/ 2858994 w 3644432"/>
              <a:gd name="connsiteY3" fmla="*/ 3132586 h 3132586"/>
              <a:gd name="connsiteX4" fmla="*/ 785438 w 3644432"/>
              <a:gd name="connsiteY4" fmla="*/ 3132586 h 3132586"/>
              <a:gd name="connsiteX5" fmla="*/ 0 w 3644432"/>
              <a:gd name="connsiteY5" fmla="*/ 1561711 h 3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432" h="3132586">
                <a:moveTo>
                  <a:pt x="780856" y="0"/>
                </a:moveTo>
                <a:lnTo>
                  <a:pt x="2863576" y="0"/>
                </a:lnTo>
                <a:lnTo>
                  <a:pt x="3644432" y="1561711"/>
                </a:lnTo>
                <a:lnTo>
                  <a:pt x="2858994" y="3132586"/>
                </a:lnTo>
                <a:lnTo>
                  <a:pt x="785438" y="3132586"/>
                </a:lnTo>
                <a:lnTo>
                  <a:pt x="0" y="15617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F669EA20-DC45-4417-8590-D30BEBB32CE9}"/>
              </a:ext>
            </a:extLst>
          </p:cNvPr>
          <p:cNvSpPr/>
          <p:nvPr/>
        </p:nvSpPr>
        <p:spPr>
          <a:xfrm>
            <a:off x="9286433" y="4327332"/>
            <a:ext cx="743720" cy="641138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6FC76D67-D9CE-4370-A223-F6BFA4B9B273}"/>
              </a:ext>
            </a:extLst>
          </p:cNvPr>
          <p:cNvSpPr/>
          <p:nvPr/>
        </p:nvSpPr>
        <p:spPr>
          <a:xfrm>
            <a:off x="10440554" y="2419017"/>
            <a:ext cx="1090573" cy="940150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717" y="-746836"/>
            <a:ext cx="2430588" cy="2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1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722584" y="1003797"/>
            <a:ext cx="459258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Городская поликлиника №109 активно представлена в интернете: </a:t>
            </a:r>
            <a:r>
              <a:rPr lang="ru-RU" sz="2000" b="1" dirty="0" err="1" smtClean="0">
                <a:solidFill>
                  <a:srgbClr val="48BDD7"/>
                </a:solidFill>
              </a:rPr>
              <a:t>вк</a:t>
            </a:r>
            <a:r>
              <a:rPr lang="ru-RU" sz="2000" b="1" dirty="0" smtClean="0">
                <a:solidFill>
                  <a:srgbClr val="48BDD7"/>
                </a:solidFill>
              </a:rPr>
              <a:t>, </a:t>
            </a:r>
            <a:r>
              <a:rPr lang="ru-RU" sz="2000" b="1" dirty="0" err="1" smtClean="0">
                <a:solidFill>
                  <a:srgbClr val="48BDD7"/>
                </a:solidFill>
              </a:rPr>
              <a:t>ок</a:t>
            </a:r>
            <a:r>
              <a:rPr lang="ru-RU" sz="2000" b="1" dirty="0" smtClean="0">
                <a:solidFill>
                  <a:srgbClr val="48BDD7"/>
                </a:solidFill>
              </a:rPr>
              <a:t> </a:t>
            </a:r>
            <a:r>
              <a:rPr lang="ru-RU" sz="2000" b="1" dirty="0">
                <a:solidFill>
                  <a:srgbClr val="48BDD7"/>
                </a:solidFill>
              </a:rPr>
              <a:t>страница и группа, </a:t>
            </a:r>
            <a:r>
              <a:rPr lang="ru-RU" sz="2000" b="1" dirty="0" smtClean="0">
                <a:solidFill>
                  <a:srgbClr val="48BDD7"/>
                </a:solidFill>
              </a:rPr>
              <a:t>телеграмм, </a:t>
            </a:r>
            <a:r>
              <a:rPr lang="ru-RU" sz="2000" b="1" dirty="0" err="1">
                <a:solidFill>
                  <a:srgbClr val="48BDD7"/>
                </a:solidFill>
              </a:rPr>
              <a:t>ютуб</a:t>
            </a:r>
            <a:r>
              <a:rPr lang="ru-RU" sz="2000" b="1" dirty="0">
                <a:solidFill>
                  <a:srgbClr val="48BDD7"/>
                </a:solidFill>
              </a:rPr>
              <a:t> + сайт</a:t>
            </a:r>
          </a:p>
          <a:p>
            <a:endParaRPr lang="ru-RU" sz="2000" dirty="0"/>
          </a:p>
          <a:p>
            <a:r>
              <a:rPr lang="ru-RU" sz="2000" dirty="0"/>
              <a:t>Общее число подписчиков составляет: </a:t>
            </a:r>
            <a:r>
              <a:rPr lang="ru-RU" sz="2000" dirty="0" smtClean="0">
                <a:solidFill>
                  <a:srgbClr val="48BDD7"/>
                </a:solidFill>
              </a:rPr>
              <a:t>12 719</a:t>
            </a:r>
            <a:endParaRPr lang="ru-RU" sz="2000" dirty="0">
              <a:solidFill>
                <a:srgbClr val="48BDD7"/>
              </a:solidFill>
            </a:endParaRP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000" dirty="0" smtClean="0"/>
              <a:t>Общее </a:t>
            </a:r>
            <a:r>
              <a:rPr lang="ru-RU" sz="2000" dirty="0"/>
              <a:t>число публикаций во всех социальных </a:t>
            </a:r>
            <a:r>
              <a:rPr lang="ru-RU" sz="2000" dirty="0" smtClean="0"/>
              <a:t>сетях + сайт за год: </a:t>
            </a:r>
            <a:r>
              <a:rPr lang="ru-RU" sz="2000" dirty="0" smtClean="0">
                <a:solidFill>
                  <a:srgbClr val="48BDD7"/>
                </a:solidFill>
              </a:rPr>
              <a:t>1642</a:t>
            </a:r>
            <a:endParaRPr lang="ru-RU" sz="2000" dirty="0">
              <a:solidFill>
                <a:srgbClr val="48BDD7"/>
              </a:solidFill>
            </a:endParaRP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000" dirty="0" smtClean="0"/>
              <a:t>Общее </a:t>
            </a:r>
            <a:r>
              <a:rPr lang="ru-RU" sz="2000" dirty="0"/>
              <a:t>число охвата публикаций: </a:t>
            </a:r>
            <a:r>
              <a:rPr lang="ru-RU" sz="2000" dirty="0">
                <a:solidFill>
                  <a:srgbClr val="48BDD7"/>
                </a:solidFill>
              </a:rPr>
              <a:t>1 </a:t>
            </a:r>
            <a:r>
              <a:rPr lang="ru-RU" sz="2000" dirty="0" smtClean="0">
                <a:solidFill>
                  <a:srgbClr val="48BDD7"/>
                </a:solidFill>
              </a:rPr>
              <a:t>917 663 человек</a:t>
            </a:r>
          </a:p>
          <a:p>
            <a:endParaRPr lang="ru-RU" sz="2000" dirty="0"/>
          </a:p>
          <a:p>
            <a:r>
              <a:rPr lang="ru-RU" sz="2000" dirty="0" smtClean="0"/>
              <a:t>Среднее время </a:t>
            </a:r>
            <a:r>
              <a:rPr lang="ru-RU" sz="2000" dirty="0"/>
              <a:t>ответа на вопрос </a:t>
            </a:r>
            <a:r>
              <a:rPr lang="ru-RU" sz="2000" dirty="0">
                <a:solidFill>
                  <a:srgbClr val="48BDD7"/>
                </a:solidFill>
              </a:rPr>
              <a:t>от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48BDD7"/>
                </a:solidFill>
              </a:rPr>
              <a:t>5 до 15 минут </a:t>
            </a:r>
            <a:endParaRPr lang="ru-RU" sz="2000" dirty="0" smtClean="0">
              <a:solidFill>
                <a:srgbClr val="48BDD7"/>
              </a:solidFill>
            </a:endParaRPr>
          </a:p>
          <a:p>
            <a:endParaRPr lang="ru-RU" sz="2000" dirty="0"/>
          </a:p>
          <a:p>
            <a:r>
              <a:rPr lang="ru-RU" sz="2000" dirty="0"/>
              <a:t>Ежедневно просматривают сайт </a:t>
            </a:r>
            <a:r>
              <a:rPr lang="ru-RU" sz="2000" dirty="0" smtClean="0">
                <a:solidFill>
                  <a:srgbClr val="48BDD7"/>
                </a:solidFill>
              </a:rPr>
              <a:t>700-800 </a:t>
            </a:r>
            <a:r>
              <a:rPr lang="ru-RU" sz="2000" dirty="0">
                <a:solidFill>
                  <a:srgbClr val="48BDD7"/>
                </a:solidFill>
              </a:rPr>
              <a:t>человек</a:t>
            </a:r>
          </a:p>
          <a:p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A32711D-E1AE-42CE-9F2F-ABC7F90E874F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1D1457-7BA1-42EE-946F-1453BF75BF0A}"/>
              </a:ext>
            </a:extLst>
          </p:cNvPr>
          <p:cNvSpPr txBox="1"/>
          <p:nvPr/>
        </p:nvSpPr>
        <p:spPr>
          <a:xfrm>
            <a:off x="1163344" y="456739"/>
            <a:ext cx="915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Работа сайта и социальных сетей: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2AFF229-95AF-4CC2-8B57-C303A0240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3E4F63-608F-4983-8F0B-74B6E4221C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5424289" y="1114492"/>
            <a:ext cx="237788" cy="2482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62BD30A-B43F-4B26-A549-E613ECF358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5424288" y="2638803"/>
            <a:ext cx="237788" cy="2482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EA9F3D8-2556-4087-A445-A36BC817B8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5424288" y="3531311"/>
            <a:ext cx="237788" cy="24824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87CC250-F224-416B-BC32-170338683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5424287" y="6261270"/>
            <a:ext cx="237788" cy="24824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DEDA70C-38AA-4962-847D-458EE46180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1180" y="275912"/>
            <a:ext cx="1077609" cy="139227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717" y="-746836"/>
            <a:ext cx="2430588" cy="24305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EA9F3D8-2556-4087-A445-A36BC817B8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5432517" y="4470394"/>
            <a:ext cx="237788" cy="24824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EA9F3D8-2556-4087-A445-A36BC817B8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5432515" y="5376503"/>
            <a:ext cx="237788" cy="24824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4F18669-697F-4D12-9B5D-01E66CF58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247" y="2534443"/>
            <a:ext cx="3982881" cy="2241976"/>
          </a:xfrm>
          <a:custGeom>
            <a:avLst/>
            <a:gdLst>
              <a:gd name="connsiteX0" fmla="*/ 802159 w 3722018"/>
              <a:gd name="connsiteY0" fmla="*/ 0 h 3208634"/>
              <a:gd name="connsiteX1" fmla="*/ 2919859 w 3722018"/>
              <a:gd name="connsiteY1" fmla="*/ 0 h 3208634"/>
              <a:gd name="connsiteX2" fmla="*/ 3722018 w 3722018"/>
              <a:gd name="connsiteY2" fmla="*/ 1604317 h 3208634"/>
              <a:gd name="connsiteX3" fmla="*/ 2919859 w 3722018"/>
              <a:gd name="connsiteY3" fmla="*/ 3208634 h 3208634"/>
              <a:gd name="connsiteX4" fmla="*/ 802159 w 3722018"/>
              <a:gd name="connsiteY4" fmla="*/ 3208634 h 3208634"/>
              <a:gd name="connsiteX5" fmla="*/ 0 w 3722018"/>
              <a:gd name="connsiteY5" fmla="*/ 1604317 h 32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2018" h="3208634">
                <a:moveTo>
                  <a:pt x="802159" y="0"/>
                </a:moveTo>
                <a:lnTo>
                  <a:pt x="2919859" y="0"/>
                </a:lnTo>
                <a:lnTo>
                  <a:pt x="3722018" y="1604317"/>
                </a:lnTo>
                <a:lnTo>
                  <a:pt x="2919859" y="3208634"/>
                </a:lnTo>
                <a:lnTo>
                  <a:pt x="802159" y="3208634"/>
                </a:lnTo>
                <a:lnTo>
                  <a:pt x="0" y="160431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Шестиугольник 22">
            <a:extLst>
              <a:ext uri="{FF2B5EF4-FFF2-40B4-BE49-F238E27FC236}">
                <a16:creationId xmlns:a16="http://schemas.microsoft.com/office/drawing/2014/main" id="{C39C0F91-0D70-48F1-93FA-9E07C4136CB3}"/>
              </a:ext>
            </a:extLst>
          </p:cNvPr>
          <p:cNvSpPr/>
          <p:nvPr/>
        </p:nvSpPr>
        <p:spPr>
          <a:xfrm>
            <a:off x="3831085" y="5098567"/>
            <a:ext cx="1131372" cy="975321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естиугольник 23">
            <a:extLst>
              <a:ext uri="{FF2B5EF4-FFF2-40B4-BE49-F238E27FC236}">
                <a16:creationId xmlns:a16="http://schemas.microsoft.com/office/drawing/2014/main" id="{C39C0F91-0D70-48F1-93FA-9E07C4136CB3}"/>
              </a:ext>
            </a:extLst>
          </p:cNvPr>
          <p:cNvSpPr/>
          <p:nvPr/>
        </p:nvSpPr>
        <p:spPr>
          <a:xfrm>
            <a:off x="180561" y="1634318"/>
            <a:ext cx="1131372" cy="975321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5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2EA076F-81D2-4397-8EEF-E498C126AA4B}"/>
              </a:ext>
            </a:extLst>
          </p:cNvPr>
          <p:cNvSpPr/>
          <p:nvPr/>
        </p:nvSpPr>
        <p:spPr>
          <a:xfrm>
            <a:off x="8552" y="0"/>
            <a:ext cx="12192000" cy="6858000"/>
          </a:xfrm>
          <a:prstGeom prst="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Шестиугольник 39">
            <a:extLst>
              <a:ext uri="{FF2B5EF4-FFF2-40B4-BE49-F238E27FC236}">
                <a16:creationId xmlns:a16="http://schemas.microsoft.com/office/drawing/2014/main" id="{C2CDA844-5184-435D-BE8D-10FD456663E1}"/>
              </a:ext>
            </a:extLst>
          </p:cNvPr>
          <p:cNvSpPr/>
          <p:nvPr/>
        </p:nvSpPr>
        <p:spPr>
          <a:xfrm>
            <a:off x="398510" y="3034419"/>
            <a:ext cx="2170208" cy="1870869"/>
          </a:xfrm>
          <a:prstGeom prst="hexagon">
            <a:avLst/>
          </a:prstGeom>
          <a:solidFill>
            <a:srgbClr val="4694DA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Шестиугольник 58">
            <a:extLst>
              <a:ext uri="{FF2B5EF4-FFF2-40B4-BE49-F238E27FC236}">
                <a16:creationId xmlns:a16="http://schemas.microsoft.com/office/drawing/2014/main" id="{79D38D7B-2093-42C6-A9F1-2F5A188E9C59}"/>
              </a:ext>
            </a:extLst>
          </p:cNvPr>
          <p:cNvSpPr/>
          <p:nvPr/>
        </p:nvSpPr>
        <p:spPr>
          <a:xfrm>
            <a:off x="1616462" y="2660665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Шестиугольник 59">
            <a:extLst>
              <a:ext uri="{FF2B5EF4-FFF2-40B4-BE49-F238E27FC236}">
                <a16:creationId xmlns:a16="http://schemas.microsoft.com/office/drawing/2014/main" id="{5F75C290-3C5A-4B75-B7DD-EFD6D546805F}"/>
              </a:ext>
            </a:extLst>
          </p:cNvPr>
          <p:cNvSpPr/>
          <p:nvPr/>
        </p:nvSpPr>
        <p:spPr>
          <a:xfrm>
            <a:off x="10519569" y="1963721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51015" y="2597179"/>
            <a:ext cx="7674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Спасибо за внимание!</a:t>
            </a:r>
            <a:endParaRPr lang="ru-RU" sz="6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: скругленные углы 21">
            <a:extLst>
              <a:ext uri="{FF2B5EF4-FFF2-40B4-BE49-F238E27FC236}">
                <a16:creationId xmlns:a16="http://schemas.microsoft.com/office/drawing/2014/main" id="{CCAF7250-0BEE-436B-AEDE-8C8FF0E4410B}"/>
              </a:ext>
            </a:extLst>
          </p:cNvPr>
          <p:cNvSpPr/>
          <p:nvPr/>
        </p:nvSpPr>
        <p:spPr>
          <a:xfrm>
            <a:off x="3589425" y="4438184"/>
            <a:ext cx="2416159" cy="2255149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53" y="4647301"/>
            <a:ext cx="1773140" cy="1061572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596900" y="1087426"/>
            <a:ext cx="7251844" cy="3294242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«ГП №109 ДЗМ»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6DB30998-BC87-47F1-B9FB-EC7A3828690C}"/>
              </a:ext>
            </a:extLst>
          </p:cNvPr>
          <p:cNvGrpSpPr/>
          <p:nvPr/>
        </p:nvGrpSpPr>
        <p:grpSpPr>
          <a:xfrm>
            <a:off x="2515087" y="6027179"/>
            <a:ext cx="788475" cy="709138"/>
            <a:chOff x="787623" y="1428528"/>
            <a:chExt cx="787447" cy="787447"/>
          </a:xfrm>
          <a:solidFill>
            <a:srgbClr val="4694DA"/>
          </a:solidFill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93BBEB06-38B7-493C-AA81-5C41348775FE}"/>
                </a:ext>
              </a:extLst>
            </p:cNvPr>
            <p:cNvSpPr/>
            <p:nvPr/>
          </p:nvSpPr>
          <p:spPr>
            <a:xfrm>
              <a:off x="787623" y="1428528"/>
              <a:ext cx="787447" cy="787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B2E51"/>
                </a:solidFill>
              </a:endParaRP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9CAC559-E633-4D11-94AA-5DAD30615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74" y="1526829"/>
              <a:ext cx="528187" cy="528187"/>
            </a:xfrm>
            <a:prstGeom prst="rect">
              <a:avLst/>
            </a:prstGeom>
            <a:noFill/>
          </p:spPr>
        </p:pic>
      </p:grp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1CF4A36-31AA-4205-8066-A26392587E3E}"/>
              </a:ext>
            </a:extLst>
          </p:cNvPr>
          <p:cNvSpPr/>
          <p:nvPr/>
        </p:nvSpPr>
        <p:spPr>
          <a:xfrm>
            <a:off x="769279" y="1191514"/>
            <a:ext cx="6644135" cy="3190154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49C96E-0A15-4205-A528-92010030770C}"/>
              </a:ext>
            </a:extLst>
          </p:cNvPr>
          <p:cNvSpPr txBox="1"/>
          <p:nvPr/>
        </p:nvSpPr>
        <p:spPr>
          <a:xfrm>
            <a:off x="1313279" y="1452280"/>
            <a:ext cx="58190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dirty="0"/>
              <a:t>ГБУЗ «ГП № 109 ДЗМ» является многопрофильным учреждением здравоохранения, предназначенным для осуществления первичной амбулаторно-поликлинической медицинской лечебно-профилактической высококвалифицированной, специализированной медицинской помощи больным с различными заболеваниями населению района обслуживания</a:t>
            </a:r>
            <a:r>
              <a:rPr lang="ru-RU" sz="1600" dirty="0" smtClean="0"/>
              <a:t>.</a:t>
            </a:r>
          </a:p>
          <a:p>
            <a:pPr fontAlgn="base"/>
            <a:endParaRPr lang="ru-RU" sz="1600" dirty="0"/>
          </a:p>
          <a:p>
            <a:r>
              <a:rPr lang="ru-RU" sz="1600" b="1" dirty="0"/>
              <a:t>Мощность АПЦ составляет 2 072 посещения в смену, включая 24 посещения в Центре </a:t>
            </a:r>
            <a:r>
              <a:rPr lang="ru-RU" sz="1600" b="1" dirty="0" smtClean="0"/>
              <a:t>здоровья.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C654AD4-48E2-4E4D-867A-BA235A0CD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3414" y="1538174"/>
            <a:ext cx="1755322" cy="1316491"/>
          </a:xfrm>
          <a:custGeom>
            <a:avLst/>
            <a:gdLst>
              <a:gd name="connsiteX0" fmla="*/ 378302 w 1755322"/>
              <a:gd name="connsiteY0" fmla="*/ 0 h 1513209"/>
              <a:gd name="connsiteX1" fmla="*/ 1377020 w 1755322"/>
              <a:gd name="connsiteY1" fmla="*/ 0 h 1513209"/>
              <a:gd name="connsiteX2" fmla="*/ 1755322 w 1755322"/>
              <a:gd name="connsiteY2" fmla="*/ 756605 h 1513209"/>
              <a:gd name="connsiteX3" fmla="*/ 1377020 w 1755322"/>
              <a:gd name="connsiteY3" fmla="*/ 1513209 h 1513209"/>
              <a:gd name="connsiteX4" fmla="*/ 378302 w 1755322"/>
              <a:gd name="connsiteY4" fmla="*/ 1513209 h 1513209"/>
              <a:gd name="connsiteX5" fmla="*/ 0 w 1755322"/>
              <a:gd name="connsiteY5" fmla="*/ 756605 h 15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322" h="1513209">
                <a:moveTo>
                  <a:pt x="378302" y="0"/>
                </a:moveTo>
                <a:lnTo>
                  <a:pt x="1377020" y="0"/>
                </a:lnTo>
                <a:lnTo>
                  <a:pt x="1755322" y="756605"/>
                </a:lnTo>
                <a:lnTo>
                  <a:pt x="1377020" y="1513209"/>
                </a:lnTo>
                <a:lnTo>
                  <a:pt x="378302" y="1513209"/>
                </a:lnTo>
                <a:lnTo>
                  <a:pt x="0" y="7566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35E9F3A-A432-4E74-B91E-C367CCE1A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8859" y="5062617"/>
            <a:ext cx="1744408" cy="1308306"/>
          </a:xfrm>
          <a:custGeom>
            <a:avLst/>
            <a:gdLst>
              <a:gd name="connsiteX0" fmla="*/ 375950 w 1744408"/>
              <a:gd name="connsiteY0" fmla="*/ 0 h 1503800"/>
              <a:gd name="connsiteX1" fmla="*/ 1368458 w 1744408"/>
              <a:gd name="connsiteY1" fmla="*/ 0 h 1503800"/>
              <a:gd name="connsiteX2" fmla="*/ 1744408 w 1744408"/>
              <a:gd name="connsiteY2" fmla="*/ 751900 h 1503800"/>
              <a:gd name="connsiteX3" fmla="*/ 1368458 w 1744408"/>
              <a:gd name="connsiteY3" fmla="*/ 1503800 h 1503800"/>
              <a:gd name="connsiteX4" fmla="*/ 375950 w 1744408"/>
              <a:gd name="connsiteY4" fmla="*/ 1503800 h 1503800"/>
              <a:gd name="connsiteX5" fmla="*/ 0 w 1744408"/>
              <a:gd name="connsiteY5" fmla="*/ 751900 h 150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408" h="1503800">
                <a:moveTo>
                  <a:pt x="375950" y="0"/>
                </a:moveTo>
                <a:lnTo>
                  <a:pt x="1368458" y="0"/>
                </a:lnTo>
                <a:lnTo>
                  <a:pt x="1744408" y="751900"/>
                </a:lnTo>
                <a:lnTo>
                  <a:pt x="1368458" y="1503800"/>
                </a:lnTo>
                <a:lnTo>
                  <a:pt x="375950" y="1503800"/>
                </a:lnTo>
                <a:lnTo>
                  <a:pt x="0" y="7519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Шестиугольник 105">
            <a:extLst>
              <a:ext uri="{FF2B5EF4-FFF2-40B4-BE49-F238E27FC236}">
                <a16:creationId xmlns:a16="http://schemas.microsoft.com/office/drawing/2014/main" id="{2CEBEE71-482A-4DC5-8F4A-31113D882453}"/>
              </a:ext>
            </a:extLst>
          </p:cNvPr>
          <p:cNvSpPr/>
          <p:nvPr/>
        </p:nvSpPr>
        <p:spPr>
          <a:xfrm>
            <a:off x="9431754" y="5104340"/>
            <a:ext cx="1070493" cy="922839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515DA13-6450-434A-9116-B5573A685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2547" y="2217357"/>
            <a:ext cx="3325450" cy="2494087"/>
          </a:xfrm>
          <a:custGeom>
            <a:avLst/>
            <a:gdLst>
              <a:gd name="connsiteX0" fmla="*/ 716692 w 3325450"/>
              <a:gd name="connsiteY0" fmla="*/ 0 h 2866765"/>
              <a:gd name="connsiteX1" fmla="*/ 2608758 w 3325450"/>
              <a:gd name="connsiteY1" fmla="*/ 0 h 2866765"/>
              <a:gd name="connsiteX2" fmla="*/ 3325450 w 3325450"/>
              <a:gd name="connsiteY2" fmla="*/ 1433383 h 2866765"/>
              <a:gd name="connsiteX3" fmla="*/ 2608758 w 3325450"/>
              <a:gd name="connsiteY3" fmla="*/ 2866765 h 2866765"/>
              <a:gd name="connsiteX4" fmla="*/ 716692 w 3325450"/>
              <a:gd name="connsiteY4" fmla="*/ 2866765 h 2866765"/>
              <a:gd name="connsiteX5" fmla="*/ 0 w 3325450"/>
              <a:gd name="connsiteY5" fmla="*/ 1433383 h 286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5450" h="2866765">
                <a:moveTo>
                  <a:pt x="716692" y="0"/>
                </a:moveTo>
                <a:lnTo>
                  <a:pt x="2608758" y="0"/>
                </a:lnTo>
                <a:lnTo>
                  <a:pt x="3325450" y="1433383"/>
                </a:lnTo>
                <a:lnTo>
                  <a:pt x="2608758" y="2866765"/>
                </a:lnTo>
                <a:lnTo>
                  <a:pt x="716692" y="2866765"/>
                </a:lnTo>
                <a:lnTo>
                  <a:pt x="0" y="14333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Шестиугольник 106">
            <a:extLst>
              <a:ext uri="{FF2B5EF4-FFF2-40B4-BE49-F238E27FC236}">
                <a16:creationId xmlns:a16="http://schemas.microsoft.com/office/drawing/2014/main" id="{5EC37209-4C44-4E5F-A79D-40840ECFBB80}"/>
              </a:ext>
            </a:extLst>
          </p:cNvPr>
          <p:cNvSpPr/>
          <p:nvPr/>
        </p:nvSpPr>
        <p:spPr>
          <a:xfrm>
            <a:off x="9136880" y="1594116"/>
            <a:ext cx="743720" cy="641138"/>
          </a:xfrm>
          <a:prstGeom prst="hexagon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717" y="-746836"/>
            <a:ext cx="2430588" cy="2430588"/>
          </a:xfrm>
          <a:prstGeom prst="rect">
            <a:avLst/>
          </a:prstGeom>
        </p:spPr>
      </p:pic>
      <p:sp>
        <p:nvSpPr>
          <p:cNvPr id="55" name="Прямоугольник: скругленные углы 21">
            <a:extLst>
              <a:ext uri="{FF2B5EF4-FFF2-40B4-BE49-F238E27FC236}">
                <a16:creationId xmlns:a16="http://schemas.microsoft.com/office/drawing/2014/main" id="{CCAF7250-0BEE-436B-AEDE-8C8FF0E4410B}"/>
              </a:ext>
            </a:extLst>
          </p:cNvPr>
          <p:cNvSpPr/>
          <p:nvPr/>
        </p:nvSpPr>
        <p:spPr>
          <a:xfrm>
            <a:off x="769279" y="4431418"/>
            <a:ext cx="2416159" cy="2255149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: скругленные углы 21">
            <a:extLst>
              <a:ext uri="{FF2B5EF4-FFF2-40B4-BE49-F238E27FC236}">
                <a16:creationId xmlns:a16="http://schemas.microsoft.com/office/drawing/2014/main" id="{CCAF7250-0BEE-436B-AEDE-8C8FF0E4410B}"/>
              </a:ext>
            </a:extLst>
          </p:cNvPr>
          <p:cNvSpPr/>
          <p:nvPr/>
        </p:nvSpPr>
        <p:spPr>
          <a:xfrm>
            <a:off x="6541603" y="4442011"/>
            <a:ext cx="2416159" cy="2255149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8" y="4614508"/>
            <a:ext cx="1773140" cy="112639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60" y="4586659"/>
            <a:ext cx="1773140" cy="118209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827843" y="5759509"/>
            <a:ext cx="2368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694D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ГБУЗ «ГП </a:t>
            </a:r>
            <a:r>
              <a:rPr lang="ru-RU" b="1" dirty="0" smtClean="0">
                <a:solidFill>
                  <a:srgbClr val="4694D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№109 </a:t>
            </a:r>
            <a:r>
              <a:rPr lang="ru-RU" b="1" dirty="0">
                <a:solidFill>
                  <a:srgbClr val="4694D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ДЗМ»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ул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Гурьянова, д.4 к.3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89967" y="5662619"/>
            <a:ext cx="27592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694D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ГБУЗ «ГП </a:t>
            </a:r>
            <a:r>
              <a:rPr lang="ru-RU" b="1" dirty="0" smtClean="0">
                <a:solidFill>
                  <a:srgbClr val="4694D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№109 </a:t>
            </a:r>
            <a:r>
              <a:rPr lang="ru-RU" b="1" dirty="0">
                <a:solidFill>
                  <a:srgbClr val="4694D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ДЗМ</a:t>
            </a:r>
            <a:r>
              <a:rPr lang="ru-RU" b="1" dirty="0" smtClean="0">
                <a:solidFill>
                  <a:srgbClr val="4694D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  <a:p>
            <a:r>
              <a:rPr lang="ru-RU" b="1" dirty="0" smtClean="0">
                <a:solidFill>
                  <a:srgbClr val="4694D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Филиал 1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ул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Шоссейная, д.41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17432" y="5740902"/>
            <a:ext cx="262619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694D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ГБУЗ «ГП </a:t>
            </a:r>
            <a:r>
              <a:rPr lang="ru-RU" b="1" dirty="0" smtClean="0">
                <a:solidFill>
                  <a:srgbClr val="4694D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№109 </a:t>
            </a:r>
            <a:r>
              <a:rPr lang="ru-RU" b="1" dirty="0">
                <a:solidFill>
                  <a:srgbClr val="4694D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ДЗМ</a:t>
            </a:r>
            <a:r>
              <a:rPr lang="ru-RU" b="1" dirty="0" smtClean="0">
                <a:solidFill>
                  <a:srgbClr val="4694D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  <a:p>
            <a:r>
              <a:rPr lang="ru-RU" b="1" dirty="0" smtClean="0">
                <a:solidFill>
                  <a:srgbClr val="4694D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Филиал 2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ул. 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Грайвороновская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, д.18 к.1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53" y="4647301"/>
            <a:ext cx="1773140" cy="107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92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609944"/>
              </p:ext>
            </p:extLst>
          </p:nvPr>
        </p:nvGraphicFramePr>
        <p:xfrm>
          <a:off x="1061065" y="1442421"/>
          <a:ext cx="9622206" cy="2331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07402">
                  <a:extLst>
                    <a:ext uri="{9D8B030D-6E8A-4147-A177-3AD203B41FA5}">
                      <a16:colId xmlns:a16="http://schemas.microsoft.com/office/drawing/2014/main" val="1512397514"/>
                    </a:ext>
                  </a:extLst>
                </a:gridCol>
                <a:gridCol w="3207402">
                  <a:extLst>
                    <a:ext uri="{9D8B030D-6E8A-4147-A177-3AD203B41FA5}">
                      <a16:colId xmlns:a16="http://schemas.microsoft.com/office/drawing/2014/main" val="3743923668"/>
                    </a:ext>
                  </a:extLst>
                </a:gridCol>
                <a:gridCol w="3207402">
                  <a:extLst>
                    <a:ext uri="{9D8B030D-6E8A-4147-A177-3AD203B41FA5}">
                      <a16:colId xmlns:a16="http://schemas.microsoft.com/office/drawing/2014/main" val="476380920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ГП № </a:t>
                      </a:r>
                      <a:r>
                        <a:rPr lang="ru-RU" sz="1800" dirty="0" smtClean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109 </a:t>
                      </a:r>
                      <a:endParaRPr lang="ru-RU" sz="1800" dirty="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(головное отделение)</a:t>
                      </a:r>
                    </a:p>
                  </a:txBody>
                  <a:tcPr marL="45720" marR="45720" marT="22860" marB="22860">
                    <a:solidFill>
                      <a:srgbClr val="48BD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ГП</a:t>
                      </a:r>
                      <a:r>
                        <a:rPr lang="ru-RU" sz="1800" baseline="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№ </a:t>
                      </a:r>
                      <a:r>
                        <a:rPr lang="ru-RU" sz="1800" baseline="0" dirty="0" smtClean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109</a:t>
                      </a:r>
                      <a:endParaRPr lang="ru-RU" sz="1800" baseline="0" dirty="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r>
                        <a:rPr lang="ru-RU" sz="1800" baseline="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(филиал № 1)</a:t>
                      </a:r>
                      <a:endParaRPr lang="ru-RU" sz="1800" dirty="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marT="22860" marB="22860">
                    <a:solidFill>
                      <a:srgbClr val="48BD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ГП</a:t>
                      </a:r>
                      <a:r>
                        <a:rPr lang="ru-RU" sz="1800" baseline="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№ </a:t>
                      </a:r>
                      <a:r>
                        <a:rPr lang="ru-RU" sz="1800" baseline="0" dirty="0" smtClean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109</a:t>
                      </a:r>
                      <a:endParaRPr lang="ru-RU" sz="1800" baseline="0" dirty="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r>
                        <a:rPr lang="ru-RU" sz="1800" baseline="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(филиал № 2)</a:t>
                      </a:r>
                      <a:endParaRPr lang="ru-RU" sz="1800" dirty="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marT="22860" marB="22860">
                    <a:solidFill>
                      <a:srgbClr val="48BD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785846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691</a:t>
                      </a:r>
                      <a:endParaRPr lang="ru-RU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Посещений в смену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691</a:t>
                      </a:r>
                      <a:endParaRPr lang="ru-RU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Посещений в смену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690</a:t>
                      </a:r>
                      <a:endParaRPr lang="ru-RU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Посещений в смену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54820209"/>
                  </a:ext>
                </a:extLst>
              </a:tr>
              <a:tr h="1082040">
                <a:tc>
                  <a:txBody>
                    <a:bodyPr/>
                    <a:lstStyle/>
                    <a:p>
                      <a:pPr marL="0" marR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33</a:t>
                      </a:r>
                      <a:r>
                        <a:rPr lang="ru-RU" sz="20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527</a:t>
                      </a:r>
                      <a:r>
                        <a:rPr lang="ru-RU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человек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35 % старше трудоспособного возраста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marR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35</a:t>
                      </a:r>
                      <a:r>
                        <a:rPr lang="ru-RU" sz="20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310</a:t>
                      </a:r>
                      <a:r>
                        <a:rPr lang="ru-RU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человек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35 % старше трудоспособного возраста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marR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29</a:t>
                      </a:r>
                      <a:r>
                        <a:rPr lang="ru-RU" sz="20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909</a:t>
                      </a:r>
                      <a:r>
                        <a:rPr lang="ru-RU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человек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35 % старше трудоспособного возраста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4264723432"/>
                  </a:ext>
                </a:extLst>
              </a:tr>
            </a:tbl>
          </a:graphicData>
        </a:graphic>
      </p:graphicFrame>
      <p:graphicFrame>
        <p:nvGraphicFramePr>
          <p:cNvPr id="53" name="Диаграмма 52">
            <a:extLst>
              <a:ext uri="{FF2B5EF4-FFF2-40B4-BE49-F238E27FC236}">
                <a16:creationId xmlns:a16="http://schemas.microsoft.com/office/drawing/2014/main" id="{517A07FD-238B-4543-BBAB-5E416F606D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130972"/>
              </p:ext>
            </p:extLst>
          </p:nvPr>
        </p:nvGraphicFramePr>
        <p:xfrm>
          <a:off x="5368636" y="4008584"/>
          <a:ext cx="538249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3819F0DC-652E-4A1D-91EB-CF0B24EEB1F0}"/>
              </a:ext>
            </a:extLst>
          </p:cNvPr>
          <p:cNvSpPr/>
          <p:nvPr/>
        </p:nvSpPr>
        <p:spPr>
          <a:xfrm>
            <a:off x="1731938" y="4472712"/>
            <a:ext cx="2977200" cy="686490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18338" y="5203302"/>
            <a:ext cx="2175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72">
              <a:defRPr/>
            </a:pPr>
            <a:r>
              <a:rPr lang="ru-RU" sz="4400" b="1" dirty="0" smtClean="0">
                <a:solidFill>
                  <a:srgbClr val="4694D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98 746 </a:t>
            </a:r>
            <a:endParaRPr lang="ru-RU" sz="4400" b="1" dirty="0">
              <a:solidFill>
                <a:srgbClr val="4694DA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914172"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человек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09282" y="4491555"/>
            <a:ext cx="3228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Численность </a:t>
            </a:r>
          </a:p>
          <a:p>
            <a:r>
              <a:rPr lang="ru-RU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прикрепленного населения</a:t>
            </a:r>
            <a:endParaRPr lang="ru-RU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70C352DA-D8AB-4DB5-B47B-E0796CB88484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3327723-F12B-4951-A4DE-0D587D766892}"/>
              </a:ext>
            </a:extLst>
          </p:cNvPr>
          <p:cNvSpPr txBox="1"/>
          <p:nvPr/>
        </p:nvSpPr>
        <p:spPr>
          <a:xfrm>
            <a:off x="1163345" y="368300"/>
            <a:ext cx="9470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прикрепленного населения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B345FD7-8645-4A11-A4CF-988BAE013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308610C-D02C-4D64-80B9-513567790D72}"/>
              </a:ext>
            </a:extLst>
          </p:cNvPr>
          <p:cNvSpPr txBox="1"/>
          <p:nvPr/>
        </p:nvSpPr>
        <p:spPr>
          <a:xfrm>
            <a:off x="5898355" y="4566473"/>
            <a:ext cx="18634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dk1"/>
                </a:solidFill>
              </a:rPr>
              <a:t>35 % старше трудоспособного возраста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BD1C5650-2489-468B-9BAF-0654F7000BF0}"/>
              </a:ext>
            </a:extLst>
          </p:cNvPr>
          <p:cNvSpPr/>
          <p:nvPr/>
        </p:nvSpPr>
        <p:spPr>
          <a:xfrm>
            <a:off x="1061065" y="4008584"/>
            <a:ext cx="9622206" cy="2593107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717" y="-746836"/>
            <a:ext cx="2430588" cy="2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1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Шестиугольник 32">
            <a:extLst>
              <a:ext uri="{FF2B5EF4-FFF2-40B4-BE49-F238E27FC236}">
                <a16:creationId xmlns:a16="http://schemas.microsoft.com/office/drawing/2014/main" id="{E3D633B4-BB92-419E-91FF-65BFDC98A410}"/>
              </a:ext>
            </a:extLst>
          </p:cNvPr>
          <p:cNvSpPr/>
          <p:nvPr/>
        </p:nvSpPr>
        <p:spPr>
          <a:xfrm>
            <a:off x="7957183" y="1294488"/>
            <a:ext cx="1493084" cy="128714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39150" y="1685530"/>
            <a:ext cx="79608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48BDD7"/>
                </a:solidFill>
              </a:rPr>
              <a:t>Ветераны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89 </a:t>
            </a:r>
            <a:r>
              <a:rPr lang="ru-RU" dirty="0"/>
              <a:t>человек </a:t>
            </a:r>
            <a:r>
              <a:rPr lang="ru-RU" dirty="0" smtClean="0"/>
              <a:t>(в 2022 году </a:t>
            </a:r>
            <a:r>
              <a:rPr lang="ru-RU" dirty="0"/>
              <a:t>- 101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</a:p>
          <a:p>
            <a:r>
              <a:rPr lang="ru-RU" dirty="0">
                <a:solidFill>
                  <a:srgbClr val="48BDD7"/>
                </a:solidFill>
              </a:rPr>
              <a:t>И</a:t>
            </a:r>
            <a:r>
              <a:rPr lang="ru-RU" dirty="0" smtClean="0">
                <a:solidFill>
                  <a:srgbClr val="48BDD7"/>
                </a:solidFill>
              </a:rPr>
              <a:t>нвалиды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6</a:t>
            </a:r>
            <a:r>
              <a:rPr lang="ru-RU" dirty="0"/>
              <a:t> </a:t>
            </a:r>
            <a:r>
              <a:rPr lang="ru-RU" dirty="0" smtClean="0"/>
              <a:t>282 </a:t>
            </a:r>
            <a:r>
              <a:rPr lang="ru-RU" dirty="0"/>
              <a:t>человек (из них впервые признано в </a:t>
            </a:r>
            <a:r>
              <a:rPr lang="ru-RU" dirty="0" smtClean="0"/>
              <a:t>2023 </a:t>
            </a:r>
            <a:r>
              <a:rPr lang="ru-RU" dirty="0"/>
              <a:t>году </a:t>
            </a:r>
            <a:r>
              <a:rPr lang="ru-RU" dirty="0" smtClean="0"/>
              <a:t>353 человек), </a:t>
            </a:r>
            <a:r>
              <a:rPr lang="ru-RU" dirty="0"/>
              <a:t>в </a:t>
            </a:r>
            <a:r>
              <a:rPr lang="ru-RU" dirty="0" smtClean="0"/>
              <a:t>2022 </a:t>
            </a:r>
            <a:r>
              <a:rPr lang="ru-RU" dirty="0"/>
              <a:t>- 5 </a:t>
            </a:r>
            <a:r>
              <a:rPr lang="ru-RU" dirty="0" smtClean="0"/>
              <a:t>981 </a:t>
            </a:r>
            <a:r>
              <a:rPr lang="ru-RU" dirty="0"/>
              <a:t>(из них впервые признано в </a:t>
            </a:r>
            <a:r>
              <a:rPr lang="ru-RU" dirty="0" smtClean="0"/>
              <a:t>2022 </a:t>
            </a:r>
            <a:r>
              <a:rPr lang="ru-RU" dirty="0"/>
              <a:t>году </a:t>
            </a:r>
            <a:r>
              <a:rPr lang="ru-RU" dirty="0" smtClean="0"/>
              <a:t>200 человек)</a:t>
            </a:r>
          </a:p>
          <a:p>
            <a:r>
              <a:rPr lang="ru-RU" dirty="0" smtClean="0"/>
              <a:t> </a:t>
            </a:r>
          </a:p>
          <a:p>
            <a:r>
              <a:rPr lang="ru-RU" dirty="0">
                <a:solidFill>
                  <a:srgbClr val="48BDD7"/>
                </a:solidFill>
              </a:rPr>
              <a:t>М</a:t>
            </a:r>
            <a:r>
              <a:rPr lang="ru-RU" dirty="0" smtClean="0">
                <a:solidFill>
                  <a:srgbClr val="48BDD7"/>
                </a:solidFill>
              </a:rPr>
              <a:t>аломобильные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958 </a:t>
            </a:r>
            <a:r>
              <a:rPr lang="ru-RU" dirty="0"/>
              <a:t>(в </a:t>
            </a:r>
            <a:r>
              <a:rPr lang="ru-RU" dirty="0" smtClean="0"/>
              <a:t>2022 году </a:t>
            </a:r>
            <a:r>
              <a:rPr lang="ru-RU" dirty="0"/>
              <a:t>- </a:t>
            </a:r>
            <a:r>
              <a:rPr lang="ru-RU" dirty="0" smtClean="0"/>
              <a:t>925),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48BDD7"/>
                </a:solidFill>
              </a:rPr>
              <a:t>На </a:t>
            </a:r>
            <a:r>
              <a:rPr lang="ru-RU" dirty="0">
                <a:solidFill>
                  <a:srgbClr val="48BDD7"/>
                </a:solidFill>
              </a:rPr>
              <a:t>диспансерном наблюдении </a:t>
            </a:r>
            <a:r>
              <a:rPr lang="ru-RU" dirty="0"/>
              <a:t>– </a:t>
            </a:r>
            <a:r>
              <a:rPr lang="ru-RU" dirty="0" smtClean="0"/>
              <a:t>37</a:t>
            </a:r>
            <a:r>
              <a:rPr lang="ru-RU" dirty="0"/>
              <a:t> </a:t>
            </a:r>
            <a:r>
              <a:rPr lang="ru-RU" dirty="0" smtClean="0"/>
              <a:t>100 </a:t>
            </a:r>
            <a:r>
              <a:rPr lang="ru-RU" dirty="0"/>
              <a:t>человек, (в </a:t>
            </a:r>
            <a:r>
              <a:rPr lang="ru-RU" dirty="0" smtClean="0"/>
              <a:t>2022 году </a:t>
            </a:r>
            <a:r>
              <a:rPr lang="ru-RU" dirty="0"/>
              <a:t>- 20 216 )</a:t>
            </a:r>
            <a:endParaRPr lang="ru-RU" dirty="0" smtClean="0"/>
          </a:p>
          <a:p>
            <a:endParaRPr lang="ru-RU" dirty="0"/>
          </a:p>
          <a:p>
            <a:r>
              <a:rPr lang="ru-RU" dirty="0">
                <a:solidFill>
                  <a:srgbClr val="48BDD7"/>
                </a:solidFill>
              </a:rPr>
              <a:t>П</a:t>
            </a:r>
            <a:r>
              <a:rPr lang="ru-RU" dirty="0" smtClean="0">
                <a:solidFill>
                  <a:srgbClr val="48BDD7"/>
                </a:solidFill>
              </a:rPr>
              <a:t>о </a:t>
            </a:r>
            <a:r>
              <a:rPr lang="ru-RU" dirty="0">
                <a:solidFill>
                  <a:srgbClr val="48BDD7"/>
                </a:solidFill>
              </a:rPr>
              <a:t>программе «хроники» </a:t>
            </a:r>
            <a:r>
              <a:rPr lang="ru-RU" dirty="0"/>
              <a:t>- 2 046 (в 2022 году - 1 </a:t>
            </a:r>
            <a:r>
              <a:rPr lang="ru-RU" dirty="0" smtClean="0"/>
              <a:t>961)</a:t>
            </a:r>
          </a:p>
          <a:p>
            <a:endParaRPr lang="ru-RU" dirty="0" smtClean="0"/>
          </a:p>
          <a:p>
            <a:r>
              <a:rPr lang="ru-RU" dirty="0">
                <a:solidFill>
                  <a:srgbClr val="48BDD7"/>
                </a:solidFill>
              </a:rPr>
              <a:t>Л</a:t>
            </a:r>
            <a:r>
              <a:rPr lang="ru-RU" dirty="0" smtClean="0">
                <a:solidFill>
                  <a:srgbClr val="48BDD7"/>
                </a:solidFill>
              </a:rPr>
              <a:t>ьготники</a:t>
            </a:r>
            <a:r>
              <a:rPr lang="ru-RU" dirty="0" smtClean="0"/>
              <a:t> </a:t>
            </a:r>
            <a:r>
              <a:rPr lang="ru-RU" dirty="0"/>
              <a:t>– 13 </a:t>
            </a:r>
            <a:r>
              <a:rPr lang="ru-RU" dirty="0" smtClean="0"/>
              <a:t>384 </a:t>
            </a:r>
            <a:r>
              <a:rPr lang="ru-RU" dirty="0"/>
              <a:t>(федеральные – </a:t>
            </a:r>
            <a:r>
              <a:rPr lang="ru-RU" dirty="0" smtClean="0"/>
              <a:t>4 168, </a:t>
            </a:r>
            <a:r>
              <a:rPr lang="ru-RU" dirty="0"/>
              <a:t>региональные </a:t>
            </a:r>
            <a:r>
              <a:rPr lang="ru-RU" dirty="0" smtClean="0"/>
              <a:t>9 216), </a:t>
            </a:r>
            <a:r>
              <a:rPr lang="ru-RU" dirty="0"/>
              <a:t>в </a:t>
            </a:r>
            <a:r>
              <a:rPr lang="ru-RU" dirty="0" smtClean="0"/>
              <a:t>2022 </a:t>
            </a:r>
            <a:r>
              <a:rPr lang="ru-RU" dirty="0"/>
              <a:t>году 13 </a:t>
            </a:r>
            <a:r>
              <a:rPr lang="ru-RU" dirty="0" smtClean="0"/>
              <a:t>784 </a:t>
            </a:r>
            <a:r>
              <a:rPr lang="ru-RU" dirty="0"/>
              <a:t>(федеральные – </a:t>
            </a:r>
            <a:r>
              <a:rPr lang="ru-RU" dirty="0" smtClean="0"/>
              <a:t>3 751, </a:t>
            </a:r>
            <a:r>
              <a:rPr lang="ru-RU" dirty="0"/>
              <a:t>региональные </a:t>
            </a:r>
            <a:r>
              <a:rPr lang="ru-RU" dirty="0" smtClean="0"/>
              <a:t>10</a:t>
            </a:r>
            <a:r>
              <a:rPr lang="ru-RU" dirty="0"/>
              <a:t> </a:t>
            </a:r>
            <a:r>
              <a:rPr lang="ru-RU" dirty="0" smtClean="0"/>
              <a:t>033).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1B77507-27D4-4CF1-AA06-E8C11755EAD1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12FC36-6390-4724-B538-8965E79849C0}"/>
              </a:ext>
            </a:extLst>
          </p:cNvPr>
          <p:cNvSpPr txBox="1"/>
          <p:nvPr/>
        </p:nvSpPr>
        <p:spPr>
          <a:xfrm>
            <a:off x="1163344" y="368300"/>
            <a:ext cx="6006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поликлинике наблюдаются:</a:t>
            </a:r>
            <a:endParaRPr lang="ru-RU" sz="3000" b="1" i="0" u="none" strike="noStrike" dirty="0">
              <a:solidFill>
                <a:srgbClr val="1B2E5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1211DB8-8EED-4351-B2BF-9948881F8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10180E6-534B-4803-BC58-93D566C16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771" b="771"/>
          <a:stretch/>
        </p:blipFill>
        <p:spPr bwMode="auto">
          <a:xfrm>
            <a:off x="9107428" y="1712270"/>
            <a:ext cx="2606909" cy="2247335"/>
          </a:xfrm>
          <a:custGeom>
            <a:avLst/>
            <a:gdLst>
              <a:gd name="connsiteX0" fmla="*/ 467098 w 2167335"/>
              <a:gd name="connsiteY0" fmla="*/ 0 h 1868392"/>
              <a:gd name="connsiteX1" fmla="*/ 1700237 w 2167335"/>
              <a:gd name="connsiteY1" fmla="*/ 0 h 1868392"/>
              <a:gd name="connsiteX2" fmla="*/ 2167335 w 2167335"/>
              <a:gd name="connsiteY2" fmla="*/ 934196 h 1868392"/>
              <a:gd name="connsiteX3" fmla="*/ 1700237 w 2167335"/>
              <a:gd name="connsiteY3" fmla="*/ 1868392 h 1868392"/>
              <a:gd name="connsiteX4" fmla="*/ 467098 w 2167335"/>
              <a:gd name="connsiteY4" fmla="*/ 1868392 h 1868392"/>
              <a:gd name="connsiteX5" fmla="*/ 0 w 2167335"/>
              <a:gd name="connsiteY5" fmla="*/ 934196 h 186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7335" h="1868392">
                <a:moveTo>
                  <a:pt x="467098" y="0"/>
                </a:moveTo>
                <a:lnTo>
                  <a:pt x="1700237" y="0"/>
                </a:lnTo>
                <a:lnTo>
                  <a:pt x="2167335" y="934196"/>
                </a:lnTo>
                <a:lnTo>
                  <a:pt x="1700237" y="1868392"/>
                </a:lnTo>
                <a:lnTo>
                  <a:pt x="467098" y="1868392"/>
                </a:lnTo>
                <a:lnTo>
                  <a:pt x="0" y="93419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C3FD85D-DBBA-4433-A7EE-75962CCEA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126" b="126"/>
          <a:stretch/>
        </p:blipFill>
        <p:spPr bwMode="auto">
          <a:xfrm>
            <a:off x="8246800" y="3581940"/>
            <a:ext cx="2606909" cy="2247335"/>
          </a:xfrm>
          <a:custGeom>
            <a:avLst/>
            <a:gdLst>
              <a:gd name="connsiteX0" fmla="*/ 467098 w 2167335"/>
              <a:gd name="connsiteY0" fmla="*/ 0 h 1868392"/>
              <a:gd name="connsiteX1" fmla="*/ 1700237 w 2167335"/>
              <a:gd name="connsiteY1" fmla="*/ 0 h 1868392"/>
              <a:gd name="connsiteX2" fmla="*/ 2167335 w 2167335"/>
              <a:gd name="connsiteY2" fmla="*/ 934196 h 1868392"/>
              <a:gd name="connsiteX3" fmla="*/ 1700237 w 2167335"/>
              <a:gd name="connsiteY3" fmla="*/ 1868392 h 1868392"/>
              <a:gd name="connsiteX4" fmla="*/ 467098 w 2167335"/>
              <a:gd name="connsiteY4" fmla="*/ 1868392 h 1868392"/>
              <a:gd name="connsiteX5" fmla="*/ 0 w 2167335"/>
              <a:gd name="connsiteY5" fmla="*/ 934196 h 186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7335" h="1868392">
                <a:moveTo>
                  <a:pt x="467098" y="0"/>
                </a:moveTo>
                <a:lnTo>
                  <a:pt x="1700237" y="0"/>
                </a:lnTo>
                <a:lnTo>
                  <a:pt x="2167335" y="934196"/>
                </a:lnTo>
                <a:lnTo>
                  <a:pt x="1700237" y="1868392"/>
                </a:lnTo>
                <a:lnTo>
                  <a:pt x="467098" y="1868392"/>
                </a:lnTo>
                <a:lnTo>
                  <a:pt x="0" y="934196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Овал 29">
            <a:extLst>
              <a:ext uri="{FF2B5EF4-FFF2-40B4-BE49-F238E27FC236}">
                <a16:creationId xmlns:a16="http://schemas.microsoft.com/office/drawing/2014/main" id="{D80E29B2-5504-430E-9AF7-7A8CC8D8BB3C}"/>
              </a:ext>
            </a:extLst>
          </p:cNvPr>
          <p:cNvSpPr/>
          <p:nvPr/>
        </p:nvSpPr>
        <p:spPr>
          <a:xfrm>
            <a:off x="11291446" y="3949696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Шестиугольник 33">
            <a:extLst>
              <a:ext uri="{FF2B5EF4-FFF2-40B4-BE49-F238E27FC236}">
                <a16:creationId xmlns:a16="http://schemas.microsoft.com/office/drawing/2014/main" id="{BC2A2365-2E70-43CD-82FB-F555E93E4FB7}"/>
              </a:ext>
            </a:extLst>
          </p:cNvPr>
          <p:cNvSpPr/>
          <p:nvPr/>
        </p:nvSpPr>
        <p:spPr>
          <a:xfrm>
            <a:off x="10619760" y="5113669"/>
            <a:ext cx="1131372" cy="975321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717" y="-746836"/>
            <a:ext cx="2430588" cy="2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8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2485034A-1295-4CC9-8865-9FC82A58EC39}"/>
              </a:ext>
            </a:extLst>
          </p:cNvPr>
          <p:cNvSpPr txBox="1"/>
          <p:nvPr/>
        </p:nvSpPr>
        <p:spPr>
          <a:xfrm>
            <a:off x="762985" y="1513466"/>
            <a:ext cx="75509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48BDD7"/>
                </a:solidFill>
              </a:rPr>
              <a:t>Первичная медико-санитарная помощь первого и второго уровня в ГБУЗ «ГП № 109 ДЗМ» оказывается в полном </a:t>
            </a:r>
            <a:r>
              <a:rPr lang="ru-RU" sz="2400" b="1" dirty="0" smtClean="0">
                <a:solidFill>
                  <a:srgbClr val="48BDD7"/>
                </a:solidFill>
              </a:rPr>
              <a:t>объеме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поликлинике ведут прием следующие врачи-специалисты: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офтальмолог</a:t>
            </a:r>
            <a:r>
              <a:rPr lang="ru-RU" dirty="0"/>
              <a:t>, </a:t>
            </a:r>
            <a:r>
              <a:rPr lang="ru-RU" dirty="0" err="1"/>
              <a:t>оториноларинголог</a:t>
            </a:r>
            <a:r>
              <a:rPr lang="ru-RU" dirty="0"/>
              <a:t>, хирург, уролог, травматолог, гастроэнтеролог, </a:t>
            </a:r>
            <a:r>
              <a:rPr lang="ru-RU" dirty="0" err="1"/>
              <a:t>колопроктолог</a:t>
            </a:r>
            <a:r>
              <a:rPr lang="ru-RU" dirty="0"/>
              <a:t>, кардиолог, невролог</a:t>
            </a:r>
            <a:r>
              <a:rPr lang="ru-RU" dirty="0" smtClean="0"/>
              <a:t>, инфекционист, </a:t>
            </a:r>
            <a:r>
              <a:rPr lang="ru-RU" dirty="0"/>
              <a:t>ревматолог (в 2023 в соответствии с реорганизацией ревматологической службы города организована работа трех ревматологических центров и пациенты ГП № 109 маршрутизируются в соответствии с приказом – в МКНЦ им. Логинова с марта месяца), эндокринолог, пульмонолог, </a:t>
            </a:r>
            <a:r>
              <a:rPr lang="ru-RU" dirty="0" err="1"/>
              <a:t>эндоскопист</a:t>
            </a:r>
            <a:r>
              <a:rPr lang="ru-RU" dirty="0"/>
              <a:t>, терапевт, врач общей практики, физиотерапевт, врач УЗИ-диагностики, врач ЛФК, врач по медицинской реабилитации. 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7A13861-89FC-4FF4-A912-FC0DE64E88C1}"/>
              </a:ext>
            </a:extLst>
          </p:cNvPr>
          <p:cNvSpPr/>
          <p:nvPr/>
        </p:nvSpPr>
        <p:spPr>
          <a:xfrm>
            <a:off x="537425" y="1246909"/>
            <a:ext cx="8523448" cy="5278582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113BD40-93B2-4B13-A9F8-8DCE81FEB1BC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3D9391-EB0A-4BE6-B645-83377B49FC09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медицинской помощи:</a:t>
            </a:r>
            <a:endParaRPr lang="ru-RU" sz="3000" b="1" i="0" u="none" strike="noStrike" dirty="0">
              <a:solidFill>
                <a:srgbClr val="1B2E5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5E33B7B-47DB-44E9-BA9A-B1789283B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98CDE79-FDF9-4D14-8433-6DEC41CF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9472" y="2324642"/>
            <a:ext cx="2264130" cy="1698097"/>
          </a:xfrm>
          <a:custGeom>
            <a:avLst/>
            <a:gdLst>
              <a:gd name="connsiteX0" fmla="*/ 780856 w 3644432"/>
              <a:gd name="connsiteY0" fmla="*/ 0 h 3132586"/>
              <a:gd name="connsiteX1" fmla="*/ 2863576 w 3644432"/>
              <a:gd name="connsiteY1" fmla="*/ 0 h 3132586"/>
              <a:gd name="connsiteX2" fmla="*/ 3644432 w 3644432"/>
              <a:gd name="connsiteY2" fmla="*/ 1561711 h 3132586"/>
              <a:gd name="connsiteX3" fmla="*/ 2858994 w 3644432"/>
              <a:gd name="connsiteY3" fmla="*/ 3132586 h 3132586"/>
              <a:gd name="connsiteX4" fmla="*/ 785438 w 3644432"/>
              <a:gd name="connsiteY4" fmla="*/ 3132586 h 3132586"/>
              <a:gd name="connsiteX5" fmla="*/ 0 w 3644432"/>
              <a:gd name="connsiteY5" fmla="*/ 1561711 h 3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432" h="3132586">
                <a:moveTo>
                  <a:pt x="780856" y="0"/>
                </a:moveTo>
                <a:lnTo>
                  <a:pt x="2863576" y="0"/>
                </a:lnTo>
                <a:lnTo>
                  <a:pt x="3644432" y="1561711"/>
                </a:lnTo>
                <a:lnTo>
                  <a:pt x="2858994" y="3132586"/>
                </a:lnTo>
                <a:lnTo>
                  <a:pt x="785438" y="3132586"/>
                </a:lnTo>
                <a:lnTo>
                  <a:pt x="0" y="15617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0942634-84F8-466F-B6D9-46ACC8522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9020" y="4310854"/>
            <a:ext cx="1753642" cy="1315231"/>
          </a:xfrm>
          <a:custGeom>
            <a:avLst/>
            <a:gdLst>
              <a:gd name="connsiteX0" fmla="*/ 780856 w 3644432"/>
              <a:gd name="connsiteY0" fmla="*/ 0 h 3132586"/>
              <a:gd name="connsiteX1" fmla="*/ 2863576 w 3644432"/>
              <a:gd name="connsiteY1" fmla="*/ 0 h 3132586"/>
              <a:gd name="connsiteX2" fmla="*/ 3644432 w 3644432"/>
              <a:gd name="connsiteY2" fmla="*/ 1561711 h 3132586"/>
              <a:gd name="connsiteX3" fmla="*/ 2858994 w 3644432"/>
              <a:gd name="connsiteY3" fmla="*/ 3132586 h 3132586"/>
              <a:gd name="connsiteX4" fmla="*/ 785438 w 3644432"/>
              <a:gd name="connsiteY4" fmla="*/ 3132586 h 3132586"/>
              <a:gd name="connsiteX5" fmla="*/ 0 w 3644432"/>
              <a:gd name="connsiteY5" fmla="*/ 1561711 h 3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432" h="3132586">
                <a:moveTo>
                  <a:pt x="780856" y="0"/>
                </a:moveTo>
                <a:lnTo>
                  <a:pt x="2863576" y="0"/>
                </a:lnTo>
                <a:lnTo>
                  <a:pt x="3644432" y="1561711"/>
                </a:lnTo>
                <a:lnTo>
                  <a:pt x="2858994" y="3132586"/>
                </a:lnTo>
                <a:lnTo>
                  <a:pt x="785438" y="3132586"/>
                </a:lnTo>
                <a:lnTo>
                  <a:pt x="0" y="15617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F669EA20-DC45-4417-8590-D30BEBB32CE9}"/>
              </a:ext>
            </a:extLst>
          </p:cNvPr>
          <p:cNvSpPr/>
          <p:nvPr/>
        </p:nvSpPr>
        <p:spPr>
          <a:xfrm>
            <a:off x="9286433" y="4327332"/>
            <a:ext cx="743720" cy="641138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6FC76D67-D9CE-4370-A223-F6BFA4B9B273}"/>
              </a:ext>
            </a:extLst>
          </p:cNvPr>
          <p:cNvSpPr/>
          <p:nvPr/>
        </p:nvSpPr>
        <p:spPr>
          <a:xfrm>
            <a:off x="10440554" y="2419017"/>
            <a:ext cx="1090573" cy="940150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717" y="-746836"/>
            <a:ext cx="2430588" cy="2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2485034A-1295-4CC9-8865-9FC82A58EC39}"/>
              </a:ext>
            </a:extLst>
          </p:cNvPr>
          <p:cNvSpPr txBox="1"/>
          <p:nvPr/>
        </p:nvSpPr>
        <p:spPr>
          <a:xfrm>
            <a:off x="784965" y="1754740"/>
            <a:ext cx="755092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Проводятся лучевые методы диагностики: МРТ (в том числе с контрастным усилением), УЗИ, ФЛГ, ММГ, рентгенография, денситометрия, эндоскопические исследования, лабораторные исследования, функциональная диагностика, физиотерапия, массаж, ЛФК.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В 2023 году введены в эксплуатацию в головном здании новый Рентген-аппарат и Денситометр с возможностью диагностики плотности костной ткани и выявлений остеопороза и </a:t>
            </a:r>
            <a:r>
              <a:rPr lang="ru-RU" dirty="0" err="1"/>
              <a:t>остеопений</a:t>
            </a:r>
            <a:r>
              <a:rPr lang="ru-RU" dirty="0"/>
              <a:t>, при которых возрастает риск переломов и возможна деформация скелета. В филиале № 1 введены в эксплуатацию рентгеновский аппарат, </a:t>
            </a:r>
            <a:r>
              <a:rPr lang="ru-RU" dirty="0" err="1"/>
              <a:t>флюорограф</a:t>
            </a:r>
            <a:r>
              <a:rPr lang="ru-RU" dirty="0"/>
              <a:t> и </a:t>
            </a:r>
            <a:r>
              <a:rPr lang="ru-RU" dirty="0" err="1"/>
              <a:t>маммограф</a:t>
            </a:r>
            <a:r>
              <a:rPr lang="ru-RU" dirty="0"/>
              <a:t>. В ГП 109 используются УЗИ-аппараты преимущественно экспертного класса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В АПЦ работает отделение профилактики, дневной стационар, Центр здоровья, отделение платных услуг</a:t>
            </a:r>
            <a:r>
              <a:rPr lang="ru-RU" dirty="0" smtClean="0"/>
              <a:t>.</a:t>
            </a:r>
          </a:p>
          <a:p>
            <a:endParaRPr lang="ru-RU" sz="1400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7A13861-89FC-4FF4-A912-FC0DE64E88C1}"/>
              </a:ext>
            </a:extLst>
          </p:cNvPr>
          <p:cNvSpPr/>
          <p:nvPr/>
        </p:nvSpPr>
        <p:spPr>
          <a:xfrm>
            <a:off x="537424" y="1246909"/>
            <a:ext cx="11441215" cy="5478422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113BD40-93B2-4B13-A9F8-8DCE81FEB1BC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3D9391-EB0A-4BE6-B645-83377B49FC09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медицинской помощи:</a:t>
            </a:r>
            <a:endParaRPr lang="ru-RU" sz="3000" b="1" i="0" u="none" strike="noStrike" dirty="0">
              <a:solidFill>
                <a:srgbClr val="1B2E5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5E33B7B-47DB-44E9-BA9A-B1789283B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98CDE79-FDF9-4D14-8433-6DEC41CF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9472" y="2420490"/>
            <a:ext cx="2264130" cy="1506401"/>
          </a:xfrm>
          <a:custGeom>
            <a:avLst/>
            <a:gdLst>
              <a:gd name="connsiteX0" fmla="*/ 780856 w 3644432"/>
              <a:gd name="connsiteY0" fmla="*/ 0 h 3132586"/>
              <a:gd name="connsiteX1" fmla="*/ 2863576 w 3644432"/>
              <a:gd name="connsiteY1" fmla="*/ 0 h 3132586"/>
              <a:gd name="connsiteX2" fmla="*/ 3644432 w 3644432"/>
              <a:gd name="connsiteY2" fmla="*/ 1561711 h 3132586"/>
              <a:gd name="connsiteX3" fmla="*/ 2858994 w 3644432"/>
              <a:gd name="connsiteY3" fmla="*/ 3132586 h 3132586"/>
              <a:gd name="connsiteX4" fmla="*/ 785438 w 3644432"/>
              <a:gd name="connsiteY4" fmla="*/ 3132586 h 3132586"/>
              <a:gd name="connsiteX5" fmla="*/ 0 w 3644432"/>
              <a:gd name="connsiteY5" fmla="*/ 1561711 h 3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432" h="3132586">
                <a:moveTo>
                  <a:pt x="780856" y="0"/>
                </a:moveTo>
                <a:lnTo>
                  <a:pt x="2863576" y="0"/>
                </a:lnTo>
                <a:lnTo>
                  <a:pt x="3644432" y="1561711"/>
                </a:lnTo>
                <a:lnTo>
                  <a:pt x="2858994" y="3132586"/>
                </a:lnTo>
                <a:lnTo>
                  <a:pt x="785438" y="3132586"/>
                </a:lnTo>
                <a:lnTo>
                  <a:pt x="0" y="15617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0942634-84F8-466F-B6D9-46ACC8522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9020" y="4384288"/>
            <a:ext cx="1753642" cy="1168363"/>
          </a:xfrm>
          <a:custGeom>
            <a:avLst/>
            <a:gdLst>
              <a:gd name="connsiteX0" fmla="*/ 780856 w 3644432"/>
              <a:gd name="connsiteY0" fmla="*/ 0 h 3132586"/>
              <a:gd name="connsiteX1" fmla="*/ 2863576 w 3644432"/>
              <a:gd name="connsiteY1" fmla="*/ 0 h 3132586"/>
              <a:gd name="connsiteX2" fmla="*/ 3644432 w 3644432"/>
              <a:gd name="connsiteY2" fmla="*/ 1561711 h 3132586"/>
              <a:gd name="connsiteX3" fmla="*/ 2858994 w 3644432"/>
              <a:gd name="connsiteY3" fmla="*/ 3132586 h 3132586"/>
              <a:gd name="connsiteX4" fmla="*/ 785438 w 3644432"/>
              <a:gd name="connsiteY4" fmla="*/ 3132586 h 3132586"/>
              <a:gd name="connsiteX5" fmla="*/ 0 w 3644432"/>
              <a:gd name="connsiteY5" fmla="*/ 1561711 h 3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432" h="3132586">
                <a:moveTo>
                  <a:pt x="780856" y="0"/>
                </a:moveTo>
                <a:lnTo>
                  <a:pt x="2863576" y="0"/>
                </a:lnTo>
                <a:lnTo>
                  <a:pt x="3644432" y="1561711"/>
                </a:lnTo>
                <a:lnTo>
                  <a:pt x="2858994" y="3132586"/>
                </a:lnTo>
                <a:lnTo>
                  <a:pt x="785438" y="3132586"/>
                </a:lnTo>
                <a:lnTo>
                  <a:pt x="0" y="15617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F669EA20-DC45-4417-8590-D30BEBB32CE9}"/>
              </a:ext>
            </a:extLst>
          </p:cNvPr>
          <p:cNvSpPr/>
          <p:nvPr/>
        </p:nvSpPr>
        <p:spPr>
          <a:xfrm>
            <a:off x="9286433" y="4327332"/>
            <a:ext cx="743720" cy="641138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6FC76D67-D9CE-4370-A223-F6BFA4B9B273}"/>
              </a:ext>
            </a:extLst>
          </p:cNvPr>
          <p:cNvSpPr/>
          <p:nvPr/>
        </p:nvSpPr>
        <p:spPr>
          <a:xfrm>
            <a:off x="10440554" y="2419017"/>
            <a:ext cx="1090573" cy="940150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573" y="-746836"/>
            <a:ext cx="2430588" cy="2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2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2485034A-1295-4CC9-8865-9FC82A58EC39}"/>
              </a:ext>
            </a:extLst>
          </p:cNvPr>
          <p:cNvSpPr txBox="1"/>
          <p:nvPr/>
        </p:nvSpPr>
        <p:spPr>
          <a:xfrm>
            <a:off x="949111" y="1862461"/>
            <a:ext cx="75509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соответствии проектом ДЗМ «хроники» организована медицинская помощь пациентам старших возрастных групп с множественными хроническими заболеваниями. Также в соответствии с проектом ДЗМ в рамках отделения помощи на дому взрослому населению организована работа патронажной службы.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Пациенты АЦ, филиалов имеют возможность получать консультации специалистов 1-го и 2-го уровня, как на базе амбулаторного центра, так и на базе других филиалов ГБУЗ «ГП № 109 ДЗМ</a:t>
            </a:r>
            <a:r>
              <a:rPr lang="ru-RU" b="1" dirty="0"/>
              <a:t>»</a:t>
            </a:r>
            <a:r>
              <a:rPr lang="ru-RU" dirty="0"/>
              <a:t> по системе ОДР (общий доступный ресурс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u="sng" dirty="0"/>
              <a:t>В поликлинике открыты маршруты для пациентов в другие медицинские организации 2 и 3 уровня: </a:t>
            </a:r>
            <a:r>
              <a:rPr lang="ru-RU" dirty="0"/>
              <a:t>эндокринолог, пульмонолог, аллерголог, нефролог, кардиолог, онколог, гематолог, </a:t>
            </a:r>
            <a:r>
              <a:rPr lang="ru-RU" dirty="0" err="1"/>
              <a:t>сурдолог</a:t>
            </a:r>
            <a:r>
              <a:rPr lang="ru-RU" dirty="0"/>
              <a:t>,  КТ, КТ с КУ, МРТ, МРТ с КУ, </a:t>
            </a:r>
            <a:r>
              <a:rPr lang="ru-RU" dirty="0" err="1"/>
              <a:t>гастро</a:t>
            </a:r>
            <a:r>
              <a:rPr lang="ru-RU" dirty="0"/>
              <a:t> и </a:t>
            </a:r>
            <a:r>
              <a:rPr lang="ru-RU" dirty="0" err="1"/>
              <a:t>колоноскопия</a:t>
            </a:r>
            <a:r>
              <a:rPr lang="ru-RU" dirty="0"/>
              <a:t> с наркозом.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7A13861-89FC-4FF4-A912-FC0DE64E88C1}"/>
              </a:ext>
            </a:extLst>
          </p:cNvPr>
          <p:cNvSpPr/>
          <p:nvPr/>
        </p:nvSpPr>
        <p:spPr>
          <a:xfrm>
            <a:off x="537424" y="1246909"/>
            <a:ext cx="11441215" cy="5478422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113BD40-93B2-4B13-A9F8-8DCE81FEB1BC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3D9391-EB0A-4BE6-B645-83377B49FC09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медицинской помощи:</a:t>
            </a:r>
            <a:endParaRPr lang="ru-RU" sz="3000" b="1" i="0" u="none" strike="noStrike" dirty="0">
              <a:solidFill>
                <a:srgbClr val="1B2E5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5E33B7B-47DB-44E9-BA9A-B1789283B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98CDE79-FDF9-4D14-8433-6DEC41CF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9472" y="2420490"/>
            <a:ext cx="2264130" cy="1506401"/>
          </a:xfrm>
          <a:custGeom>
            <a:avLst/>
            <a:gdLst>
              <a:gd name="connsiteX0" fmla="*/ 780856 w 3644432"/>
              <a:gd name="connsiteY0" fmla="*/ 0 h 3132586"/>
              <a:gd name="connsiteX1" fmla="*/ 2863576 w 3644432"/>
              <a:gd name="connsiteY1" fmla="*/ 0 h 3132586"/>
              <a:gd name="connsiteX2" fmla="*/ 3644432 w 3644432"/>
              <a:gd name="connsiteY2" fmla="*/ 1561711 h 3132586"/>
              <a:gd name="connsiteX3" fmla="*/ 2858994 w 3644432"/>
              <a:gd name="connsiteY3" fmla="*/ 3132586 h 3132586"/>
              <a:gd name="connsiteX4" fmla="*/ 785438 w 3644432"/>
              <a:gd name="connsiteY4" fmla="*/ 3132586 h 3132586"/>
              <a:gd name="connsiteX5" fmla="*/ 0 w 3644432"/>
              <a:gd name="connsiteY5" fmla="*/ 1561711 h 3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432" h="3132586">
                <a:moveTo>
                  <a:pt x="780856" y="0"/>
                </a:moveTo>
                <a:lnTo>
                  <a:pt x="2863576" y="0"/>
                </a:lnTo>
                <a:lnTo>
                  <a:pt x="3644432" y="1561711"/>
                </a:lnTo>
                <a:lnTo>
                  <a:pt x="2858994" y="3132586"/>
                </a:lnTo>
                <a:lnTo>
                  <a:pt x="785438" y="3132586"/>
                </a:lnTo>
                <a:lnTo>
                  <a:pt x="0" y="15617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0942634-84F8-466F-B6D9-46ACC8522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9020" y="4384288"/>
            <a:ext cx="1753642" cy="1168363"/>
          </a:xfrm>
          <a:custGeom>
            <a:avLst/>
            <a:gdLst>
              <a:gd name="connsiteX0" fmla="*/ 780856 w 3644432"/>
              <a:gd name="connsiteY0" fmla="*/ 0 h 3132586"/>
              <a:gd name="connsiteX1" fmla="*/ 2863576 w 3644432"/>
              <a:gd name="connsiteY1" fmla="*/ 0 h 3132586"/>
              <a:gd name="connsiteX2" fmla="*/ 3644432 w 3644432"/>
              <a:gd name="connsiteY2" fmla="*/ 1561711 h 3132586"/>
              <a:gd name="connsiteX3" fmla="*/ 2858994 w 3644432"/>
              <a:gd name="connsiteY3" fmla="*/ 3132586 h 3132586"/>
              <a:gd name="connsiteX4" fmla="*/ 785438 w 3644432"/>
              <a:gd name="connsiteY4" fmla="*/ 3132586 h 3132586"/>
              <a:gd name="connsiteX5" fmla="*/ 0 w 3644432"/>
              <a:gd name="connsiteY5" fmla="*/ 1561711 h 3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432" h="3132586">
                <a:moveTo>
                  <a:pt x="780856" y="0"/>
                </a:moveTo>
                <a:lnTo>
                  <a:pt x="2863576" y="0"/>
                </a:lnTo>
                <a:lnTo>
                  <a:pt x="3644432" y="1561711"/>
                </a:lnTo>
                <a:lnTo>
                  <a:pt x="2858994" y="3132586"/>
                </a:lnTo>
                <a:lnTo>
                  <a:pt x="785438" y="3132586"/>
                </a:lnTo>
                <a:lnTo>
                  <a:pt x="0" y="15617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F669EA20-DC45-4417-8590-D30BEBB32CE9}"/>
              </a:ext>
            </a:extLst>
          </p:cNvPr>
          <p:cNvSpPr/>
          <p:nvPr/>
        </p:nvSpPr>
        <p:spPr>
          <a:xfrm>
            <a:off x="9286433" y="4327332"/>
            <a:ext cx="743720" cy="641138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6FC76D67-D9CE-4370-A223-F6BFA4B9B273}"/>
              </a:ext>
            </a:extLst>
          </p:cNvPr>
          <p:cNvSpPr/>
          <p:nvPr/>
        </p:nvSpPr>
        <p:spPr>
          <a:xfrm>
            <a:off x="10440554" y="2419017"/>
            <a:ext cx="1090573" cy="940150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573" y="-746836"/>
            <a:ext cx="2430588" cy="2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0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689140"/>
            <a:ext cx="3886200" cy="421481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D03FBBE-F6AC-451E-A17E-0CC39D085C07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C306F8-5DA4-4AF1-B06A-0A8C1B05E065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Обеспеченность ПМСП</a:t>
            </a:r>
            <a:endParaRPr lang="ru-RU" sz="3000" b="1" i="0" u="none" strike="noStrike" dirty="0">
              <a:solidFill>
                <a:srgbClr val="1B2E5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4B0CF4-486B-45F2-A86D-FC36BFBFB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02523820"/>
              </p:ext>
            </p:extLst>
          </p:nvPr>
        </p:nvGraphicFramePr>
        <p:xfrm>
          <a:off x="4617720" y="1759011"/>
          <a:ext cx="5505704" cy="4144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717" y="-746836"/>
            <a:ext cx="2430588" cy="2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3518</TotalTime>
  <Words>2122</Words>
  <Application>Microsoft Office PowerPoint</Application>
  <PresentationFormat>Широкоэкранный</PresentationFormat>
  <Paragraphs>237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Open Sans</vt:lpstr>
      <vt:lpstr>Open Sans Light</vt:lpstr>
      <vt:lpstr>Verdana</vt:lpstr>
      <vt:lpstr>Тема Office</vt:lpstr>
      <vt:lpstr>Главного врача ГБУЗ «ГП №109» Ефимовой А.А.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Злыгостева Евгения Валериевна</dc:creator>
  <cp:lastModifiedBy>Александр Фомичёв</cp:lastModifiedBy>
  <cp:revision>136</cp:revision>
  <dcterms:created xsi:type="dcterms:W3CDTF">2023-01-19T14:16:43Z</dcterms:created>
  <dcterms:modified xsi:type="dcterms:W3CDTF">2024-02-19T09:27:11Z</dcterms:modified>
</cp:coreProperties>
</file>