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91" r:id="rId2"/>
    <p:sldId id="257" r:id="rId3"/>
    <p:sldId id="258" r:id="rId4"/>
    <p:sldId id="290" r:id="rId5"/>
    <p:sldId id="259" r:id="rId6"/>
    <p:sldId id="279" r:id="rId7"/>
    <p:sldId id="270" r:id="rId8"/>
    <p:sldId id="285" r:id="rId9"/>
    <p:sldId id="271" r:id="rId10"/>
    <p:sldId id="273" r:id="rId11"/>
    <p:sldId id="266" r:id="rId12"/>
    <p:sldId id="274" r:id="rId13"/>
    <p:sldId id="286" r:id="rId14"/>
    <p:sldId id="287" r:id="rId15"/>
    <p:sldId id="289" r:id="rId16"/>
    <p:sldId id="288" r:id="rId17"/>
    <p:sldId id="298" r:id="rId18"/>
    <p:sldId id="300" r:id="rId19"/>
    <p:sldId id="301" r:id="rId20"/>
  </p:sldIdLst>
  <p:sldSz cx="12192000" cy="6858000"/>
  <p:notesSz cx="6799263" cy="9875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72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A3D"/>
    <a:srgbClr val="003300"/>
    <a:srgbClr val="008AC6"/>
    <a:srgbClr val="D3EFF5"/>
    <a:srgbClr val="B7E4EF"/>
    <a:srgbClr val="49BED8"/>
    <a:srgbClr val="6CB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116" d="100"/>
          <a:sy n="116" d="100"/>
        </p:scale>
        <p:origin x="390" y="108"/>
      </p:cViewPr>
      <p:guideLst>
        <p:guide orient="horz" pos="1344"/>
        <p:guide pos="438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99414393068018"/>
          <c:y val="9.6566205581142886E-2"/>
          <c:w val="0.37625402733029661"/>
          <c:h val="0.8163411040504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B25-49AA-9CBE-37A61A7526F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25-49AA-9CBE-37A61A7526FA}"/>
              </c:ext>
            </c:extLst>
          </c:dPt>
          <c:dLbls>
            <c:dLbl>
              <c:idx val="0"/>
              <c:layout>
                <c:manualLayout>
                  <c:x val="8.9419181524729732E-2"/>
                  <c:y val="-0.1800935553313090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20 106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B25-49AA-9CBE-37A61A7526F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8783985788253649E-2"/>
                  <c:y val="0.151046207697226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tx1"/>
                        </a:solidFill>
                        <a:latin typeface="Roboto" panose="0200000000000000000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29 231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/>
                      </a:solidFill>
                      <a:latin typeface="Roboto" panose="0200000000000000000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B25-49AA-9CBE-37A61A7526FA}"/>
                </c:ext>
                <c:ext xmlns:c15="http://schemas.microsoft.com/office/drawing/2012/chart" uri="{CE6537A1-D6FC-4f65-9D91-7224C49458BB}">
                  <c15:layout>
                    <c:manualLayout>
                      <c:w val="0.19845899499555883"/>
                      <c:h val="0.2353997052266013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Roboto" panose="0200000000000000000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Мужчины (из них 6 399 человек старше трудоспособного возраста)</c:v>
                </c:pt>
                <c:pt idx="1">
                  <c:v>Женщины (из них 11 017) человека старше трудоспособного возраста)</c:v>
                </c:pt>
              </c:strCache>
            </c:strRef>
          </c:cat>
          <c:val>
            <c:numRef>
              <c:f>Лист1!$B$2:$B$3</c:f>
              <c:numCache>
                <c:formatCode>_-* #,##0\ _₽_-;\-* #,##0\ _₽_-;_-* "-"??\ _₽_-;_-@_-</c:formatCode>
                <c:ptCount val="2"/>
                <c:pt idx="0">
                  <c:v>20106</c:v>
                </c:pt>
                <c:pt idx="1">
                  <c:v>29231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25-49AA-9CBE-37A61A7526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110724716630527"/>
          <c:y val="0.38019346730283254"/>
          <c:w val="0.45574139347027837"/>
          <c:h val="0.497590319706065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17779832501231"/>
          <c:y val="0.14628537326655303"/>
          <c:w val="0.59777179947206271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Младший мед. персонал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FB-41B0-B702-4708FCDEABE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FB-41B0-B702-4708FCDEABE6}"/>
              </c:ext>
            </c:extLst>
          </c:dPt>
          <c:cat>
            <c:strRef>
              <c:f>Лист1!$A$2:$A$3</c:f>
              <c:strCache>
                <c:ptCount val="2"/>
                <c:pt idx="0">
                  <c:v>Занято 0,0 ставки</c:v>
                </c:pt>
                <c:pt idx="1">
                  <c:v>Свободно 0,0 ставки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CFB-41B0-B702-4708FCDEA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ru-RU" sz="1800" dirty="0">
                <a:solidFill>
                  <a:schemeClr val="tx1"/>
                </a:solidFill>
              </a:rPr>
              <a:t>Прочие</a:t>
            </a:r>
          </a:p>
        </c:rich>
      </c:tx>
      <c:layout>
        <c:manualLayout>
          <c:xMode val="edge"/>
          <c:yMode val="edge"/>
          <c:x val="0.30847134709899959"/>
          <c:y val="2.74720414173206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317779832501231"/>
          <c:y val="0.14628537326655303"/>
          <c:w val="0.59777179947206271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40-4E99-89A6-B7D267CC38A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40-4E99-89A6-B7D267CC38A8}"/>
              </c:ext>
            </c:extLst>
          </c:dPt>
          <c:dLbls>
            <c:dLbl>
              <c:idx val="0"/>
              <c:layout>
                <c:manualLayout>
                  <c:x val="0.27715174504420143"/>
                  <c:y val="-2.32441656229161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C40-4E99-89A6-B7D267CC38A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6797075457224331"/>
                  <c:y val="-5.036235884965175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C40-4E99-89A6-B7D267CC38A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Roboto" panose="0200000000000000000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noFill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Занято 16 ставки</c:v>
                </c:pt>
                <c:pt idx="1">
                  <c:v>Свободно 1,25 ставки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</c:v>
                </c:pt>
                <c:pt idx="1">
                  <c:v>1.25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C40-4E99-89A6-B7D267CC38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48677660154164"/>
          <c:y val="0.78399367709888412"/>
          <c:w val="0.61942356933885645"/>
          <c:h val="0.154579802223264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17032499034496"/>
          <c:y val="0.14116499026002352"/>
          <c:w val="0.59777179947206271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Младший мед. персонал</c:v>
                </c:pt>
              </c:strCache>
            </c:strRef>
          </c:tx>
          <c:spPr>
            <a:solidFill>
              <a:schemeClr val="accent6"/>
            </a:solidFill>
          </c:spPr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9E3-43AD-8BDE-2A9E1B8746C8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9E3-43AD-8BDE-2A9E1B8746C8}"/>
              </c:ext>
            </c:extLst>
          </c:dPt>
          <c:cat>
            <c:strRef>
              <c:f>Лист1!$A$2:$A$3</c:f>
              <c:strCache>
                <c:ptCount val="2"/>
                <c:pt idx="0">
                  <c:v>Занято 0,00 ставок</c:v>
                </c:pt>
                <c:pt idx="1">
                  <c:v>Свободно 0,00 ставок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9E3-43AD-8BDE-2A9E1B874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548312092307203"/>
          <c:y val="0.79174173230652278"/>
          <c:w val="0.55223513981514838"/>
          <c:h val="0.11583966801718508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1962459325135"/>
          <c:y val="7.2047066485529512E-2"/>
          <c:w val="0.37625402733029661"/>
          <c:h val="0.8163411040504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AE2-403F-B7A7-E0C2626E27E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E2-403F-B7A7-E0C2626E27E5}"/>
              </c:ext>
            </c:extLst>
          </c:dPt>
          <c:dLbls>
            <c:dLbl>
              <c:idx val="0"/>
              <c:layout>
                <c:manualLayout>
                  <c:x val="0.21460939144919575"/>
                  <c:y val="-0.2206724169775537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/>
                        </a:solidFill>
                        <a:latin typeface="Roboto" panose="0200000000000000000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450 866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Roboto" panose="0200000000000000000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AE2-403F-B7A7-E0C2626E27E5}"/>
                </c:ext>
                <c:ext xmlns:c15="http://schemas.microsoft.com/office/drawing/2012/chart" uri="{CE6537A1-D6FC-4f65-9D91-7224C49458BB}">
                  <c15:layout>
                    <c:manualLayout>
                      <c:w val="0.25386778255420878"/>
                      <c:h val="0.2544271237226387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5293988767056663"/>
                  <c:y val="-3.50733354484592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Roboto" panose="0200000000000000000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87 834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Roboto" panose="0200000000000000000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E2-403F-B7A7-E0C2626E27E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Roboto" panose="0200000000000000000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По заболеванию</c:v>
                </c:pt>
                <c:pt idx="1">
                  <c:v>С профилактической целью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521051</c:v>
                </c:pt>
                <c:pt idx="1">
                  <c:v>94143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AE2-403F-B7A7-E0C2626E27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0314985467408693"/>
          <c:y val="0.13803770801866544"/>
          <c:w val="0.4625784802662094"/>
          <c:h val="0.314367775777775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36141256184451"/>
          <c:y val="2.2388716068584971E-2"/>
          <c:w val="0.43060183520618217"/>
          <c:h val="0.4885062073051408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AE2-403F-B7A7-E0C2626E27E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E2-403F-B7A7-E0C2626E27E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039-4521-AA29-19022B32356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039-4521-AA29-19022B323564}"/>
              </c:ext>
            </c:extLst>
          </c:dPt>
          <c:dLbls>
            <c:dLbl>
              <c:idx val="0"/>
              <c:layout>
                <c:manualLayout>
                  <c:x val="0.15004734872462286"/>
                  <c:y val="-2.0732716080757059E-3"/>
                </c:manualLayout>
              </c:layout>
              <c:tx>
                <c:rich>
                  <a:bodyPr/>
                  <a:lstStyle/>
                  <a:p>
                    <a:fld id="{8345A715-4596-432F-870F-71BEEB46DFB7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AE2-403F-B7A7-E0C2626E27E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4.0195775582237393E-2"/>
                  <c:y val="5.776033047234505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20%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E2-403F-B7A7-E0C2626E27E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6176198024013687E-2"/>
                  <c:y val="6.28262177259137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039-4521-AA29-19022B32356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1254817163026472"/>
                  <c:y val="-1.31743787864993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039-4521-AA29-19022B3235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профилактический осмотр</c:v>
                </c:pt>
                <c:pt idx="1">
                  <c:v>диспансеризация</c:v>
                </c:pt>
                <c:pt idx="2">
                  <c:v>патронаж</c:v>
                </c:pt>
                <c:pt idx="3">
                  <c:v>прочие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14121</c:v>
                </c:pt>
                <c:pt idx="1">
                  <c:v>14811</c:v>
                </c:pt>
                <c:pt idx="2">
                  <c:v>9793</c:v>
                </c:pt>
                <c:pt idx="3">
                  <c:v>20933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AE2-403F-B7A7-E0C2626E27E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18253376445148911"/>
          <c:y val="0.52907188142137507"/>
          <c:w val="0.55454091993254717"/>
          <c:h val="0.375167769116184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36141256184451"/>
          <c:y val="4.5189181425660446E-2"/>
          <c:w val="0.45471930055552451"/>
          <c:h val="0.5158668234575990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AE2-403F-B7A7-E0C2626E27E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E2-403F-B7A7-E0C2626E27E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039-4521-AA29-19022B323564}"/>
              </c:ext>
            </c:extLst>
          </c:dPt>
          <c:dLbls>
            <c:dLbl>
              <c:idx val="0"/>
              <c:layout>
                <c:manualLayout>
                  <c:x val="0.14602777116639898"/>
                  <c:y val="-5.4721232304916476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62%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AE2-403F-B7A7-E0C2626E27E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0852859407204098"/>
                  <c:y val="9.120205384152745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8%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E2-403F-B7A7-E0C2626E27E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4068521453783087"/>
                  <c:y val="-3.6480821536610995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30%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039-4521-AA29-19022B3235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неотложные</c:v>
                </c:pt>
                <c:pt idx="1">
                  <c:v>активные</c:v>
                </c:pt>
                <c:pt idx="2">
                  <c:v>диспансерное наблюдение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16517</c:v>
                </c:pt>
                <c:pt idx="1">
                  <c:v>3652</c:v>
                </c:pt>
                <c:pt idx="2">
                  <c:v>8372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AE2-403F-B7A7-E0C2626E27E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68515123739684"/>
          <c:y val="0.60719275410454121"/>
          <c:w val="0.5686296975252062"/>
          <c:h val="0.237763754364862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051360551847474"/>
          <c:y val="0"/>
          <c:w val="0.74825845960113591"/>
          <c:h val="0.7808995270168855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Терапевты/ВОП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4.4994155083233317E-2"/>
                  <c:y val="3.5441542265004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757611869153338E-2"/>
                  <c:y val="2.6778988778087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160145913471393E-2"/>
                  <c:y val="3.4988471921099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014413441613339E-2"/>
                  <c:y val="3.1141260875033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9518522616896079E-2"/>
                  <c:y val="2.8595456021380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67B-4A1D-BB98-EFD8DA38F36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0205039986200719E-2"/>
                  <c:y val="3.6257985788381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67B-4A1D-BB98-EFD8DA38F36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3.0922599120848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67B-4A1D-BB98-EFD8DA38F3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2">
                  <c:v>2019</c:v>
                </c:pt>
                <c:pt idx="3">
                  <c:v>I квартал   2020 г</c:v>
                </c:pt>
                <c:pt idx="4">
                  <c:v>II квартал 2020 г</c:v>
                </c:pt>
                <c:pt idx="5">
                  <c:v>III квартал 2020 г</c:v>
                </c:pt>
                <c:pt idx="6">
                  <c:v>IV квартал 2020 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2">
                  <c:v>91.7</c:v>
                </c:pt>
                <c:pt idx="3">
                  <c:v>89.4</c:v>
                </c:pt>
                <c:pt idx="4">
                  <c:v>90.5</c:v>
                </c:pt>
                <c:pt idx="5">
                  <c:v>91.2</c:v>
                </c:pt>
                <c:pt idx="6">
                  <c:v>88.5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8D3-4B2C-B8DC-CD80E0DAA9B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Специалисты I уровня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5"/>
              </a:solidFill>
              <a:ln w="9525">
                <a:solidFill>
                  <a:schemeClr val="accent5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4.6398054496214008E-2"/>
                  <c:y val="-2.83183352976418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757611869153338E-2"/>
                  <c:y val="-3.6117061576704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3393899851565002E-2"/>
                  <c:y val="-3.9087831662740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32078725515752E-2"/>
                  <c:y val="-3.9198258838509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9219145573903978E-2"/>
                  <c:y val="-3.8380619352940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67B-4A1D-BB98-EFD8DA38F36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3202361347781326E-2"/>
                  <c:y val="-3.7358669659495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67B-4A1D-BB98-EFD8DA38F3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2">
                  <c:v>2019</c:v>
                </c:pt>
                <c:pt idx="3">
                  <c:v>I квартал   2020 г</c:v>
                </c:pt>
                <c:pt idx="4">
                  <c:v>II квартал 2020 г</c:v>
                </c:pt>
                <c:pt idx="5">
                  <c:v>III квартал 2020 г</c:v>
                </c:pt>
                <c:pt idx="6">
                  <c:v>IV квартал 2020 г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2">
                  <c:v>91.4</c:v>
                </c:pt>
                <c:pt idx="3">
                  <c:v>90.1</c:v>
                </c:pt>
                <c:pt idx="4">
                  <c:v>91.3</c:v>
                </c:pt>
                <c:pt idx="5">
                  <c:v>92.6</c:v>
                </c:pt>
                <c:pt idx="6">
                  <c:v>90.3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8D3-4B2C-B8DC-CD80E0DAA9B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Специалисты II уровня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4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4.7812104841539388E-2"/>
                  <c:y val="-2.9331969404895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757611869153338E-2"/>
                  <c:y val="2.3887550850817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9807103999703065E-2"/>
                  <c:y val="-3.5427788699791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0874892966621057E-2"/>
                  <c:y val="-2.3789681278068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3F5-4D52-B125-CE3E8B15987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509973716790138E-2"/>
                  <c:y val="-2.7096486379021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67B-4A1D-BB98-EFD8DA38F36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3475794406186162E-2"/>
                  <c:y val="-3.98219531218699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67B-4A1D-BB98-EFD8DA38F36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2.0728616046503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67B-4A1D-BB98-EFD8DA38F3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2">
                  <c:v>2019</c:v>
                </c:pt>
                <c:pt idx="3">
                  <c:v>I квартал   2020 г</c:v>
                </c:pt>
                <c:pt idx="4">
                  <c:v>II квартал 2020 г</c:v>
                </c:pt>
                <c:pt idx="5">
                  <c:v>III квартал 2020 г</c:v>
                </c:pt>
                <c:pt idx="6">
                  <c:v>IV квартал 2020 г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2">
                  <c:v>84.2</c:v>
                </c:pt>
                <c:pt idx="3">
                  <c:v>83.3</c:v>
                </c:pt>
                <c:pt idx="4">
                  <c:v>82.5</c:v>
                </c:pt>
                <c:pt idx="5">
                  <c:v>82.2</c:v>
                </c:pt>
                <c:pt idx="6">
                  <c:v>81.3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8D3-4B2C-B8DC-CD80E0DAA9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3194312"/>
        <c:axId val="103195096"/>
      </c:lineChart>
      <c:catAx>
        <c:axId val="1031943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03195096"/>
        <c:crosses val="autoZero"/>
        <c:auto val="1"/>
        <c:lblAlgn val="ctr"/>
        <c:lblOffset val="100"/>
        <c:noMultiLvlLbl val="0"/>
      </c:catAx>
      <c:valAx>
        <c:axId val="103195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943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47662058531328E-2"/>
          <c:y val="0.20322121979451233"/>
          <c:w val="0.94330467588293732"/>
          <c:h val="0.675217296280250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Мужчины, чел.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4790413985441818E-2"/>
                  <c:y val="-8.019288388133656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4991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456-439D-A9E6-21CF02071BE5}"/>
                </c:ext>
                <c:ext xmlns:c15="http://schemas.microsoft.com/office/drawing/2012/chart" uri="{CE6537A1-D6FC-4f65-9D91-7224C49458BB}">
                  <c15:layout>
                    <c:manualLayout>
                      <c:w val="0.22953875086848957"/>
                      <c:h val="9.3972799668283508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803942130997448E-2"/>
                  <c:y val="-5.346192258755705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1155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Включено в план проведения диспансеризации на текущий год с учетом возрастной категории</c:v>
                </c:pt>
                <c:pt idx="1">
                  <c:v>Прошли диспансеризацию
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1955</c:v>
                </c:pt>
                <c:pt idx="1">
                  <c:v>2001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A0E-488A-8CB3-91B0A40DE4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Женщины, чел.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2157685239897837E-2"/>
                  <c:y val="-8.019288388133656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7660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456-439D-A9E6-21CF02071BE5}"/>
                </c:ext>
                <c:ext xmlns:c15="http://schemas.microsoft.com/office/drawing/2012/chart" uri="{CE6537A1-D6FC-4f65-9D91-7224C49458BB}">
                  <c15:layout>
                    <c:manualLayout>
                      <c:w val="0.26298899209755655"/>
                      <c:h val="0.17992610046842325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5.7983854210632263E-2"/>
                  <c:y val="-1.336548064688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r>
                      <a:rPr lang="en-US" dirty="0" smtClean="0"/>
                      <a:t>1751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456-439D-A9E6-21CF02071BE5}"/>
                </c:ext>
                <c:ext xmlns:c15="http://schemas.microsoft.com/office/drawing/2012/chart" uri="{CE6537A1-D6FC-4f65-9D91-7224C49458BB}">
                  <c15:layout>
                    <c:manualLayout>
                      <c:w val="0.23464133003902521"/>
                      <c:h val="0.1986377733740682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Включено в план проведения диспансеризации на текущий год с учетом возрастной категории</c:v>
                </c:pt>
                <c:pt idx="1">
                  <c:v>Прошли диспансеризацию
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2451</c:v>
                </c:pt>
                <c:pt idx="1">
                  <c:v>2513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A0E-488A-8CB3-91B0A40DE4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3"/>
        <c:overlap val="100"/>
        <c:axId val="185398480"/>
        <c:axId val="185399656"/>
      </c:barChart>
      <c:catAx>
        <c:axId val="1853984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5399656"/>
        <c:crosses val="autoZero"/>
        <c:auto val="1"/>
        <c:lblAlgn val="ctr"/>
        <c:lblOffset val="100"/>
        <c:noMultiLvlLbl val="0"/>
      </c:catAx>
      <c:valAx>
        <c:axId val="18539965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8539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6.9174788802815518E-4"/>
          <c:y val="3.857469046148012E-2"/>
          <c:w val="0.65329043914728935"/>
          <c:h val="5.89023919870195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681583866331571E-3"/>
          <c:y val="0"/>
          <c:w val="0.99589552484010069"/>
          <c:h val="0.890890037058970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681583866331697E-3"/>
                  <c:y val="0.3145998056422958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16 699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DDD-4382-8B35-A875EC264F0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9 813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3</a:t>
                    </a:r>
                    <a:r>
                      <a:rPr lang="en-US" baseline="0" smtClean="0"/>
                      <a:t> 835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5 689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6 989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Roboto" panose="0200000000000000000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16563</c:v>
                </c:pt>
                <c:pt idx="1">
                  <c:v>9765</c:v>
                </c:pt>
                <c:pt idx="2">
                  <c:v>3827</c:v>
                </c:pt>
                <c:pt idx="3">
                  <c:v>4132</c:v>
                </c:pt>
                <c:pt idx="4">
                  <c:v>6851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3C-43F7-9CD7-A3C48DD2D52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681583866331447E-3"/>
                  <c:y val="0.1880366654413722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16 453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681583866331571E-3"/>
                  <c:y val="-5.424134580039583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9 728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3 703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5 423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6 758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Roboto" panose="0200000000000000000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16699</c:v>
                </c:pt>
                <c:pt idx="1">
                  <c:v>9813</c:v>
                </c:pt>
                <c:pt idx="2">
                  <c:v>4286</c:v>
                </c:pt>
                <c:pt idx="3">
                  <c:v>5689</c:v>
                </c:pt>
                <c:pt idx="4">
                  <c:v>6989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53C-43F7-9CD7-A3C48DD2D52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4"/>
        <c:overlap val="-20"/>
        <c:axId val="185396128"/>
        <c:axId val="185395344"/>
      </c:barChart>
      <c:catAx>
        <c:axId val="185396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5395344"/>
        <c:crosses val="autoZero"/>
        <c:auto val="1"/>
        <c:lblAlgn val="ctr"/>
        <c:lblOffset val="100"/>
        <c:noMultiLvlLbl val="0"/>
      </c:catAx>
      <c:valAx>
        <c:axId val="18539534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8539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644005187798054"/>
          <c:y val="0.91876838831450647"/>
          <c:w val="0.18796557110216794"/>
          <c:h val="8.12316116854935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ru-RU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Врачи</a:t>
            </a:r>
          </a:p>
        </c:rich>
      </c:tx>
      <c:layout>
        <c:manualLayout>
          <c:xMode val="edge"/>
          <c:yMode val="edge"/>
          <c:x val="0.34626476687775432"/>
          <c:y val="1.1975931002043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317779832501231"/>
          <c:y val="0.14628537326655303"/>
          <c:w val="0.59777179947206271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4CD-426A-AD1F-A3295FA29DA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4CD-426A-AD1F-A3295FA29DA1}"/>
              </c:ext>
            </c:extLst>
          </c:dPt>
          <c:dLbls>
            <c:dLbl>
              <c:idx val="0"/>
              <c:layout>
                <c:manualLayout>
                  <c:x val="0.22256124980822245"/>
                  <c:y val="-7.1023018939379586E-1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4CD-426A-AD1F-A3295FA29DA1}"/>
                </c:ext>
                <c:ext xmlns:c15="http://schemas.microsoft.com/office/drawing/2012/chart" uri="{CE6537A1-D6FC-4f65-9D91-7224C49458BB}">
                  <c15:layout>
                    <c:manualLayout>
                      <c:w val="0.28160297004036589"/>
                      <c:h val="8.875397240350163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3017733479348853"/>
                  <c:y val="-7.74805520763873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4CD-426A-AD1F-A3295FA29DA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Roboto" panose="0200000000000000000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Занято 74,75 ставок</c:v>
                </c:pt>
                <c:pt idx="1">
                  <c:v>Свободно 9,5 ставок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74.75</c:v>
                </c:pt>
                <c:pt idx="1">
                  <c:v>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2F-468E-A442-A8BB86004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48677660154164"/>
          <c:y val="0.78786770470270351"/>
          <c:w val="0.61942356933885645"/>
          <c:h val="0.142957719411806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ru-RU" sz="1600" dirty="0" smtClean="0">
                <a:solidFill>
                  <a:schemeClr val="tx1"/>
                </a:solidFill>
              </a:rPr>
              <a:t>Средний</a:t>
            </a:r>
            <a:r>
              <a:rPr lang="ru-RU" sz="1600" baseline="0" dirty="0" smtClean="0">
                <a:solidFill>
                  <a:schemeClr val="tx1"/>
                </a:solidFill>
              </a:rPr>
              <a:t> мед. персонал</a:t>
            </a:r>
            <a:endParaRPr lang="ru-RU" sz="16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8.928373037916422E-2"/>
          <c:y val="1.58499586058625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317779832501231"/>
          <c:y val="0.14628537326655303"/>
          <c:w val="0.59777179947206271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мед. Персонал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FD0-47F9-AADF-1CE5CCB957B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D0-47F9-AADF-1CE5CCB957B9}"/>
              </c:ext>
            </c:extLst>
          </c:dPt>
          <c:dLbls>
            <c:dLbl>
              <c:idx val="0"/>
              <c:layout>
                <c:manualLayout>
                  <c:x val="0.26875320731558927"/>
                  <c:y val="-3.8740276038193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Roboto" panose="02000000000000000000"/>
                        <a:ea typeface="+mn-ea"/>
                        <a:cs typeface="+mn-cs"/>
                      </a:defRPr>
                    </a:pPr>
                    <a:r>
                      <a:rPr lang="en-US" sz="1400" dirty="0" smtClean="0">
                        <a:solidFill>
                          <a:schemeClr val="tx1"/>
                        </a:solidFill>
                        <a:latin typeface="Roboto" panose="02000000000000000000"/>
                      </a:rPr>
                      <a:t>88%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Roboto" panose="0200000000000000000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32837092174944"/>
                      <c:h val="0.1658858619955451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Занято 75,75 ставок</c:v>
                </c:pt>
                <c:pt idx="1">
                  <c:v>Свободно 9,25 ставок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75.75</c:v>
                </c:pt>
                <c:pt idx="1">
                  <c:v>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FD0-47F9-AADF-1CE5CCB957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868604546584772"/>
          <c:y val="0.79948978751416144"/>
          <c:w val="0.55223513981514838"/>
          <c:h val="0.11583966801718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0.12662</cdr:x>
      <cdr:y>0.14254</cdr:y>
    </cdr:from>
    <cdr:to>
      <cdr:x>0.29384</cdr:x>
      <cdr:y>0.22347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2929" y="467297"/>
          <a:ext cx="505757" cy="2652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chemeClr val="tx1"/>
              </a:solidFill>
              <a:latin typeface="Roboto" panose="02000000000000000000"/>
            </a:rPr>
            <a:t>12%</a:t>
          </a:r>
          <a:endParaRPr lang="ru-RU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0.04811</cdr:x>
      <cdr:y>0.01138</cdr:y>
    </cdr:from>
    <cdr:to>
      <cdr:x>0.91693</cdr:x>
      <cdr:y>0.14156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5500" y="37308"/>
          <a:ext cx="2627604" cy="42676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88" cy="4943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587" y="0"/>
            <a:ext cx="2947088" cy="4943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0FF83-89C9-47CF-9D73-A73019CD7224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609" y="4752343"/>
            <a:ext cx="5440046" cy="388842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1494"/>
            <a:ext cx="2947088" cy="4943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587" y="9381494"/>
            <a:ext cx="2947088" cy="4943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ABE42-DF6B-4041-8A18-9550ECF6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44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40BC1-DCAF-4E1D-9574-77A0ED61BCF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14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3329-AC2D-4EC0-9FAA-B6A81AADE201}" type="datetime1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26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2757-706D-4CD7-B8CF-3CBBD03E631E}" type="datetime1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72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F1ED-B14C-4C5D-B976-92E11D8C8A0C}" type="datetime1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686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84C6-DE7E-4073-A310-72312183956D}" type="datetime1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571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D240D-3E68-4A8C-8F50-A385B031D26E}" type="datetime1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80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33DE-49EC-4BFD-B08C-3B87429EFFD6}" type="datetime1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44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81AB-9E07-48FA-87C6-025CACECD77E}" type="datetime1">
              <a:rPr lang="ru-RU" smtClean="0"/>
              <a:t>28.01.2021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27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26CD-49EB-4993-9C20-303590C59A3A}" type="datetime1">
              <a:rPr lang="ru-RU" smtClean="0"/>
              <a:t>28.01.2021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71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2ACB-DDBC-48D6-8AE1-4960C160C7D8}" type="datetime1">
              <a:rPr lang="ru-RU" smtClean="0"/>
              <a:t>28.01.2021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72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9D8D-02E5-4001-B20A-39D4B97EC3EF}" type="datetime1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42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84AD-3945-40C6-8383-346068F596D6}" type="datetime1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62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9B78A-BCEA-40FF-8649-2D0FF5DB2603}" type="datetime1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2033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9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chart" Target="../charts/chart8.xml"/><Relationship Id="rId7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12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42646"/>
            <a:ext cx="4968552" cy="10427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4005064"/>
            <a:ext cx="12192000" cy="180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sx="28000" sy="28000" algn="ctr" rotWithShape="0">
              <a:srgbClr val="000000">
                <a:alpha val="9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02227" y="4077072"/>
            <a:ext cx="11587545" cy="17739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13A3D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Заместителя главного врача по первичной медико-санитарной помощи 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13A3D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ГБУЗ «ГКБ имени В.П. Демихова ДЗМ»</a:t>
            </a:r>
          </a:p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rgbClr val="013A3D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Коломаченко А. М. </a:t>
            </a:r>
          </a:p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rgbClr val="013A3D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за 2020год</a:t>
            </a:r>
            <a:endParaRPr lang="ru-RU" sz="2400" b="1" dirty="0">
              <a:solidFill>
                <a:srgbClr val="013A3D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087126"/>
            <a:ext cx="12192000" cy="1370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40" y="2224156"/>
            <a:ext cx="9237836" cy="166252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1412775"/>
            <a:ext cx="12192000" cy="80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5805264"/>
            <a:ext cx="12192000" cy="45719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9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t="1007" r="6382" b="10526"/>
          <a:stretch/>
        </p:blipFill>
        <p:spPr>
          <a:xfrm flipH="1">
            <a:off x="0" y="1052736"/>
            <a:ext cx="12192000" cy="5795992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07368" y="281444"/>
            <a:ext cx="10515600" cy="541655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Обучение врачей общей практики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75456" y="2509697"/>
            <a:ext cx="3672485" cy="1792704"/>
          </a:xfrm>
          <a:prstGeom prst="roundRect">
            <a:avLst>
              <a:gd name="adj" fmla="val 4142"/>
            </a:avLst>
          </a:prstGeom>
          <a:solidFill>
            <a:srgbClr val="B7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81207" y="2509697"/>
            <a:ext cx="320262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>
              <a:spcAft>
                <a:spcPts val="0"/>
              </a:spcAft>
            </a:pPr>
            <a:r>
              <a:rPr lang="ru-RU" sz="2400" b="1" dirty="0" smtClean="0">
                <a:ea typeface="Roboto" panose="02000000000000000000" pitchFamily="2" charset="0"/>
                <a:cs typeface="Roboto" panose="02000000000000000000" pitchFamily="2" charset="0"/>
              </a:rPr>
              <a:t>В 2020 году </a:t>
            </a:r>
          </a:p>
          <a:p>
            <a:pPr marR="71755">
              <a:spcAft>
                <a:spcPts val="0"/>
              </a:spcAft>
            </a:pPr>
            <a:r>
              <a:rPr lang="ru-RU" sz="2400" b="1" dirty="0" smtClean="0">
                <a:ea typeface="Roboto" panose="02000000000000000000" pitchFamily="2" charset="0"/>
                <a:cs typeface="Roboto" panose="02000000000000000000" pitchFamily="2" charset="0"/>
              </a:rPr>
              <a:t>было принято на работу 28 сотрудников</a:t>
            </a:r>
            <a:endParaRPr lang="ru-RU" sz="2400" b="1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1755" marR="71755">
              <a:spcAft>
                <a:spcPts val="0"/>
              </a:spcAft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631579" y="1413343"/>
            <a:ext cx="1080120" cy="10801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49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11347" y="4695920"/>
            <a:ext cx="3672485" cy="1792704"/>
          </a:xfrm>
          <a:prstGeom prst="roundRect">
            <a:avLst>
              <a:gd name="adj" fmla="val 4142"/>
            </a:avLst>
          </a:prstGeom>
          <a:solidFill>
            <a:srgbClr val="B7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415553" y="5256495"/>
            <a:ext cx="352839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>
              <a:spcAft>
                <a:spcPts val="0"/>
              </a:spcAft>
            </a:pPr>
            <a:r>
              <a:rPr lang="ru-RU" sz="2000" b="1" dirty="0" smtClean="0">
                <a:ea typeface="Roboto" panose="02000000000000000000" pitchFamily="2" charset="0"/>
                <a:cs typeface="Roboto" panose="02000000000000000000" pitchFamily="2" charset="0"/>
              </a:rPr>
              <a:t>Повышение </a:t>
            </a:r>
          </a:p>
          <a:p>
            <a:pPr marR="71755">
              <a:spcAft>
                <a:spcPts val="0"/>
              </a:spcAft>
            </a:pPr>
            <a:r>
              <a:rPr lang="ru-RU" sz="2000" b="1" dirty="0" smtClean="0">
                <a:ea typeface="Roboto" panose="02000000000000000000" pitchFamily="2" charset="0"/>
                <a:cs typeface="Roboto" panose="02000000000000000000" pitchFamily="2" charset="0"/>
              </a:rPr>
              <a:t>квалификации </a:t>
            </a:r>
          </a:p>
          <a:p>
            <a:pPr marR="71755">
              <a:spcAft>
                <a:spcPts val="0"/>
              </a:spcAft>
            </a:pPr>
            <a:r>
              <a:rPr lang="ru-RU" sz="2000" b="1" dirty="0" smtClean="0">
                <a:ea typeface="Roboto" panose="02000000000000000000" pitchFamily="2" charset="0"/>
                <a:cs typeface="Roboto" panose="02000000000000000000" pitchFamily="2" charset="0"/>
              </a:rPr>
              <a:t>прошли 20 человек</a:t>
            </a:r>
          </a:p>
          <a:p>
            <a:pPr marL="71755" marR="71755">
              <a:spcAft>
                <a:spcPts val="0"/>
              </a:spcAft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24" y="1592836"/>
            <a:ext cx="738807" cy="738807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1631579" y="4077639"/>
            <a:ext cx="1080120" cy="10801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49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30" y="4335652"/>
            <a:ext cx="555797" cy="55579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95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52736"/>
            <a:ext cx="12192000" cy="5832647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43334" y="115534"/>
            <a:ext cx="10729267" cy="825028"/>
          </a:xfrm>
        </p:spPr>
        <p:txBody>
          <a:bodyPr anchor="t">
            <a:normAutofit fontScale="90000"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Повышение комфорта пребывания </a:t>
            </a:r>
            <a:b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поликлинике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95400" y="1317752"/>
            <a:ext cx="10881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 целью исключения неудобств для пациентов: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15976" y="1796827"/>
            <a:ext cx="4455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Нахождения больных в одной зоне со здоровыми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Шеврон 26"/>
          <p:cNvSpPr/>
          <p:nvPr/>
        </p:nvSpPr>
        <p:spPr>
          <a:xfrm>
            <a:off x="775272" y="1826491"/>
            <a:ext cx="216024" cy="252027"/>
          </a:xfrm>
          <a:prstGeom prst="chevron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13935" y="2214347"/>
            <a:ext cx="3791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Нехватки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посадочных мест для 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ожидания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Шеврон 27"/>
          <p:cNvSpPr/>
          <p:nvPr/>
        </p:nvSpPr>
        <p:spPr>
          <a:xfrm>
            <a:off x="775272" y="2242221"/>
            <a:ext cx="216024" cy="252027"/>
          </a:xfrm>
          <a:prstGeom prst="chevron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15976" y="265477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Отсутствия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информации о движении очереди на 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прием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Шеврон 37"/>
          <p:cNvSpPr/>
          <p:nvPr/>
        </p:nvSpPr>
        <p:spPr>
          <a:xfrm>
            <a:off x="775272" y="2676503"/>
            <a:ext cx="216024" cy="252027"/>
          </a:xfrm>
          <a:prstGeom prst="chevron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05515" y="3088284"/>
            <a:ext cx="10571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Отсутствия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контроля за состоянием здоровья пациентов, находящихся в очереди, со стороны медицинского персонала</a:t>
            </a:r>
          </a:p>
        </p:txBody>
      </p:sp>
      <p:sp>
        <p:nvSpPr>
          <p:cNvPr id="39" name="Шеврон 38"/>
          <p:cNvSpPr/>
          <p:nvPr/>
        </p:nvSpPr>
        <p:spPr>
          <a:xfrm>
            <a:off x="775272" y="3106075"/>
            <a:ext cx="216024" cy="252027"/>
          </a:xfrm>
          <a:prstGeom prst="chevron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559499" y="5856727"/>
            <a:ext cx="3816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Создание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достаточного количества посадочных мест для ожидания 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приема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5805264"/>
            <a:ext cx="741345" cy="741345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559499" y="4975469"/>
            <a:ext cx="3816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Разделение потоков здоровых </a:t>
            </a:r>
            <a:endParaRPr lang="en-US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болеющих пациентов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4931545"/>
            <a:ext cx="669335" cy="669335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6690074" y="5856727"/>
            <a:ext cx="5040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Визуальный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контроль пациентов, </a:t>
            </a:r>
            <a:endParaRPr lang="en-US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находящихся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очереди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7968" y="5661248"/>
            <a:ext cx="720080" cy="720080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6690075" y="4975469"/>
            <a:ext cx="5040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Информирование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пациентов о движении «живой» очереди через информационное 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табло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03" y="4931545"/>
            <a:ext cx="702145" cy="700774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688534" y="4461771"/>
            <a:ext cx="10881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Положительный эффект от организации зон комфортного ожидания: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06604" y="3919536"/>
            <a:ext cx="10571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Организованы зоны комфортного ожидания приема дежурного врача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08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30080"/>
            <a:ext cx="12192000" cy="5855303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502923" y="245927"/>
            <a:ext cx="11185853" cy="499508"/>
          </a:xfrm>
        </p:spPr>
        <p:txBody>
          <a:bodyPr>
            <a:normAutofit fontScale="90000"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Работа по рассмотрению </a:t>
            </a:r>
            <a:b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жалоб и обращений граждан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2911157" y="4601834"/>
            <a:ext cx="8280920" cy="15675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Все обращения пациентов </a:t>
            </a: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рассматриваются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индивидуальном </a:t>
            </a: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порядке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случае негативного содержания обращения, специалисты </a:t>
            </a: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поликлиники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вступают </a:t>
            </a: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диалог с пациентом и детализируют проблему для ее решения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Изучаются предложения граждан по улучшению работы поликлиники, руководство использует обратную </a:t>
            </a: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связь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 пациентов для совершенствования оказания медицинской помощи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62" y="4601834"/>
            <a:ext cx="1502324" cy="1502324"/>
          </a:xfrm>
          <a:prstGeom prst="rect">
            <a:avLst/>
          </a:prstGeom>
        </p:spPr>
      </p:pic>
      <p:sp>
        <p:nvSpPr>
          <p:cNvPr id="30" name="Скругленный прямоугольник 29"/>
          <p:cNvSpPr/>
          <p:nvPr/>
        </p:nvSpPr>
        <p:spPr>
          <a:xfrm>
            <a:off x="1" y="1196751"/>
            <a:ext cx="12192000" cy="2948063"/>
          </a:xfrm>
          <a:prstGeom prst="roundRect">
            <a:avLst>
              <a:gd name="adj" fmla="val 195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2555638" y="1405608"/>
            <a:ext cx="8259655" cy="2563639"/>
          </a:xfrm>
          <a:prstGeom prst="roundRect">
            <a:avLst>
              <a:gd name="adj" fmla="val 449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ГКБ имени В.П.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Демихова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lvl="1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Амбулаторно-поликлинический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центр</a:t>
            </a:r>
          </a:p>
          <a:p>
            <a:pPr lvl="1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lvl="1"/>
            <a:r>
              <a:rPr lang="ru-RU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Всего </a:t>
            </a:r>
            <a:r>
              <a:rPr lang="ru-RU" sz="24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136 обращений</a:t>
            </a:r>
            <a:endParaRPr lang="ru-RU" sz="2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ru-RU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Обоснованных – </a:t>
            </a:r>
            <a:r>
              <a:rPr lang="ru-RU" sz="24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endParaRPr lang="ru-RU" sz="2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429580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24956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4" name="Заголовок 1"/>
          <p:cNvSpPr txBox="1">
            <a:spLocks/>
          </p:cNvSpPr>
          <p:nvPr/>
        </p:nvSpPr>
        <p:spPr>
          <a:xfrm>
            <a:off x="695325" y="3136087"/>
            <a:ext cx="1800275" cy="684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Число обращений </a:t>
            </a:r>
            <a:endParaRPr lang="en-US" sz="20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 2020 год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42958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60960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7" name="Заголовок 1"/>
          <p:cNvSpPr txBox="1">
            <a:spLocks/>
          </p:cNvSpPr>
          <p:nvPr/>
        </p:nvSpPr>
        <p:spPr>
          <a:xfrm>
            <a:off x="7896200" y="2977689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8" name="Заголовок 1"/>
          <p:cNvSpPr txBox="1">
            <a:spLocks/>
          </p:cNvSpPr>
          <p:nvPr/>
        </p:nvSpPr>
        <p:spPr>
          <a:xfrm>
            <a:off x="9696400" y="2977689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9" name="Заголовок 1"/>
          <p:cNvSpPr txBox="1">
            <a:spLocks/>
          </p:cNvSpPr>
          <p:nvPr/>
        </p:nvSpPr>
        <p:spPr>
          <a:xfrm>
            <a:off x="2495600" y="2416601"/>
            <a:ext cx="4104456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0" name="Заголовок 1"/>
          <p:cNvSpPr txBox="1">
            <a:spLocks/>
          </p:cNvSpPr>
          <p:nvPr/>
        </p:nvSpPr>
        <p:spPr>
          <a:xfrm>
            <a:off x="609585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1" name="Заголовок 1"/>
          <p:cNvSpPr txBox="1">
            <a:spLocks/>
          </p:cNvSpPr>
          <p:nvPr/>
        </p:nvSpPr>
        <p:spPr>
          <a:xfrm>
            <a:off x="7900543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970320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1141537" y="1550157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26" y="1666290"/>
            <a:ext cx="555797" cy="55579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1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124744"/>
            <a:ext cx="12192000" cy="5760639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32954" y="307487"/>
            <a:ext cx="5544692" cy="863501"/>
          </a:xfrm>
        </p:spPr>
        <p:txBody>
          <a:bodyPr anchor="t">
            <a:norm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Оборудование </a:t>
            </a: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поликлиники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33900"/>
          <a:stretch/>
        </p:blipFill>
        <p:spPr>
          <a:xfrm>
            <a:off x="6960096" y="1052736"/>
            <a:ext cx="5231904" cy="5793941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19336" y="1412776"/>
            <a:ext cx="6552728" cy="4752528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одержимое 3"/>
          <p:cNvSpPr>
            <a:spLocks noGrp="1"/>
          </p:cNvSpPr>
          <p:nvPr>
            <p:ph sz="half" idx="1"/>
          </p:nvPr>
        </p:nvSpPr>
        <p:spPr>
          <a:xfrm>
            <a:off x="911424" y="1745433"/>
            <a:ext cx="5328592" cy="4203847"/>
          </a:xfrm>
        </p:spPr>
        <p:txBody>
          <a:bodyPr>
            <a:noAutofit/>
          </a:bodyPr>
          <a:lstStyle/>
          <a:p>
            <a:pPr lvl="0">
              <a:lnSpc>
                <a:spcPct val="130000"/>
              </a:lnSpc>
            </a:pP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КТ 			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ед.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lnSpc>
                <a:spcPct val="130000"/>
              </a:lnSpc>
            </a:pP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МРТ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		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ед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lnSpc>
                <a:spcPct val="130000"/>
              </a:lnSpc>
            </a:pP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Денситометры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	0 ед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lnSpc>
                <a:spcPct val="130000"/>
              </a:lnSpc>
            </a:pPr>
            <a:r>
              <a:rPr lang="ru-RU" sz="16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Рентгенаппараты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	1  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lnSpc>
                <a:spcPct val="130000"/>
              </a:lnSpc>
            </a:pPr>
            <a:r>
              <a:rPr lang="ru-RU" sz="16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Флюорографы</a:t>
            </a: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		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ед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lnSpc>
                <a:spcPct val="130000"/>
              </a:lnSpc>
            </a:pP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УЗИ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		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ед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lnSpc>
                <a:spcPct val="130000"/>
              </a:lnSpc>
              <a:buNone/>
            </a:pPr>
            <a:r>
              <a:rPr lang="ru-RU" sz="1600" i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Из них экспертного класса</a:t>
            </a:r>
            <a:r>
              <a:rPr lang="ru-RU" sz="1600" b="1" i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0  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lnSpc>
                <a:spcPct val="130000"/>
              </a:lnSpc>
            </a:pPr>
            <a:r>
              <a:rPr lang="ru-RU" sz="16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Холтер</a:t>
            </a: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			4 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  <a:endParaRPr lang="ru-RU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lnSpc>
                <a:spcPct val="130000"/>
              </a:lnSpc>
            </a:pP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СМАД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		4  ед. 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25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1384" y="1052736"/>
            <a:ext cx="12192000" cy="5832647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4655841" y="1076178"/>
            <a:ext cx="6816590" cy="5593182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263352" y="170563"/>
            <a:ext cx="6336704" cy="71082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Медицинские организации </a:t>
            </a:r>
            <a:b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оказывают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помощь по различным профилям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Содержимое 3"/>
          <p:cNvSpPr>
            <a:spLocks noGrp="1"/>
          </p:cNvSpPr>
          <p:nvPr>
            <p:ph sz="half" idx="1"/>
          </p:nvPr>
        </p:nvSpPr>
        <p:spPr>
          <a:xfrm>
            <a:off x="5303912" y="1268760"/>
            <a:ext cx="6048672" cy="4635895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Терапия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Акушерство и гинекология</a:t>
            </a:r>
          </a:p>
          <a:p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</a:t>
            </a:r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ирургия</a:t>
            </a:r>
            <a:endParaRPr lang="ru-RU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Офтальмология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Оториноларингология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Урология</a:t>
            </a:r>
            <a:endParaRPr lang="ru-RU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Неврология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Кардиология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Эндокринология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Ревматология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Инфекционные болезни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Сердечно-сосудистая хирургия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Нейрохирургия</a:t>
            </a:r>
          </a:p>
          <a:p>
            <a:r>
              <a:rPr lang="ru-RU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Травматология и ортопедия</a:t>
            </a:r>
          </a:p>
          <a:p>
            <a:endParaRPr lang="ru-RU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4" r="851" b="2750"/>
          <a:stretch/>
        </p:blipFill>
        <p:spPr>
          <a:xfrm>
            <a:off x="1384" y="1048898"/>
            <a:ext cx="4083597" cy="58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6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196752"/>
            <a:ext cx="12192000" cy="5674039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9741" y="253374"/>
            <a:ext cx="10515600" cy="541655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Кадры 2020 года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1151001"/>
            <a:ext cx="12192000" cy="3504233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49895973"/>
              </p:ext>
            </p:extLst>
          </p:nvPr>
        </p:nvGraphicFramePr>
        <p:xfrm>
          <a:off x="621560" y="1353042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05770279"/>
              </p:ext>
            </p:extLst>
          </p:nvPr>
        </p:nvGraphicFramePr>
        <p:xfrm>
          <a:off x="3261002" y="1365017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925694347"/>
              </p:ext>
            </p:extLst>
          </p:nvPr>
        </p:nvGraphicFramePr>
        <p:xfrm>
          <a:off x="6032421" y="1432734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720939701"/>
              </p:ext>
            </p:extLst>
          </p:nvPr>
        </p:nvGraphicFramePr>
        <p:xfrm>
          <a:off x="8665838" y="1376992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1355138" y="2564904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84,25</a:t>
            </a:r>
          </a:p>
          <a:p>
            <a:pPr algn="ctr"/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ставок всего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966685" y="2564904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85</a:t>
            </a:r>
          </a:p>
          <a:p>
            <a:pPr algn="ctr"/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ставки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всего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734025" y="2564904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9380953" y="2564904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17,25</a:t>
            </a:r>
          </a:p>
          <a:p>
            <a:pPr algn="ctr"/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ставки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всего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5046990"/>
            <a:ext cx="1301950" cy="1301950"/>
          </a:xfrm>
          <a:prstGeom prst="rect">
            <a:avLst/>
          </a:prstGeom>
        </p:spPr>
      </p:pic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738972615"/>
              </p:ext>
            </p:extLst>
          </p:nvPr>
        </p:nvGraphicFramePr>
        <p:xfrm>
          <a:off x="6186634" y="1398244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46819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90930"/>
            <a:ext cx="12192000" cy="5794453"/>
          </a:xfrm>
          <a:prstGeom prst="rect">
            <a:avLst/>
          </a:prstGeom>
        </p:spPr>
      </p:pic>
      <p:sp>
        <p:nvSpPr>
          <p:cNvPr id="68" name="Заголовок 1"/>
          <p:cNvSpPr>
            <a:spLocks noGrp="1"/>
          </p:cNvSpPr>
          <p:nvPr>
            <p:ph type="title"/>
          </p:nvPr>
        </p:nvSpPr>
        <p:spPr>
          <a:xfrm>
            <a:off x="576964" y="203181"/>
            <a:ext cx="6216101" cy="541655"/>
          </a:xfrm>
        </p:spPr>
        <p:txBody>
          <a:bodyPr>
            <a:normAutofit fontScale="90000"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Мероприятия в поликлиниках,</a:t>
            </a:r>
            <a:br>
              <a:rPr lang="ru-RU" sz="3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3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реализованные в 2020 году</a:t>
            </a:r>
            <a:endParaRPr lang="ru-RU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056410" y="1100084"/>
            <a:ext cx="2052306" cy="5641284"/>
            <a:chOff x="2882528" y="1100084"/>
            <a:chExt cx="2052306" cy="5641284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2882606" y="1700808"/>
              <a:ext cx="2052228" cy="5040560"/>
            </a:xfrm>
            <a:prstGeom prst="roundRect">
              <a:avLst>
                <a:gd name="adj" fmla="val 346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2882528" y="2440487"/>
              <a:ext cx="205230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Повышение комфорта пребывания</a:t>
              </a:r>
              <a:endPara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2882606" y="3099732"/>
              <a:ext cx="205222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Создание унифицированной системы навигации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Создание зон комфортного ожидания приема дежурного врача</a:t>
              </a:r>
              <a:endPara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3044584" y="1100084"/>
              <a:ext cx="1264928" cy="1264928"/>
            </a:xfrm>
            <a:prstGeom prst="ellipse">
              <a:avLst/>
            </a:prstGeom>
            <a:solidFill>
              <a:srgbClr val="D3E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843" y="1250618"/>
              <a:ext cx="944409" cy="944409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2869207" y="1100084"/>
            <a:ext cx="2052228" cy="5641284"/>
            <a:chOff x="695325" y="1100084"/>
            <a:chExt cx="2052228" cy="5641284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695325" y="1700808"/>
              <a:ext cx="2052228" cy="5040560"/>
            </a:xfrm>
            <a:prstGeom prst="roundRect">
              <a:avLst>
                <a:gd name="adj" fmla="val 346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95325" y="2440487"/>
              <a:ext cx="20431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Открытая информационная среда</a:t>
              </a:r>
              <a:endPara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695325" y="3099732"/>
              <a:ext cx="205222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Оперативный мониторинг работы МО с помощью системы видеонаблюдения и отзывов пациентов в интернете</a:t>
              </a:r>
            </a:p>
          </p:txBody>
        </p:sp>
        <p:sp>
          <p:nvSpPr>
            <p:cNvPr id="35" name="Овал 34"/>
            <p:cNvSpPr/>
            <p:nvPr/>
          </p:nvSpPr>
          <p:spPr>
            <a:xfrm>
              <a:off x="878669" y="1100084"/>
              <a:ext cx="1264928" cy="1264928"/>
            </a:xfrm>
            <a:prstGeom prst="ellipse">
              <a:avLst/>
            </a:prstGeom>
            <a:solidFill>
              <a:srgbClr val="D3E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574" y="1288955"/>
              <a:ext cx="783962" cy="783962"/>
            </a:xfrm>
            <a:prstGeom prst="rect">
              <a:avLst/>
            </a:prstGeom>
          </p:spPr>
        </p:pic>
      </p:grpSp>
      <p:sp>
        <p:nvSpPr>
          <p:cNvPr id="64" name="Скругленный прямоугольник 63"/>
          <p:cNvSpPr/>
          <p:nvPr/>
        </p:nvSpPr>
        <p:spPr>
          <a:xfrm>
            <a:off x="7243769" y="1700808"/>
            <a:ext cx="2052228" cy="5040560"/>
          </a:xfrm>
          <a:prstGeom prst="roundRect">
            <a:avLst>
              <a:gd name="adj" fmla="val 34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7243690" y="2440487"/>
            <a:ext cx="2052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Повышение доступности мед. помощи</a:t>
            </a:r>
            <a:endParaRPr lang="ru-RU" sz="1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7243767" y="3099732"/>
            <a:ext cx="20522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Увеличение доли врачей общей практики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Внедрение дежурного врача общей практики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261770" y="4220364"/>
            <a:ext cx="19576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7409729" y="1100084"/>
            <a:ext cx="1264928" cy="1264928"/>
          </a:xfrm>
          <a:prstGeom prst="ellipse">
            <a:avLst/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89" y="1247669"/>
            <a:ext cx="883524" cy="883524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9376890" y="1100084"/>
            <a:ext cx="2209685" cy="5641284"/>
            <a:chOff x="7257168" y="1100084"/>
            <a:chExt cx="2209685" cy="5641284"/>
          </a:xfrm>
        </p:grpSpPr>
        <p:sp>
          <p:nvSpPr>
            <p:cNvPr id="65" name="Скругленный прямоугольник 64"/>
            <p:cNvSpPr/>
            <p:nvPr/>
          </p:nvSpPr>
          <p:spPr>
            <a:xfrm>
              <a:off x="7298916" y="1700808"/>
              <a:ext cx="2052228" cy="5040560"/>
            </a:xfrm>
            <a:prstGeom prst="roundRect">
              <a:avLst>
                <a:gd name="adj" fmla="val 346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7257168" y="3099732"/>
              <a:ext cx="205222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Внедрение выделенного врача для пациентов со множественными хроническими заболеваниями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Создание службы патронажного ухода за маломобильными пациентами</a:t>
              </a:r>
              <a:endParaRPr lang="ru-RU" sz="1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414625" y="5084460"/>
              <a:ext cx="2052228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В проекте участвуют </a:t>
              </a:r>
            </a:p>
            <a:p>
              <a:r>
                <a:rPr lang="ru-RU" sz="2000" b="1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495</a:t>
              </a:r>
              <a:r>
                <a:rPr lang="ru-RU" sz="1600" b="1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пациентов</a:t>
              </a:r>
            </a:p>
            <a:p>
              <a:r>
                <a:rPr lang="ru-RU" sz="1600" b="1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 врач</a:t>
              </a:r>
            </a:p>
            <a:p>
              <a:r>
                <a:rPr lang="ru-RU" sz="2000" b="1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</a:t>
              </a:r>
              <a:r>
                <a:rPr lang="ru-RU" sz="1600" b="1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медсестры</a:t>
              </a: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7298916" y="1100084"/>
              <a:ext cx="2001440" cy="1986734"/>
              <a:chOff x="7298916" y="1100084"/>
              <a:chExt cx="2001440" cy="1986734"/>
            </a:xfrm>
          </p:grpSpPr>
          <p:sp>
            <p:nvSpPr>
              <p:cNvPr id="72" name="Прямоугольник 71"/>
              <p:cNvSpPr/>
              <p:nvPr/>
            </p:nvSpPr>
            <p:spPr>
              <a:xfrm>
                <a:off x="7298916" y="2440487"/>
                <a:ext cx="200144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Систематизация работы с хроническими больными</a:t>
                </a:r>
                <a:endParaRPr lang="ru-RU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7435319" y="1100084"/>
                <a:ext cx="1264928" cy="1264928"/>
              </a:xfrm>
              <a:prstGeom prst="ellipse">
                <a:avLst/>
              </a:prstGeom>
              <a:solidFill>
                <a:srgbClr val="D3EF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8168" y="1300331"/>
                <a:ext cx="821415" cy="821415"/>
              </a:xfrm>
              <a:prstGeom prst="rect">
                <a:avLst/>
              </a:prstGeom>
            </p:spPr>
          </p:pic>
        </p:grpSp>
      </p:grpSp>
      <p:sp>
        <p:nvSpPr>
          <p:cNvPr id="66" name="Скругленный прямоугольник 65"/>
          <p:cNvSpPr/>
          <p:nvPr/>
        </p:nvSpPr>
        <p:spPr>
          <a:xfrm>
            <a:off x="695400" y="1700808"/>
            <a:ext cx="2052228" cy="5040560"/>
          </a:xfrm>
          <a:prstGeom prst="roundRect">
            <a:avLst>
              <a:gd name="adj" fmla="val 34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695400" y="2440487"/>
            <a:ext cx="2064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Оптимизация работы поликлиники</a:t>
            </a:r>
            <a:endParaRPr lang="ru-RU" sz="1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707694" y="3099732"/>
            <a:ext cx="20522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Оптимизация работы </a:t>
            </a:r>
            <a:r>
              <a:rPr lang="en-US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Call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-центра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Развитие справочно-информационного отдела и входной группы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Внедрение стандарта организации рабочего пространства по принципу 5С на стойке 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информации, мед. посту 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кабинете 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дежурного 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врача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службу вызова на дом внедрена система «Мобильный АРМ», все врачи обеспечены планшетами с доступом в ЕМИАС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831797" y="1100084"/>
            <a:ext cx="1264928" cy="1264928"/>
          </a:xfrm>
          <a:prstGeom prst="ellipse">
            <a:avLst/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27" y="1300331"/>
            <a:ext cx="837130" cy="8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5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userdoc\AppData\Local\Temp\Rar$DIa0.767\IMG_05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rcRect t="42650" b="8001"/>
          <a:stretch>
            <a:fillRect/>
          </a:stretch>
        </p:blipFill>
        <p:spPr bwMode="auto">
          <a:xfrm>
            <a:off x="5829782" y="1271780"/>
            <a:ext cx="3336646" cy="25384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3" name="Picture 4" descr="C:\Users\userdoc\AppData\Local\Temp\Rar$DIa0.607\IMG_05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 t="23427" b="21650"/>
          <a:stretch>
            <a:fillRect/>
          </a:stretch>
        </p:blipFill>
        <p:spPr bwMode="auto">
          <a:xfrm>
            <a:off x="2474581" y="1182861"/>
            <a:ext cx="3114584" cy="27977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5" name="Содержимое 3" descr="C:\Users\userdoc\AppData\Local\Temp\Rar$DIa0.779\37449EEB-8205-4705-839B-E966C24D3FA1.jpeg"/>
          <p:cNvPicPr>
            <a:picLocks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  <a14:imgEffect>
                      <a14:brightnessContrast bright="26000" contrast="11000"/>
                    </a14:imgEffect>
                  </a14:imgLayer>
                </a14:imgProps>
              </a:ext>
            </a:extLst>
          </a:blip>
          <a:srcRect l="5233" t="9244" r="6180"/>
          <a:stretch>
            <a:fillRect/>
          </a:stretch>
        </p:blipFill>
        <p:spPr bwMode="auto">
          <a:xfrm>
            <a:off x="1737608" y="3702265"/>
            <a:ext cx="2160240" cy="2880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96204E9-1286-4300-9B29-258C6D432088}"/>
              </a:ext>
            </a:extLst>
          </p:cNvPr>
          <p:cNvSpPr/>
          <p:nvPr/>
        </p:nvSpPr>
        <p:spPr>
          <a:xfrm>
            <a:off x="1870502" y="194922"/>
            <a:ext cx="6047936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сестры</a:t>
            </a:r>
          </a:p>
          <a:p>
            <a:pPr>
              <a:lnSpc>
                <a:spcPts val="28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2020 г.</a:t>
            </a:r>
          </a:p>
        </p:txBody>
      </p:sp>
      <p:sp>
        <p:nvSpPr>
          <p:cNvPr id="9" name="Прямоугольник 50">
            <a:extLst>
              <a:ext uri="{FF2B5EF4-FFF2-40B4-BE49-F238E27FC236}">
                <a16:creationId xmlns:a16="http://schemas.microsoft.com/office/drawing/2014/main" xmlns="" id="{DB290E71-5D2D-41B3-8BB3-3EC943813FDE}"/>
              </a:ext>
            </a:extLst>
          </p:cNvPr>
          <p:cNvSpPr/>
          <p:nvPr/>
        </p:nvSpPr>
        <p:spPr>
          <a:xfrm flipH="1">
            <a:off x="1524001" y="3270490"/>
            <a:ext cx="8267701" cy="1018050"/>
          </a:xfrm>
          <a:custGeom>
            <a:avLst/>
            <a:gdLst>
              <a:gd name="connsiteX0" fmla="*/ 0 w 4113324"/>
              <a:gd name="connsiteY0" fmla="*/ 0 h 756402"/>
              <a:gd name="connsiteX1" fmla="*/ 4113324 w 4113324"/>
              <a:gd name="connsiteY1" fmla="*/ 0 h 756402"/>
              <a:gd name="connsiteX2" fmla="*/ 4113324 w 4113324"/>
              <a:gd name="connsiteY2" fmla="*/ 756402 h 756402"/>
              <a:gd name="connsiteX3" fmla="*/ 0 w 4113324"/>
              <a:gd name="connsiteY3" fmla="*/ 756402 h 756402"/>
              <a:gd name="connsiteX4" fmla="*/ 0 w 4113324"/>
              <a:gd name="connsiteY4" fmla="*/ 0 h 756402"/>
              <a:gd name="connsiteX0" fmla="*/ 307730 w 4421054"/>
              <a:gd name="connsiteY0" fmla="*/ 0 h 765194"/>
              <a:gd name="connsiteX1" fmla="*/ 4421054 w 4421054"/>
              <a:gd name="connsiteY1" fmla="*/ 0 h 765194"/>
              <a:gd name="connsiteX2" fmla="*/ 4421054 w 4421054"/>
              <a:gd name="connsiteY2" fmla="*/ 756402 h 765194"/>
              <a:gd name="connsiteX3" fmla="*/ 0 w 4421054"/>
              <a:gd name="connsiteY3" fmla="*/ 765194 h 765194"/>
              <a:gd name="connsiteX4" fmla="*/ 307730 w 4421054"/>
              <a:gd name="connsiteY4" fmla="*/ 0 h 76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1054" h="765194">
                <a:moveTo>
                  <a:pt x="307730" y="0"/>
                </a:moveTo>
                <a:lnTo>
                  <a:pt x="4421054" y="0"/>
                </a:lnTo>
                <a:lnTo>
                  <a:pt x="4421054" y="756402"/>
                </a:lnTo>
                <a:lnTo>
                  <a:pt x="0" y="765194"/>
                </a:lnTo>
                <a:lnTo>
                  <a:pt x="307730" y="0"/>
                </a:lnTo>
                <a:close/>
              </a:path>
            </a:pathLst>
          </a:custGeom>
          <a:solidFill>
            <a:srgbClr val="B64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003752" y="3278292"/>
            <a:ext cx="74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Медицинские сестры в 2020 году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 участвовали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мероприятиях, организованные Департаментом здравоохранения 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(до ограничительных мер связанных с COVID-19)</a:t>
            </a:r>
          </a:p>
        </p:txBody>
      </p:sp>
      <p:pic>
        <p:nvPicPr>
          <p:cNvPr id="14" name="Picture 3" descr="C:\Users\userdoc\AppData\Local\Temp\Rar$DIa0.374\IMG_05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5000"/>
                    </a14:imgEffect>
                    <a14:imgEffect>
                      <a14:colorTemperature colorTemp="4932"/>
                    </a14:imgEffect>
                    <a14:imgEffect>
                      <a14:saturation sat="152000"/>
                    </a14:imgEffect>
                    <a14:imgEffect>
                      <a14:brightnessContrast bright="34000" contrast="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25311" y="4246979"/>
            <a:ext cx="3127709" cy="23408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6" name="Picture 4" descr="https://demikhova.ru/wp-content/uploads/2019/11/PHOTO-2019-11-05-13-32-32-768x102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4000" contrast="12000"/>
                    </a14:imgEffect>
                  </a14:imgLayer>
                </a14:imgProps>
              </a:ext>
            </a:extLst>
          </a:blip>
          <a:srcRect l="22536" t="19718" r="11737" b="15493"/>
          <a:stretch>
            <a:fillRect/>
          </a:stretch>
        </p:blipFill>
        <p:spPr bwMode="auto">
          <a:xfrm>
            <a:off x="7926792" y="3693791"/>
            <a:ext cx="2406190" cy="28659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112918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4354" y="141544"/>
            <a:ext cx="72433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Ремонтные работы 2020 год</a:t>
            </a:r>
          </a:p>
          <a:p>
            <a:pPr>
              <a:lnSpc>
                <a:spcPts val="24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№ 7 и № 22</a:t>
            </a:r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23834" y="6261710"/>
            <a:ext cx="2345189" cy="312149"/>
          </a:xfrm>
        </p:spPr>
        <p:txBody>
          <a:bodyPr/>
          <a:lstStyle/>
          <a:p>
            <a:fld id="{B940482D-39F3-4DB0-882B-B0F78D902920}" type="slidenum">
              <a:rPr lang="ru-RU" smtClean="0"/>
              <a:t>18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258202" y="1384940"/>
            <a:ext cx="7684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/>
            </a:lvl1pPr>
          </a:lstStyle>
          <a:p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АПЦ и ЖК</a:t>
            </a:r>
          </a:p>
          <a:p>
            <a:r>
              <a:rPr lang="ru-RU" sz="1600" b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замена приборов отопления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99C28D8B-9667-4C04-A8AF-2342FF57D2E9}"/>
              </a:ext>
            </a:extLst>
          </p:cNvPr>
          <p:cNvGrpSpPr/>
          <p:nvPr/>
        </p:nvGrpSpPr>
        <p:grpSpPr>
          <a:xfrm>
            <a:off x="1899170" y="1440916"/>
            <a:ext cx="227171" cy="226603"/>
            <a:chOff x="1099530" y="5963894"/>
            <a:chExt cx="348216" cy="347346"/>
          </a:xfrm>
          <a:solidFill>
            <a:srgbClr val="B64344"/>
          </a:solidFill>
        </p:grpSpPr>
        <p:sp>
          <p:nvSpPr>
            <p:cNvPr id="26" name="Freeform 39">
              <a:extLst>
                <a:ext uri="{FF2B5EF4-FFF2-40B4-BE49-F238E27FC236}">
                  <a16:creationId xmlns:a16="http://schemas.microsoft.com/office/drawing/2014/main" xmlns="" id="{4919A548-EB58-463B-951F-B13DB0DCD4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9530" y="5963894"/>
              <a:ext cx="348216" cy="347346"/>
            </a:xfrm>
            <a:custGeom>
              <a:avLst/>
              <a:gdLst>
                <a:gd name="T0" fmla="*/ 254 w 507"/>
                <a:gd name="T1" fmla="*/ 0 h 506"/>
                <a:gd name="T2" fmla="*/ 0 w 507"/>
                <a:gd name="T3" fmla="*/ 253 h 506"/>
                <a:gd name="T4" fmla="*/ 254 w 507"/>
                <a:gd name="T5" fmla="*/ 506 h 506"/>
                <a:gd name="T6" fmla="*/ 507 w 507"/>
                <a:gd name="T7" fmla="*/ 253 h 506"/>
                <a:gd name="T8" fmla="*/ 254 w 507"/>
                <a:gd name="T9" fmla="*/ 0 h 506"/>
                <a:gd name="T10" fmla="*/ 254 w 507"/>
                <a:gd name="T11" fmla="*/ 458 h 506"/>
                <a:gd name="T12" fmla="*/ 48 w 507"/>
                <a:gd name="T13" fmla="*/ 253 h 506"/>
                <a:gd name="T14" fmla="*/ 254 w 507"/>
                <a:gd name="T15" fmla="*/ 48 h 506"/>
                <a:gd name="T16" fmla="*/ 459 w 507"/>
                <a:gd name="T17" fmla="*/ 253 h 506"/>
                <a:gd name="T18" fmla="*/ 254 w 507"/>
                <a:gd name="T19" fmla="*/ 458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7" h="506">
                  <a:moveTo>
                    <a:pt x="254" y="0"/>
                  </a:moveTo>
                  <a:cubicBezTo>
                    <a:pt x="114" y="0"/>
                    <a:pt x="0" y="114"/>
                    <a:pt x="0" y="253"/>
                  </a:cubicBezTo>
                  <a:cubicBezTo>
                    <a:pt x="0" y="393"/>
                    <a:pt x="114" y="506"/>
                    <a:pt x="254" y="506"/>
                  </a:cubicBezTo>
                  <a:cubicBezTo>
                    <a:pt x="393" y="506"/>
                    <a:pt x="507" y="393"/>
                    <a:pt x="507" y="253"/>
                  </a:cubicBezTo>
                  <a:cubicBezTo>
                    <a:pt x="507" y="114"/>
                    <a:pt x="393" y="0"/>
                    <a:pt x="254" y="0"/>
                  </a:cubicBezTo>
                  <a:close/>
                  <a:moveTo>
                    <a:pt x="254" y="458"/>
                  </a:moveTo>
                  <a:cubicBezTo>
                    <a:pt x="140" y="458"/>
                    <a:pt x="48" y="366"/>
                    <a:pt x="48" y="253"/>
                  </a:cubicBezTo>
                  <a:cubicBezTo>
                    <a:pt x="48" y="140"/>
                    <a:pt x="140" y="48"/>
                    <a:pt x="254" y="48"/>
                  </a:cubicBezTo>
                  <a:cubicBezTo>
                    <a:pt x="367" y="48"/>
                    <a:pt x="459" y="140"/>
                    <a:pt x="459" y="253"/>
                  </a:cubicBezTo>
                  <a:cubicBezTo>
                    <a:pt x="459" y="366"/>
                    <a:pt x="367" y="458"/>
                    <a:pt x="254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xmlns="" id="{8CB4AEC7-7C35-40D1-9F01-44F6F50D0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725" y="6062763"/>
              <a:ext cx="206726" cy="164105"/>
            </a:xfrm>
            <a:custGeom>
              <a:avLst/>
              <a:gdLst>
                <a:gd name="T0" fmla="*/ 632 w 713"/>
                <a:gd name="T1" fmla="*/ 0 h 566"/>
                <a:gd name="T2" fmla="*/ 227 w 713"/>
                <a:gd name="T3" fmla="*/ 405 h 566"/>
                <a:gd name="T4" fmla="*/ 80 w 713"/>
                <a:gd name="T5" fmla="*/ 261 h 566"/>
                <a:gd name="T6" fmla="*/ 0 w 713"/>
                <a:gd name="T7" fmla="*/ 341 h 566"/>
                <a:gd name="T8" fmla="*/ 227 w 713"/>
                <a:gd name="T9" fmla="*/ 566 h 566"/>
                <a:gd name="T10" fmla="*/ 713 w 713"/>
                <a:gd name="T11" fmla="*/ 81 h 566"/>
                <a:gd name="T12" fmla="*/ 632 w 713"/>
                <a:gd name="T13" fmla="*/ 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66">
                  <a:moveTo>
                    <a:pt x="632" y="0"/>
                  </a:moveTo>
                  <a:lnTo>
                    <a:pt x="227" y="405"/>
                  </a:lnTo>
                  <a:lnTo>
                    <a:pt x="80" y="261"/>
                  </a:lnTo>
                  <a:lnTo>
                    <a:pt x="0" y="341"/>
                  </a:lnTo>
                  <a:lnTo>
                    <a:pt x="227" y="566"/>
                  </a:lnTo>
                  <a:lnTo>
                    <a:pt x="713" y="81"/>
                  </a:lnTo>
                  <a:lnTo>
                    <a:pt x="6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558" y="2120747"/>
            <a:ext cx="1576462" cy="3431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80" y="2120747"/>
            <a:ext cx="1576464" cy="34317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66" y="2120747"/>
            <a:ext cx="1576462" cy="34317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26" y="2120747"/>
            <a:ext cx="1581706" cy="34431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60" y="2120748"/>
            <a:ext cx="1576462" cy="343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56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87488" y="1152176"/>
            <a:ext cx="9144000" cy="573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59" y="191120"/>
            <a:ext cx="8539282" cy="323788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C370598-8058-4A6E-B4E0-9D20BED8EE0D}"/>
              </a:ext>
            </a:extLst>
          </p:cNvPr>
          <p:cNvSpPr txBox="1"/>
          <p:nvPr/>
        </p:nvSpPr>
        <p:spPr>
          <a:xfrm>
            <a:off x="1683657" y="4327742"/>
            <a:ext cx="8824686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B313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743" y="2630007"/>
            <a:ext cx="1802514" cy="180251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38369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52736"/>
            <a:ext cx="12192000" cy="5832647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695325" y="1124744"/>
            <a:ext cx="10801350" cy="3094341"/>
          </a:xfrm>
          <a:prstGeom prst="roundRect">
            <a:avLst>
              <a:gd name="adj" fmla="val 1954"/>
            </a:avLst>
          </a:prstGeom>
          <a:solidFill>
            <a:srgbClr val="B7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420274" y="1297524"/>
            <a:ext cx="8860302" cy="2722092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960" y="251398"/>
            <a:ext cx="10515600" cy="541655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Основные показатели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495600" y="1309559"/>
            <a:ext cx="7488832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9600" b="1" dirty="0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sz="9600" b="1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ГКБ </a:t>
            </a:r>
            <a:r>
              <a:rPr lang="ru-RU" sz="9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имени В</a:t>
            </a:r>
            <a:r>
              <a:rPr lang="ru-RU" sz="9600" b="1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П</a:t>
            </a:r>
            <a:r>
              <a:rPr lang="ru-RU" sz="9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ru-RU" sz="9600" b="1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Демихова</a:t>
            </a:r>
            <a:endParaRPr lang="ru-RU" sz="96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sz="9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Амбулаторно-поликлинический центр</a:t>
            </a:r>
          </a:p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95800" y="1304509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096000" y="1304509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896200" y="1297524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696400" y="1297524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60278" y="2280858"/>
            <a:ext cx="183532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Мощность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495600" y="1839179"/>
            <a:ext cx="3672408" cy="1245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1 358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посещений 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в смену по данным ЕМИАС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096000" y="1846164"/>
            <a:ext cx="1440160" cy="1092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295800" y="1839179"/>
            <a:ext cx="1440160" cy="10143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896200" y="1846165"/>
            <a:ext cx="1440160" cy="1092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9696400" y="1846164"/>
            <a:ext cx="1440160" cy="10933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495600" y="2830594"/>
            <a:ext cx="8064896" cy="1301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49 337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человек </a:t>
            </a:r>
          </a:p>
          <a:p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(17 416) человека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старше трудоспособного </a:t>
            </a: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возраста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95325" y="3469847"/>
            <a:ext cx="1800275" cy="427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Прикрепленное население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4295800" y="2830594"/>
            <a:ext cx="1440160" cy="1301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096000" y="2830594"/>
            <a:ext cx="1440160" cy="15335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7896200" y="2844977"/>
            <a:ext cx="1440160" cy="1287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9696400" y="2844977"/>
            <a:ext cx="1440160" cy="1319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551384" y="4403896"/>
            <a:ext cx="10659541" cy="377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Численность прикрепленного населения</a:t>
            </a: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2794920" y="5445224"/>
            <a:ext cx="1800276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49</a:t>
            </a:r>
            <a:r>
              <a:rPr lang="en-US" sz="35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35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337</a:t>
            </a:r>
          </a:p>
          <a:p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человек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4167871081"/>
              </p:ext>
            </p:extLst>
          </p:nvPr>
        </p:nvGraphicFramePr>
        <p:xfrm>
          <a:off x="4327184" y="4594284"/>
          <a:ext cx="7385440" cy="2330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566202"/>
            <a:ext cx="695612" cy="69561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8" y="2707010"/>
            <a:ext cx="720413" cy="7204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87" y="2759367"/>
            <a:ext cx="665148" cy="66514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927585"/>
            <a:ext cx="1414280" cy="141428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02" y="5033169"/>
            <a:ext cx="1305787" cy="130578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34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3766228" y="1306954"/>
            <a:ext cx="8425772" cy="5506422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7240" y="257493"/>
            <a:ext cx="6840835" cy="541655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Посещения поликлиники в </a:t>
            </a:r>
            <a:r>
              <a:rPr lang="ru-RU" sz="3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2020 </a:t>
            </a: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году</a:t>
            </a:r>
            <a:r>
              <a:rPr lang="ru-RU" sz="3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219339566"/>
              </p:ext>
            </p:extLst>
          </p:nvPr>
        </p:nvGraphicFramePr>
        <p:xfrm>
          <a:off x="6458575" y="1438858"/>
          <a:ext cx="5148428" cy="1553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4705714" y="1717010"/>
            <a:ext cx="1800276" cy="997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568 134</a:t>
            </a:r>
            <a:endParaRPr lang="en-US" sz="35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посещений в 2020 году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6571711" y="1916832"/>
            <a:ext cx="792088" cy="0"/>
          </a:xfrm>
          <a:prstGeom prst="straightConnector1">
            <a:avLst/>
          </a:prstGeom>
          <a:ln w="28575" cap="rnd" cmpd="sng">
            <a:solidFill>
              <a:srgbClr val="49BED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4799856" y="2869138"/>
            <a:ext cx="3168352" cy="3620809"/>
          </a:xfrm>
          <a:prstGeom prst="roundRect">
            <a:avLst>
              <a:gd name="adj" fmla="val 449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147903" y="2869138"/>
            <a:ext cx="3168352" cy="3620809"/>
          </a:xfrm>
          <a:prstGeom prst="roundRect">
            <a:avLst>
              <a:gd name="adj" fmla="val 449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4871864" y="2941146"/>
            <a:ext cx="2952328" cy="335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Профилактические приемы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8255915" y="2941146"/>
            <a:ext cx="2952328" cy="335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Приемы по заболеванию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817333128"/>
              </p:ext>
            </p:extLst>
          </p:nvPr>
        </p:nvGraphicFramePr>
        <p:xfrm>
          <a:off x="4808672" y="3157170"/>
          <a:ext cx="3159536" cy="3580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523443984"/>
              </p:ext>
            </p:extLst>
          </p:nvPr>
        </p:nvGraphicFramePr>
        <p:xfrm>
          <a:off x="8152311" y="3221024"/>
          <a:ext cx="3159536" cy="2785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5" t="2750" r="32046"/>
          <a:stretch/>
        </p:blipFill>
        <p:spPr>
          <a:xfrm>
            <a:off x="0" y="1008112"/>
            <a:ext cx="3766228" cy="584988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3</a:t>
            </a:fld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8610722" y="2629226"/>
            <a:ext cx="1229694" cy="8384"/>
          </a:xfrm>
          <a:prstGeom prst="straightConnector1">
            <a:avLst/>
          </a:prstGeom>
          <a:ln w="28575" cap="rnd" cmpd="sng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09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151819"/>
            <a:ext cx="12192000" cy="570618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35360" y="360891"/>
            <a:ext cx="10515600" cy="970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Доступность медицинской помощи в 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2020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году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300098670"/>
              </p:ext>
            </p:extLst>
          </p:nvPr>
        </p:nvGraphicFramePr>
        <p:xfrm>
          <a:off x="689318" y="1541508"/>
          <a:ext cx="10615892" cy="5016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7606330" y="4049949"/>
            <a:ext cx="1586014" cy="1324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0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8003" y="4754761"/>
            <a:ext cx="184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ru-RU" sz="1200" dirty="0">
              <a:solidFill>
                <a:srgbClr val="49BED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1525" y="3579381"/>
            <a:ext cx="435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20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08002" y="4267175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ru-RU" sz="1200" dirty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89318" y="3086126"/>
            <a:ext cx="1625937" cy="13290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3000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US" sz="3000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US" sz="3000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dirty="0" smtClean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специалистов </a:t>
            </a:r>
            <a:endParaRPr lang="en-US" sz="12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</a:t>
            </a:r>
            <a:r>
              <a:rPr lang="ru-RU" sz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уровня в</a:t>
            </a:r>
            <a:r>
              <a:rPr lang="en-US" sz="1200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</a:t>
            </a:r>
            <a:r>
              <a:rPr lang="ru-RU" sz="1200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 году</a:t>
            </a:r>
          </a:p>
          <a:p>
            <a:r>
              <a:rPr lang="ru-RU" sz="16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Специалисты</a:t>
            </a:r>
          </a:p>
          <a:p>
            <a:r>
              <a:rPr lang="en-US" sz="16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</a:t>
            </a:r>
            <a:r>
              <a:rPr lang="ru-RU" sz="16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уровня</a:t>
            </a:r>
          </a:p>
          <a:p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89318" y="4537780"/>
            <a:ext cx="1903850" cy="13934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91</a:t>
            </a:r>
            <a:r>
              <a:rPr lang="en-US" sz="3000" dirty="0" smtClean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r>
            <a:r>
              <a:rPr lang="en-US" sz="3000" dirty="0" smtClean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dirty="0" smtClean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6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</a:t>
            </a:r>
            <a:r>
              <a:rPr lang="ru-RU" sz="1600" dirty="0" smtClean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терапевтов/ВОП</a:t>
            </a:r>
            <a:r>
              <a:rPr lang="en-US" sz="16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600" dirty="0" smtClean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600" dirty="0" smtClean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600" dirty="0" smtClean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</a:t>
            </a:r>
            <a:r>
              <a:rPr lang="ru-RU" sz="1600" dirty="0" smtClean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 году </a:t>
            </a:r>
          </a:p>
          <a:p>
            <a:r>
              <a:rPr lang="ru-RU" sz="16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Терапевты/</a:t>
            </a:r>
          </a:p>
          <a:p>
            <a:r>
              <a:rPr lang="ru-RU" sz="16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ВОП</a:t>
            </a:r>
          </a:p>
          <a:p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89318" y="1628800"/>
            <a:ext cx="1732250" cy="14573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84</a:t>
            </a:r>
            <a:r>
              <a:rPr lang="en-US" sz="30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  <a:r>
              <a:rPr lang="en-US" sz="30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dirty="0" smtClean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специалистов </a:t>
            </a:r>
            <a:endParaRPr lang="en-US" sz="1200" dirty="0" smtClean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II</a:t>
            </a:r>
            <a:r>
              <a:rPr lang="ru-RU" sz="12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уровня</a:t>
            </a:r>
            <a:r>
              <a:rPr lang="en-US" sz="12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2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</a:t>
            </a:r>
            <a:r>
              <a:rPr lang="ru-RU" sz="12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 году </a:t>
            </a:r>
            <a:endParaRPr lang="ru-RU" sz="120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4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Специалисты </a:t>
            </a:r>
          </a:p>
          <a:p>
            <a:r>
              <a:rPr lang="en-US" sz="14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II </a:t>
            </a:r>
            <a:r>
              <a:rPr lang="ru-RU" sz="14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уровня</a:t>
            </a:r>
          </a:p>
          <a:p>
            <a:endParaRPr lang="en-US" sz="12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909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90930"/>
            <a:ext cx="12192000" cy="5794454"/>
          </a:xfrm>
          <a:prstGeom prst="rect">
            <a:avLst/>
          </a:prstGeom>
        </p:spPr>
      </p:pic>
      <p:sp>
        <p:nvSpPr>
          <p:cNvPr id="81" name="Заголовок 1"/>
          <p:cNvSpPr>
            <a:spLocks noGrp="1"/>
          </p:cNvSpPr>
          <p:nvPr>
            <p:ph type="title"/>
          </p:nvPr>
        </p:nvSpPr>
        <p:spPr>
          <a:xfrm>
            <a:off x="586233" y="238671"/>
            <a:ext cx="10801350" cy="541655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Диспансеризация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90" y="1315371"/>
            <a:ext cx="720413" cy="72041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93" y="1376980"/>
            <a:ext cx="665148" cy="6651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0" r="18791"/>
          <a:stretch/>
        </p:blipFill>
        <p:spPr>
          <a:xfrm>
            <a:off x="6744072" y="1034050"/>
            <a:ext cx="5233765" cy="582395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5</a:t>
            </a:fld>
            <a:endParaRPr lang="ru-RU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884242472"/>
              </p:ext>
            </p:extLst>
          </p:nvPr>
        </p:nvGraphicFramePr>
        <p:xfrm>
          <a:off x="586233" y="1916832"/>
          <a:ext cx="4928096" cy="4751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658391" y="3973770"/>
            <a:ext cx="384675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71755" marR="71755">
              <a:spcAft>
                <a:spcPts val="0"/>
              </a:spcAft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Включено в план проведения диспансеризации </a:t>
            </a:r>
            <a:endParaRPr lang="en-US" sz="12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1755" marR="71755">
              <a:spcAft>
                <a:spcPts val="0"/>
              </a:spcAft>
            </a:pP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текущий год 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 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учетом возрастной категории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00070" y="2492822"/>
            <a:ext cx="449482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71755" marR="71755">
              <a:spcAft>
                <a:spcPts val="0"/>
              </a:spcAft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Прошли </a:t>
            </a:r>
            <a:endParaRPr lang="en-US" sz="12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1755" marR="71755">
              <a:spcAft>
                <a:spcPts val="0"/>
              </a:spcAft>
            </a:pP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диспансеризацию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30398" y="2874358"/>
            <a:ext cx="4573513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2906 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чел. </a:t>
            </a:r>
            <a:r>
              <a:rPr lang="ru-RU" sz="35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23%., 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 них: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730399" y="4363427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12651 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, из них:</a:t>
            </a:r>
          </a:p>
        </p:txBody>
      </p:sp>
    </p:spTree>
    <p:extLst>
      <p:ext uri="{BB962C8B-B14F-4D97-AF65-F5344CB8AC3E}">
        <p14:creationId xmlns:p14="http://schemas.microsoft.com/office/powerpoint/2010/main" val="330484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90930"/>
            <a:ext cx="12192000" cy="5794453"/>
          </a:xfrm>
          <a:prstGeom prst="rect">
            <a:avLst/>
          </a:prstGeom>
        </p:spPr>
      </p:pic>
      <p:sp>
        <p:nvSpPr>
          <p:cNvPr id="36" name="Скругленный прямоугольник 35"/>
          <p:cNvSpPr/>
          <p:nvPr/>
        </p:nvSpPr>
        <p:spPr>
          <a:xfrm>
            <a:off x="551309" y="1197943"/>
            <a:ext cx="11161088" cy="5075572"/>
          </a:xfrm>
          <a:prstGeom prst="roundRect">
            <a:avLst>
              <a:gd name="adj" fmla="val 41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RightUp"/>
              <a:lightRig rig="threePt" dir="t"/>
            </a:scene3d>
          </a:bodyPr>
          <a:lstStyle/>
          <a:p>
            <a:pPr algn="ctr"/>
            <a:endParaRPr lang="ru-RU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1" name="Заголовок 1"/>
          <p:cNvSpPr>
            <a:spLocks noGrp="1"/>
          </p:cNvSpPr>
          <p:nvPr>
            <p:ph type="title"/>
          </p:nvPr>
        </p:nvSpPr>
        <p:spPr>
          <a:xfrm>
            <a:off x="535881" y="261183"/>
            <a:ext cx="10801350" cy="45141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Диспансеризация </a:t>
            </a:r>
            <a:b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 профилактические осмотры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1793859" y="1526729"/>
            <a:ext cx="21418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>
              <a:spcAft>
                <a:spcPts val="0"/>
              </a:spcAft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План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5565623" y="1526729"/>
            <a:ext cx="21418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>
              <a:spcAft>
                <a:spcPts val="0"/>
              </a:spcAft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Факт выполнения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9336063" y="1526729"/>
            <a:ext cx="21418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>
              <a:spcAft>
                <a:spcPts val="0"/>
              </a:spcAft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Доля выполнения</a:t>
            </a: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623392" y="3712159"/>
            <a:ext cx="10945216" cy="303358"/>
          </a:xfrm>
          <a:prstGeom prst="roundRect">
            <a:avLst/>
          </a:prstGeom>
          <a:solidFill>
            <a:schemeClr val="bg1"/>
          </a:solidFill>
          <a:ln>
            <a:solidFill>
              <a:srgbClr val="49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1793859" y="3645024"/>
            <a:ext cx="8622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 algn="ctr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Проведение профилактических медицинских осмотров </a:t>
            </a: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623392" y="2363383"/>
            <a:ext cx="10945216" cy="303358"/>
          </a:xfrm>
          <a:prstGeom prst="roundRect">
            <a:avLst/>
          </a:prstGeom>
          <a:solidFill>
            <a:schemeClr val="bg1"/>
          </a:solidFill>
          <a:ln>
            <a:solidFill>
              <a:srgbClr val="49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>
            <a:off x="695249" y="2308810"/>
            <a:ext cx="1094529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71755" marR="71755" algn="ctr">
              <a:spcAft>
                <a:spcPts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Диспансеризация взрослого населения</a:t>
            </a:r>
            <a:endParaRPr lang="ru-RU" sz="20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0" name="Скругленный прямоугольник 109"/>
          <p:cNvSpPr/>
          <p:nvPr/>
        </p:nvSpPr>
        <p:spPr>
          <a:xfrm>
            <a:off x="623392" y="5085184"/>
            <a:ext cx="10945216" cy="303358"/>
          </a:xfrm>
          <a:prstGeom prst="roundRect">
            <a:avLst/>
          </a:prstGeom>
          <a:solidFill>
            <a:schemeClr val="bg1"/>
          </a:solidFill>
          <a:ln>
            <a:solidFill>
              <a:srgbClr val="49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/>
          <p:cNvSpPr/>
          <p:nvPr/>
        </p:nvSpPr>
        <p:spPr>
          <a:xfrm>
            <a:off x="551309" y="5013176"/>
            <a:ext cx="1108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 algn="ctr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Проведение периодических осмотров </a:t>
            </a:r>
          </a:p>
        </p:txBody>
      </p:sp>
      <p:sp>
        <p:nvSpPr>
          <p:cNvPr id="42" name="Овал 41"/>
          <p:cNvSpPr/>
          <p:nvPr/>
        </p:nvSpPr>
        <p:spPr>
          <a:xfrm>
            <a:off x="8472042" y="1268760"/>
            <a:ext cx="864096" cy="864096"/>
          </a:xfrm>
          <a:prstGeom prst="ellipse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878669" y="1268026"/>
            <a:ext cx="1005113" cy="1005113"/>
          </a:xfrm>
          <a:prstGeom prst="ellipse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34" y="1452275"/>
            <a:ext cx="623076" cy="623076"/>
          </a:xfrm>
          <a:prstGeom prst="rect">
            <a:avLst/>
          </a:prstGeom>
        </p:spPr>
      </p:pic>
      <p:sp>
        <p:nvSpPr>
          <p:cNvPr id="45" name="Овал 44"/>
          <p:cNvSpPr/>
          <p:nvPr/>
        </p:nvSpPr>
        <p:spPr>
          <a:xfrm>
            <a:off x="4655840" y="1268026"/>
            <a:ext cx="1005113" cy="1005113"/>
          </a:xfrm>
          <a:prstGeom prst="ellipse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15" y="1509144"/>
            <a:ext cx="587901" cy="58790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76" y="1450890"/>
            <a:ext cx="512954" cy="512954"/>
          </a:xfrm>
          <a:prstGeom prst="rect">
            <a:avLst/>
          </a:prstGeom>
        </p:spPr>
      </p:pic>
      <p:sp>
        <p:nvSpPr>
          <p:cNvPr id="48" name="Заголовок 1"/>
          <p:cNvSpPr txBox="1">
            <a:spLocks/>
          </p:cNvSpPr>
          <p:nvPr/>
        </p:nvSpPr>
        <p:spPr>
          <a:xfrm>
            <a:off x="767333" y="2747904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12 651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чел.</a:t>
            </a:r>
            <a:endParaRPr lang="ru-RU" sz="1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9" name="Заголовок 1"/>
          <p:cNvSpPr txBox="1">
            <a:spLocks/>
          </p:cNvSpPr>
          <p:nvPr/>
        </p:nvSpPr>
        <p:spPr>
          <a:xfrm>
            <a:off x="4583832" y="2747904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2906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чел.</a:t>
            </a:r>
            <a:endParaRPr lang="ru-RU" sz="1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8328322" y="2747904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23 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1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767333" y="4249027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2696 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767333" y="5546924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1787 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583832" y="4249027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293 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4583832" y="5546924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1787 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8328397" y="4249027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 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1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8328397" y="5546924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 </a:t>
            </a:r>
            <a:r>
              <a:rPr lang="ru-RU" sz="12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1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6</a:t>
            </a:fld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23392" y="6309186"/>
            <a:ext cx="11097616" cy="548814"/>
          </a:xfrm>
          <a:prstGeom prst="roundRect">
            <a:avLst/>
          </a:prstGeom>
          <a:solidFill>
            <a:schemeClr val="bg1"/>
          </a:solidFill>
          <a:ln>
            <a:solidFill>
              <a:srgbClr val="49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755" marR="71755" algn="ctr">
              <a:spcAft>
                <a:spcPts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Проведено предварительных осмотров – 962 чел.  </a:t>
            </a:r>
            <a:endParaRPr lang="ru-RU" sz="20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9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07368" y="116632"/>
            <a:ext cx="5904656" cy="781643"/>
          </a:xfrm>
        </p:spPr>
        <p:txBody>
          <a:bodyPr>
            <a:normAutofit fontScale="90000"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Основные показатели. </a:t>
            </a:r>
            <a:b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Инвалиды и участники ВОВ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9574" y="1268760"/>
            <a:ext cx="7025308" cy="5400600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049179"/>
              </p:ext>
            </p:extLst>
          </p:nvPr>
        </p:nvGraphicFramePr>
        <p:xfrm>
          <a:off x="5221617" y="1516205"/>
          <a:ext cx="6635023" cy="474645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397632">
                  <a:extLst>
                    <a:ext uri="{9D8B030D-6E8A-4147-A177-3AD203B41FA5}">
                      <a16:colId xmlns="" xmlns:a16="http://schemas.microsoft.com/office/drawing/2014/main" val="2820415514"/>
                    </a:ext>
                  </a:extLst>
                </a:gridCol>
                <a:gridCol w="1157271">
                  <a:extLst>
                    <a:ext uri="{9D8B030D-6E8A-4147-A177-3AD203B41FA5}">
                      <a16:colId xmlns="" xmlns:a16="http://schemas.microsoft.com/office/drawing/2014/main" val="2334483666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468174681"/>
                    </a:ext>
                  </a:extLst>
                </a:gridCol>
              </a:tblGrid>
              <a:tr h="587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Наименование</a:t>
                      </a: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Участники ВОВ (кроме ИОВ) (чел.)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Инвалиды </a:t>
                      </a:r>
                      <a:endParaRPr lang="en-US" sz="11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ВОВ </a:t>
                      </a: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(чел.)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="" xmlns:a16="http://schemas.microsoft.com/office/drawing/2014/main" val="1295891157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Состоит под диспансерным наблюдением на начало отчетного года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25 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="" xmlns:a16="http://schemas.microsoft.com/office/drawing/2014/main" val="2111939411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Вновь взято под диспансерное наблюдение в отчетном году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="" xmlns:a16="http://schemas.microsoft.com/office/drawing/2014/main" val="3369229980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Снято с диспансерного наблюдения в течении отчетного года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="" xmlns:a16="http://schemas.microsoft.com/office/drawing/2014/main" val="2256360223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из них: выехало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(умерло)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="" xmlns:a16="http://schemas.microsoft.com/office/drawing/2014/main" val="4217551713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Состоит под диспансерным наблюдением на конец отчетного года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23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="" xmlns:a16="http://schemas.microsoft.com/office/drawing/2014/main" val="3765757142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в том числе по группам инвалидности:</a:t>
                      </a:r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I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="" xmlns:a16="http://schemas.microsoft.com/office/drawing/2014/main" val="402040145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                                                           </a:t>
                      </a:r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  <a:endParaRPr lang="en-US" sz="13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="" xmlns:a16="http://schemas.microsoft.com/office/drawing/2014/main" val="3467382446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r>
                        <a:rPr lang="en-US" sz="13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                                                           </a:t>
                      </a:r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="" xmlns:a16="http://schemas.microsoft.com/office/drawing/2014/main" val="2990594822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Охвачено комплексными медицинскими осмотрами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28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="" xmlns:a16="http://schemas.microsoft.com/office/drawing/2014/main" val="1580705554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Нуждались в стационарном лечении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</a:t>
                      </a: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="" xmlns:a16="http://schemas.microsoft.com/office/drawing/2014/main" val="2065485517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Получили стационарное лечение из числа нуждавшихся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="" xmlns:a16="http://schemas.microsoft.com/office/drawing/2014/main" val="3042443554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Получили санаторно-курортное лечение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="" xmlns:a16="http://schemas.microsoft.com/office/drawing/2014/main" val="408740009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7" r="34253"/>
          <a:stretch/>
        </p:blipFill>
        <p:spPr>
          <a:xfrm>
            <a:off x="0" y="1014761"/>
            <a:ext cx="4727848" cy="584716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61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52736"/>
            <a:ext cx="12192000" cy="5832647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1340768"/>
            <a:ext cx="5900708" cy="5040560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79376" y="161467"/>
            <a:ext cx="6012706" cy="1007517"/>
          </a:xfrm>
        </p:spPr>
        <p:txBody>
          <a:bodyPr anchor="t"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Прививочная работа: </a:t>
            </a:r>
            <a:b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гепатит, корь, краснуха, дифтери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8021" y="1844824"/>
            <a:ext cx="358445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Вакцинация</a:t>
            </a:r>
            <a:r>
              <a:rPr lang="en-US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гепатита </a:t>
            </a: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Вакцинация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гепатита </a:t>
            </a: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Ревакцинация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гепатита </a:t>
            </a: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Вакцинация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кори</a:t>
            </a:r>
            <a:endParaRPr lang="ru-RU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Ревакцинация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кори</a:t>
            </a:r>
            <a:endParaRPr lang="ru-RU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Вакцинация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краснухи</a:t>
            </a:r>
            <a:endParaRPr lang="ru-RU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Ревакцинация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краснухи</a:t>
            </a:r>
            <a:endParaRPr lang="ru-RU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Вакцинация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дифтерии</a:t>
            </a:r>
            <a:endParaRPr lang="ru-RU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Ревакцинация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 дифтерии</a:t>
            </a:r>
          </a:p>
        </p:txBody>
      </p:sp>
      <p:sp>
        <p:nvSpPr>
          <p:cNvPr id="9" name="Овал 8"/>
          <p:cNvSpPr/>
          <p:nvPr/>
        </p:nvSpPr>
        <p:spPr>
          <a:xfrm>
            <a:off x="6960096" y="1628800"/>
            <a:ext cx="4464496" cy="4464496"/>
          </a:xfrm>
          <a:prstGeom prst="ellipse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929926" y="3838053"/>
            <a:ext cx="845786" cy="1"/>
          </a:xfrm>
          <a:prstGeom prst="straightConnector1">
            <a:avLst/>
          </a:prstGeom>
          <a:ln w="28575" cap="rnd" cmpd="sng">
            <a:solidFill>
              <a:srgbClr val="49BED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900708" y="1340768"/>
            <a:ext cx="29218" cy="504056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7608167" y="4848486"/>
            <a:ext cx="3141869" cy="895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95%</a:t>
            </a:r>
            <a:endParaRPr lang="ru-RU" sz="50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06054" y="4138086"/>
            <a:ext cx="3815126" cy="863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Все планы по вакцинации </a:t>
            </a:r>
            <a:b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2020 год выполнены на</a:t>
            </a: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17" y="2181868"/>
            <a:ext cx="2066009" cy="206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2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980728"/>
            <a:ext cx="12192000" cy="590465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9</a:t>
            </a:fld>
            <a:endParaRPr lang="ru-RU"/>
          </a:p>
        </p:txBody>
      </p:sp>
      <p:sp>
        <p:nvSpPr>
          <p:cNvPr id="114" name="Заголовок 1"/>
          <p:cNvSpPr>
            <a:spLocks noGrp="1"/>
          </p:cNvSpPr>
          <p:nvPr>
            <p:ph type="title"/>
          </p:nvPr>
        </p:nvSpPr>
        <p:spPr>
          <a:xfrm>
            <a:off x="669514" y="259802"/>
            <a:ext cx="10515600" cy="541655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Показатели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заболеваемости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6" name="Скругленный прямоугольник 115"/>
          <p:cNvSpPr/>
          <p:nvPr/>
        </p:nvSpPr>
        <p:spPr>
          <a:xfrm>
            <a:off x="0" y="1167462"/>
            <a:ext cx="12192000" cy="5184576"/>
          </a:xfrm>
          <a:prstGeom prst="roundRect">
            <a:avLst>
              <a:gd name="adj" fmla="val 1954"/>
            </a:avLst>
          </a:prstGeom>
          <a:solidFill>
            <a:srgbClr val="B7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Скругленный прямоугольник 116"/>
          <p:cNvSpPr/>
          <p:nvPr/>
        </p:nvSpPr>
        <p:spPr>
          <a:xfrm>
            <a:off x="2495599" y="1739597"/>
            <a:ext cx="1599621" cy="4137676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Скругленный прямоугольник 117"/>
          <p:cNvSpPr/>
          <p:nvPr/>
        </p:nvSpPr>
        <p:spPr>
          <a:xfrm>
            <a:off x="4295800" y="1739597"/>
            <a:ext cx="1584176" cy="4137676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Скругленный прямоугольник 118"/>
          <p:cNvSpPr/>
          <p:nvPr/>
        </p:nvSpPr>
        <p:spPr>
          <a:xfrm>
            <a:off x="6096000" y="1739597"/>
            <a:ext cx="1584176" cy="4137676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Скругленный прямоугольник 119"/>
          <p:cNvSpPr/>
          <p:nvPr/>
        </p:nvSpPr>
        <p:spPr>
          <a:xfrm>
            <a:off x="7896200" y="1739597"/>
            <a:ext cx="1584176" cy="4137676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Скругленный прямоугольник 120"/>
          <p:cNvSpPr/>
          <p:nvPr/>
        </p:nvSpPr>
        <p:spPr>
          <a:xfrm>
            <a:off x="9696400" y="1739597"/>
            <a:ext cx="1584176" cy="4137676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Заголовок 1"/>
          <p:cNvSpPr txBox="1">
            <a:spLocks/>
          </p:cNvSpPr>
          <p:nvPr/>
        </p:nvSpPr>
        <p:spPr>
          <a:xfrm>
            <a:off x="2495600" y="2251917"/>
            <a:ext cx="1584176" cy="54532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</a:t>
            </a:r>
          </a:p>
          <a:p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системы кровообращения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3" name="Заголовок 1"/>
          <p:cNvSpPr txBox="1">
            <a:spLocks/>
          </p:cNvSpPr>
          <p:nvPr/>
        </p:nvSpPr>
        <p:spPr>
          <a:xfrm>
            <a:off x="4295800" y="2246868"/>
            <a:ext cx="1440160" cy="460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органов дыхания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4" name="Заголовок 1"/>
          <p:cNvSpPr txBox="1">
            <a:spLocks/>
          </p:cNvSpPr>
          <p:nvPr/>
        </p:nvSpPr>
        <p:spPr>
          <a:xfrm>
            <a:off x="6096000" y="2246867"/>
            <a:ext cx="1440160" cy="460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органов пищеварения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5" name="Заголовок 1"/>
          <p:cNvSpPr txBox="1">
            <a:spLocks/>
          </p:cNvSpPr>
          <p:nvPr/>
        </p:nvSpPr>
        <p:spPr>
          <a:xfrm>
            <a:off x="7896200" y="2239882"/>
            <a:ext cx="1440160" cy="5924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костно-мышечной системы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6" name="Заголовок 1"/>
          <p:cNvSpPr txBox="1">
            <a:spLocks/>
          </p:cNvSpPr>
          <p:nvPr/>
        </p:nvSpPr>
        <p:spPr>
          <a:xfrm>
            <a:off x="9696400" y="2239883"/>
            <a:ext cx="1440160" cy="55735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мочеполовой системы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2618135" y="1268760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8" name="Рисунок 1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80" y="1415690"/>
            <a:ext cx="582686" cy="582686"/>
          </a:xfrm>
          <a:prstGeom prst="rect">
            <a:avLst/>
          </a:prstGeom>
        </p:spPr>
      </p:pic>
      <p:sp>
        <p:nvSpPr>
          <p:cNvPr id="129" name="Овал 128"/>
          <p:cNvSpPr/>
          <p:nvPr/>
        </p:nvSpPr>
        <p:spPr>
          <a:xfrm>
            <a:off x="4418335" y="1268760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Овал 129"/>
          <p:cNvSpPr/>
          <p:nvPr/>
        </p:nvSpPr>
        <p:spPr>
          <a:xfrm>
            <a:off x="6218535" y="1268760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/>
          <p:cNvSpPr/>
          <p:nvPr/>
        </p:nvSpPr>
        <p:spPr>
          <a:xfrm>
            <a:off x="8018735" y="1268760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9818935" y="1268760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" name="Рисунок 1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1431998"/>
            <a:ext cx="491474" cy="491474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66" y="1415269"/>
            <a:ext cx="562430" cy="562430"/>
          </a:xfrm>
          <a:prstGeom prst="rect">
            <a:avLst/>
          </a:prstGeom>
        </p:spPr>
      </p:pic>
      <p:pic>
        <p:nvPicPr>
          <p:cNvPr id="135" name="Рисунок 1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457646"/>
            <a:ext cx="537834" cy="537834"/>
          </a:xfrm>
          <a:prstGeom prst="rect">
            <a:avLst/>
          </a:prstGeom>
        </p:spPr>
      </p:pic>
      <p:pic>
        <p:nvPicPr>
          <p:cNvPr id="136" name="Рисунок 1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1438598"/>
            <a:ext cx="568491" cy="568491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7" y="4528970"/>
            <a:ext cx="1339279" cy="1339279"/>
          </a:xfrm>
          <a:prstGeom prst="rect">
            <a:avLst/>
          </a:prstGeom>
        </p:spPr>
      </p:pic>
      <p:graphicFrame>
        <p:nvGraphicFramePr>
          <p:cNvPr id="138" name="Диаграмма 137"/>
          <p:cNvGraphicFramePr/>
          <p:nvPr>
            <p:extLst>
              <p:ext uri="{D42A27DB-BD31-4B8C-83A1-F6EECF244321}">
                <p14:modId xmlns:p14="http://schemas.microsoft.com/office/powerpoint/2010/main" val="1309736441"/>
              </p:ext>
            </p:extLst>
          </p:nvPr>
        </p:nvGraphicFramePr>
        <p:xfrm>
          <a:off x="2318820" y="2797238"/>
          <a:ext cx="9282551" cy="3512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416644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9BED8"/>
      </a:accent1>
      <a:accent2>
        <a:srgbClr val="ED7D31"/>
      </a:accent2>
      <a:accent3>
        <a:srgbClr val="A5A5A5"/>
      </a:accent3>
      <a:accent4>
        <a:srgbClr val="FFC000"/>
      </a:accent4>
      <a:accent5>
        <a:srgbClr val="49BED8"/>
      </a:accent5>
      <a:accent6>
        <a:srgbClr val="70AD47"/>
      </a:accent6>
      <a:hlink>
        <a:srgbClr val="49BED8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4129</TotalTime>
  <Words>841</Words>
  <Application>Microsoft Office PowerPoint</Application>
  <PresentationFormat>Широкоэкранный</PresentationFormat>
  <Paragraphs>262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Roboto</vt:lpstr>
      <vt:lpstr>Times New Roman</vt:lpstr>
      <vt:lpstr>Тема Office</vt:lpstr>
      <vt:lpstr>Презентация PowerPoint</vt:lpstr>
      <vt:lpstr>Основные показатели</vt:lpstr>
      <vt:lpstr>Посещения поликлиники в 2020 году </vt:lpstr>
      <vt:lpstr>Презентация PowerPoint</vt:lpstr>
      <vt:lpstr>Диспансеризация</vt:lpstr>
      <vt:lpstr>Диспансеризация  и профилактические осмотры</vt:lpstr>
      <vt:lpstr>Основные показатели.  Инвалиды и участники ВОВ</vt:lpstr>
      <vt:lpstr>Прививочная работа:  гепатит, корь, краснуха, дифтерия</vt:lpstr>
      <vt:lpstr>Показатели заболеваемости</vt:lpstr>
      <vt:lpstr>Обучение врачей общей практики</vt:lpstr>
      <vt:lpstr>Повышение комфорта пребывания  в поликлинике</vt:lpstr>
      <vt:lpstr>Работа по рассмотрению  жалоб и обращений граждан</vt:lpstr>
      <vt:lpstr>Оборудование поликлиники</vt:lpstr>
      <vt:lpstr>Медицинские организации  оказывают помощь по различным профилям</vt:lpstr>
      <vt:lpstr>Кадры 2020 года</vt:lpstr>
      <vt:lpstr>Мероприятия в поликлиниках, реализованные в 2020 году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Тихонов Евгений Юрьевич</dc:creator>
  <cp:lastModifiedBy>User</cp:lastModifiedBy>
  <cp:revision>274</cp:revision>
  <cp:lastPrinted>2021-01-28T10:38:16Z</cp:lastPrinted>
  <dcterms:created xsi:type="dcterms:W3CDTF">2019-02-11T07:19:05Z</dcterms:created>
  <dcterms:modified xsi:type="dcterms:W3CDTF">2021-01-28T13:48:02Z</dcterms:modified>
</cp:coreProperties>
</file>