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369" r:id="rId2"/>
    <p:sldId id="364" r:id="rId3"/>
    <p:sldId id="388" r:id="rId4"/>
    <p:sldId id="389" r:id="rId5"/>
    <p:sldId id="370" r:id="rId6"/>
    <p:sldId id="384" r:id="rId7"/>
    <p:sldId id="391" r:id="rId8"/>
    <p:sldId id="376" r:id="rId9"/>
    <p:sldId id="392" r:id="rId10"/>
    <p:sldId id="379" r:id="rId11"/>
    <p:sldId id="393" r:id="rId12"/>
    <p:sldId id="366" r:id="rId13"/>
    <p:sldId id="394" r:id="rId14"/>
    <p:sldId id="395" r:id="rId15"/>
    <p:sldId id="372" r:id="rId16"/>
    <p:sldId id="374" r:id="rId17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ADFEC"/>
    <a:srgbClr val="CCCC00"/>
    <a:srgbClr val="40D8D1"/>
    <a:srgbClr val="C7C1F7"/>
    <a:srgbClr val="003399"/>
    <a:srgbClr val="CCFF33"/>
    <a:srgbClr val="FF7171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обращений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2340</c:v>
                </c:pt>
                <c:pt idx="1">
                  <c:v>3208</c:v>
                </c:pt>
              </c:numCache>
            </c:numRef>
          </c:val>
        </c:ser>
        <c:axId val="81714176"/>
        <c:axId val="92554368"/>
      </c:barChart>
      <c:catAx>
        <c:axId val="81714176"/>
        <c:scaling>
          <c:orientation val="minMax"/>
        </c:scaling>
        <c:axPos val="b"/>
        <c:numFmt formatCode="General" sourceLinked="1"/>
        <c:tickLblPos val="nextTo"/>
        <c:crossAx val="92554368"/>
        <c:crosses val="autoZero"/>
        <c:auto val="1"/>
        <c:lblAlgn val="ctr"/>
        <c:lblOffset val="100"/>
      </c:catAx>
      <c:valAx>
        <c:axId val="92554368"/>
        <c:scaling>
          <c:orientation val="minMax"/>
        </c:scaling>
        <c:axPos val="l"/>
        <c:majorGridlines/>
        <c:numFmt formatCode="General" sourceLinked="1"/>
        <c:tickLblPos val="nextTo"/>
        <c:crossAx val="81714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3860154427285853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мероприятий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168</c:v>
                </c:pt>
                <c:pt idx="1">
                  <c:v>175</c:v>
                </c:pt>
              </c:numCache>
            </c:numRef>
          </c:val>
        </c:ser>
        <c:axId val="98019200"/>
        <c:axId val="98020736"/>
      </c:barChart>
      <c:catAx>
        <c:axId val="98019200"/>
        <c:scaling>
          <c:orientation val="minMax"/>
        </c:scaling>
        <c:axPos val="b"/>
        <c:numFmt formatCode="General" sourceLinked="1"/>
        <c:tickLblPos val="nextTo"/>
        <c:crossAx val="98020736"/>
        <c:crosses val="autoZero"/>
        <c:auto val="1"/>
        <c:lblAlgn val="ctr"/>
        <c:lblOffset val="100"/>
      </c:catAx>
      <c:valAx>
        <c:axId val="98020736"/>
        <c:scaling>
          <c:orientation val="minMax"/>
        </c:scaling>
        <c:axPos val="l"/>
        <c:majorGridlines/>
        <c:numFmt formatCode="General" sourceLinked="1"/>
        <c:tickLblPos val="nextTo"/>
        <c:crossAx val="98019200"/>
        <c:crosses val="autoZero"/>
        <c:crossBetween val="between"/>
      </c:valAx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17260</c:v>
                </c:pt>
                <c:pt idx="1">
                  <c:v>18720</c:v>
                </c:pt>
              </c:numCache>
            </c:numRef>
          </c:val>
        </c:ser>
        <c:axId val="98036736"/>
        <c:axId val="98059008"/>
      </c:barChart>
      <c:catAx>
        <c:axId val="98036736"/>
        <c:scaling>
          <c:orientation val="minMax"/>
        </c:scaling>
        <c:axPos val="b"/>
        <c:numFmt formatCode="General" sourceLinked="1"/>
        <c:tickLblPos val="nextTo"/>
        <c:crossAx val="98059008"/>
        <c:crosses val="autoZero"/>
        <c:auto val="1"/>
        <c:lblAlgn val="ctr"/>
        <c:lblOffset val="100"/>
      </c:catAx>
      <c:valAx>
        <c:axId val="98059008"/>
        <c:scaling>
          <c:orientation val="minMax"/>
        </c:scaling>
        <c:axPos val="l"/>
        <c:majorGridlines/>
        <c:numFmt formatCode="General" sourceLinked="1"/>
        <c:tickLblPos val="nextTo"/>
        <c:crossAx val="98036736"/>
        <c:crosses val="autoZero"/>
        <c:crossBetween val="between"/>
      </c:valAx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450" cy="49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226" y="1"/>
            <a:ext cx="2945449" cy="49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29"/>
            <a:ext cx="2945450" cy="4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226" y="9429329"/>
            <a:ext cx="2945449" cy="4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13970EEF-0C52-4663-A317-DA8943010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50" cy="495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652" y="0"/>
            <a:ext cx="2945450" cy="495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C98CD-2F6E-450D-A485-EC224F7BCBE9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3" y="4715480"/>
            <a:ext cx="5437511" cy="446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29"/>
            <a:ext cx="2945450" cy="495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652" y="9429329"/>
            <a:ext cx="2945450" cy="495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20BB-98E3-4122-B46A-E0BCACE46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8802-73A7-49F3-8F03-FCBE73C81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09C7-68A8-494B-A14A-FE395D10F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D980-AA75-443C-8CA4-4F452FC5F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2CD1-61DD-40AC-9B8E-A9B3A76FC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1DF4-2063-42B3-8EB6-6684BA106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9A6B-D675-4E58-8D2D-D9C197929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79A1-F040-4ABF-BB4A-6C3666D34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4895-7E45-41F0-B36B-DF309616E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39F1-62F0-4BF1-A09C-0973DEFA9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B320-A023-4819-B33B-4B698A911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E58E-B56F-4017-806B-C3EFB2622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B40F-FA25-48C6-B361-2047BA10B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AE7CA30-73A3-4C57-84C6-6BA3AE52F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 spd="med">
    <p:cover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459788" y="115888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836713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ОТЧЕТ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главы управы района Текстильщики города Москвы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Матыцина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Александра Николаевича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«О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результатах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деятельности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2017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году»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Благотворительная помощь льготным категориям граждан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Содержимое 4" descr="акция подготовимся к школе Асаки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372200" y="3645024"/>
            <a:ext cx="2016224" cy="293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251520" y="1124744"/>
            <a:ext cx="83529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За 2017 г. предприятиями потребительского рынка и услуг проведены благотворительные акций по предоставлению услуг, обедов и продовольственных наборов для социально-незащищенных слоев населения. </a:t>
            </a:r>
          </a:p>
          <a:p>
            <a:pPr algn="just"/>
            <a:r>
              <a:rPr lang="ru-RU" sz="1800" dirty="0" smtClean="0"/>
              <a:t>Предприятия потребительского рынка и услуг приняли участие в Общегородской благотворительной акции «Поможем подготовиться к школьному балу» и «Семья помогает семье».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b="1" dirty="0" smtClean="0"/>
              <a:t>6</a:t>
            </a:r>
            <a:r>
              <a:rPr lang="ru-RU" sz="1800" dirty="0" smtClean="0"/>
              <a:t> предприятий обслуживают по талонам льготные категории граждан, из них: </a:t>
            </a:r>
          </a:p>
          <a:p>
            <a:pPr algn="just"/>
            <a:endParaRPr lang="ru-RU" sz="18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1800" dirty="0" smtClean="0"/>
              <a:t>  </a:t>
            </a:r>
            <a:r>
              <a:rPr lang="ru-RU" sz="1800" dirty="0" err="1" smtClean="0"/>
              <a:t>Артюхиной</a:t>
            </a:r>
            <a:r>
              <a:rPr lang="ru-RU" sz="1800" dirty="0" smtClean="0"/>
              <a:t> ул., д.20, корп.2 (студия красоты)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dirty="0" smtClean="0"/>
              <a:t>  </a:t>
            </a:r>
            <a:r>
              <a:rPr lang="ru-RU" sz="1800" dirty="0" err="1" smtClean="0"/>
              <a:t>Грайвороновская</a:t>
            </a:r>
            <a:r>
              <a:rPr lang="ru-RU" sz="1800" dirty="0" smtClean="0"/>
              <a:t> ул., д. 14, корп. 1 (парикмахерская)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dirty="0" smtClean="0"/>
              <a:t>  8-ая ул. Текстильщиков, д.10 (парикмахерская)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dirty="0" smtClean="0"/>
              <a:t>  </a:t>
            </a:r>
            <a:r>
              <a:rPr lang="ru-RU" sz="1800" dirty="0" err="1" smtClean="0"/>
              <a:t>Артюхиной</a:t>
            </a:r>
            <a:r>
              <a:rPr lang="ru-RU" sz="1800" dirty="0" smtClean="0"/>
              <a:t> ул., д. 2 (парикмахерская)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dirty="0" smtClean="0"/>
              <a:t>  Малышева ул., д.13, корп. 2 (бытовые услуги)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800" dirty="0" smtClean="0"/>
              <a:t>  8-ая ул. Текстильщиков, д.15 (парикмахерская)</a:t>
            </a:r>
          </a:p>
          <a:p>
            <a:pPr algn="just"/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459788" y="115888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10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Направление по работе с населением</a:t>
            </a:r>
            <a:endParaRPr lang="ru-RU" sz="2800" dirty="0"/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251520" y="908720"/>
            <a:ext cx="8713093" cy="5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12700" indent="270510" algn="just">
              <a:lnSpc>
                <a:spcPts val="185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r>
              <a:rPr lang="ru-RU" sz="1600" dirty="0" smtClean="0"/>
              <a:t>Важным направлением работы управы является работа с обращениями граждан. </a:t>
            </a:r>
            <a:endParaRPr lang="ru-RU" sz="1600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59788" y="115888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39552" y="1700808"/>
            <a:ext cx="8208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ru-RU" sz="1800" dirty="0" smtClean="0">
                <a:latin typeface="+mn-lt"/>
              </a:rPr>
              <a:t>За 2017 год в управу района Текстильщики поступило 3208 письменных обращений граждан (2016г.- 2340), в том числе:</a:t>
            </a:r>
          </a:p>
          <a:p>
            <a:pPr algn="just"/>
            <a:r>
              <a:rPr lang="ru-RU" sz="1800" dirty="0" smtClean="0">
                <a:latin typeface="+mn-lt"/>
              </a:rPr>
              <a:t>обращения, поступившие из Правительства Москвы и префектуры ЮВАО – 2340 (2016г. – 1798);</a:t>
            </a:r>
          </a:p>
          <a:p>
            <a:pPr algn="just"/>
            <a:r>
              <a:rPr lang="ru-RU" sz="1800" dirty="0" smtClean="0">
                <a:latin typeface="+mn-lt"/>
              </a:rPr>
              <a:t>Справочно-информационная служба Правительства Москвы – 33 (2016г. – 21);</a:t>
            </a:r>
          </a:p>
          <a:p>
            <a:pPr algn="just"/>
            <a:r>
              <a:rPr lang="ru-RU" sz="1800" dirty="0" smtClean="0">
                <a:latin typeface="+mn-lt"/>
              </a:rPr>
              <a:t>Коллективных обращений – 48 (2016г. – 21);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547664" y="3717032"/>
          <a:ext cx="60486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Спорт и досуг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764704"/>
            <a:ext cx="555496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На территории района Текстильщики функционируют </a:t>
            </a:r>
            <a:r>
              <a:rPr lang="ru-RU" sz="1800" b="1" dirty="0" smtClean="0"/>
              <a:t>10</a:t>
            </a:r>
            <a:r>
              <a:rPr lang="ru-RU" sz="1800" dirty="0" smtClean="0"/>
              <a:t> автономных некоммерческих организаций осуществляющих реализацию договора социального заказа по </a:t>
            </a:r>
            <a:r>
              <a:rPr lang="ru-RU" sz="1800" dirty="0" err="1" smtClean="0"/>
              <a:t>досуговой</a:t>
            </a:r>
            <a:r>
              <a:rPr lang="ru-RU" sz="1800" dirty="0" smtClean="0"/>
              <a:t>, социально-воспитательной, физкультурно-оздоровительной и спортивной работе с населением по месту жительства, </a:t>
            </a:r>
            <a:r>
              <a:rPr lang="ru-RU" sz="1800" b="1" dirty="0" smtClean="0"/>
              <a:t>1</a:t>
            </a:r>
            <a:r>
              <a:rPr lang="ru-RU" sz="1800" dirty="0" smtClean="0"/>
              <a:t> государственное бюджетное учреждение «Молодёжный центр «</a:t>
            </a:r>
            <a:r>
              <a:rPr lang="ru-RU" sz="1800" dirty="0" err="1" smtClean="0"/>
              <a:t>Галерис</a:t>
            </a:r>
            <a:r>
              <a:rPr lang="ru-RU" sz="1800" dirty="0" smtClean="0"/>
              <a:t>».</a:t>
            </a:r>
          </a:p>
          <a:p>
            <a:pPr marL="0" indent="0" algn="just">
              <a:buNone/>
            </a:pPr>
            <a:endParaRPr lang="ru-RU" sz="1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12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3249" name="Picture 1" descr="T:\Бусов В.В\Фото инвалиды\zov00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875874" cy="244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SC01781"/>
          <p:cNvPicPr>
            <a:picLocks noChangeAspect="1" noChangeArrowheads="1"/>
          </p:cNvPicPr>
          <p:nvPr/>
        </p:nvPicPr>
        <p:blipFill>
          <a:blip r:embed="rId3" cstate="print"/>
          <a:srcRect r="5715" b="11590"/>
          <a:stretch>
            <a:fillRect/>
          </a:stretch>
        </p:blipFill>
        <p:spPr bwMode="auto">
          <a:xfrm>
            <a:off x="4860032" y="3544072"/>
            <a:ext cx="3600400" cy="252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\\uv-tl8d16-cp01\users$\StarostinVV\Desktop\жизнь района\Photo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2952328" cy="212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Направление по работе с населением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412776"/>
            <a:ext cx="5554960" cy="4824536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ru-RU" sz="1600" dirty="0" smtClean="0"/>
              <a:t>- от управы района Текстильщики оказана материальная помощь 184-м жителям льготных категорий граждан, на сумму 1 900 000тыс. руб. </a:t>
            </a:r>
          </a:p>
          <a:p>
            <a:pPr marL="0" indent="0" algn="just"/>
            <a:r>
              <a:rPr lang="ru-RU" sz="1600" dirty="0" smtClean="0"/>
              <a:t>- предоставлено более 300 талонов на бытовые услуги, на сумму около 215,00 тыс. руб.,  </a:t>
            </a:r>
          </a:p>
          <a:p>
            <a:pPr marL="0" indent="0" algn="just"/>
            <a:r>
              <a:rPr lang="ru-RU" sz="1600" dirty="0" smtClean="0"/>
              <a:t>- к Пасхе малообеспеченные жители района  были обеспечены куличами в количестве –350 шт., на сумму около 18 тыс.руб.</a:t>
            </a:r>
          </a:p>
          <a:p>
            <a:pPr marL="0" indent="0" algn="just"/>
            <a:r>
              <a:rPr lang="ru-RU" sz="1600" dirty="0" smtClean="0"/>
              <a:t>- с 27 августа по 30 сентября, в преддверии Дня знаний, малообеспеченным семьям, в которых дети пошли в первый класс были вручены 32 портфеля  с наполнением, на сумму – 56, тыс.руб.</a:t>
            </a:r>
          </a:p>
          <a:p>
            <a:pPr marL="0" indent="0" algn="just"/>
            <a:r>
              <a:rPr lang="ru-RU" sz="1600" dirty="0" smtClean="0"/>
              <a:t>- 28 ноября в честь празднования  Дня матери, во Дворце бракосочетания состоялось торжественное мероприятие «</a:t>
            </a:r>
            <a:r>
              <a:rPr lang="ru-RU" sz="1600" dirty="0" err="1" smtClean="0"/>
              <a:t>Имянаречение</a:t>
            </a:r>
            <a:r>
              <a:rPr lang="ru-RU" sz="1600" dirty="0" smtClean="0"/>
              <a:t>». Двум многодетным семьям, в связи с рождением детей, были вручены памятные медали, подарки и цветы. </a:t>
            </a:r>
          </a:p>
          <a:p>
            <a:pPr marL="0" indent="0" algn="just"/>
            <a:r>
              <a:rPr lang="ru-RU" sz="1600" dirty="0" smtClean="0"/>
              <a:t>- в преддверии Нового года, для  семей льготных категорий  управой района Текстильщики было закуплено - 250 шт. новогодних подарков  и более 600 билетов на  Новогодние представления.</a:t>
            </a:r>
          </a:p>
          <a:p>
            <a:pPr marL="0" indent="0" algn="just"/>
            <a:r>
              <a:rPr lang="ru-RU" sz="1600" dirty="0" smtClean="0"/>
              <a:t>-  69 детей-инвалидов были обеспечены билетами в цирк на Цветном бульваре </a:t>
            </a:r>
            <a:br>
              <a:rPr lang="ru-RU" sz="1600" dirty="0" smtClean="0"/>
            </a:br>
            <a:r>
              <a:rPr lang="ru-RU" sz="1600" dirty="0" smtClean="0"/>
              <a:t>им. Ю.Никулина.</a:t>
            </a:r>
          </a:p>
          <a:p>
            <a:pPr marL="0" indent="0" algn="just">
              <a:buNone/>
            </a:pPr>
            <a:endParaRPr lang="ru-RU" sz="1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30907" y="692696"/>
            <a:ext cx="8713093" cy="7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12700" indent="270510" algn="just">
              <a:lnSpc>
                <a:spcPts val="185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Times New Roman"/>
            </a:endParaRPr>
          </a:p>
          <a:p>
            <a:pPr algn="l"/>
            <a:r>
              <a:rPr lang="ru-RU" sz="1400" dirty="0" smtClean="0"/>
              <a:t>Материальная помощь предоставляется жителям района, находящимся в трудной жизненной ситуации и тяжелом материальном положении, носит единовременный характер:</a:t>
            </a:r>
          </a:p>
        </p:txBody>
      </p:sp>
      <p:pic>
        <p:nvPicPr>
          <p:cNvPr id="9" name="Рисунок 8" descr="maslenic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67149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SAM6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2627784" cy="175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0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028" y="4844819"/>
            <a:ext cx="2520788" cy="168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Направление по работе с населением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35280" cy="2376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Увеличилось количество социально-значимых мероприятий, наглядно-пропагандирующий активный и здоровый образ жизни (2015г. – 6 мероприятий, 2016г.-7 мероприятий, 2017– 10 мероприятий). </a:t>
            </a:r>
          </a:p>
          <a:p>
            <a:pPr>
              <a:buNone/>
            </a:pPr>
            <a:r>
              <a:rPr lang="ru-RU" sz="1600" dirty="0" smtClean="0"/>
              <a:t>В период за 2017 год на территории района Текстильщики увеличилось проведение </a:t>
            </a:r>
            <a:r>
              <a:rPr lang="ru-RU" sz="1600" dirty="0" err="1" smtClean="0"/>
              <a:t>досуговых</a:t>
            </a:r>
            <a:r>
              <a:rPr lang="ru-RU" sz="1600" dirty="0" smtClean="0"/>
              <a:t> и спортивных мероприятий: </a:t>
            </a:r>
          </a:p>
          <a:p>
            <a:pPr>
              <a:buNone/>
            </a:pPr>
            <a:r>
              <a:rPr lang="ru-RU" sz="1600" dirty="0" smtClean="0"/>
              <a:t>- 175 праздничных и </a:t>
            </a:r>
            <a:r>
              <a:rPr lang="ru-RU" sz="1600" dirty="0" err="1" smtClean="0"/>
              <a:t>досуговых</a:t>
            </a:r>
            <a:r>
              <a:rPr lang="ru-RU" sz="1600" dirty="0" smtClean="0"/>
              <a:t> мероприятий, в которых приняло участие 18720 человек, </a:t>
            </a:r>
          </a:p>
          <a:p>
            <a:pPr>
              <a:buNone/>
            </a:pPr>
            <a:r>
              <a:rPr lang="ru-RU" sz="1600" dirty="0" smtClean="0"/>
              <a:t>(2016 г. - 168 мероприятий – 17260 человек);</a:t>
            </a:r>
          </a:p>
          <a:p>
            <a:pPr>
              <a:buNone/>
            </a:pPr>
            <a:r>
              <a:rPr lang="ru-RU" sz="1600" dirty="0" smtClean="0"/>
              <a:t>- 236 физкультурно-спортивных мероприятий, в которых приняло участие 17670 человек </a:t>
            </a:r>
          </a:p>
          <a:p>
            <a:pPr>
              <a:buNone/>
            </a:pPr>
            <a:r>
              <a:rPr lang="ru-RU" sz="1600" dirty="0" smtClean="0"/>
              <a:t>(2016г. - 225 мероприятий – 16500 человек). </a:t>
            </a:r>
          </a:p>
          <a:p>
            <a:pPr marL="0" indent="0" algn="just"/>
            <a:endParaRPr lang="ru-RU" sz="1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14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11560" y="3573016"/>
          <a:ext cx="3600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788024" y="3573016"/>
          <a:ext cx="36004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Информирование населения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340768"/>
            <a:ext cx="4824536" cy="5256584"/>
          </a:xfrm>
        </p:spPr>
        <p:txBody>
          <a:bodyPr/>
          <a:lstStyle/>
          <a:p>
            <a:pPr marL="0" indent="1270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Работа по информированию населения района ведется ежедневно в оперативном режиме: обновляется информация на официальном сайте района сайте управы </a:t>
            </a:r>
            <a:r>
              <a:rPr lang="ru-RU" sz="1800" dirty="0" err="1" smtClean="0">
                <a:solidFill>
                  <a:srgbClr val="002060"/>
                </a:solidFill>
              </a:rPr>
              <a:t>www.tekstilschiky.mos.ru</a:t>
            </a:r>
            <a:r>
              <a:rPr lang="ru-RU" sz="1800" dirty="0" smtClean="0">
                <a:solidFill>
                  <a:srgbClr val="002060"/>
                </a:solidFill>
              </a:rPr>
              <a:t>, проводится регулярное пополнение видеоматериалов на канале управы района Текстильщики на сайте </a:t>
            </a:r>
            <a:r>
              <a:rPr lang="ru-RU" sz="1800" dirty="0" err="1" smtClean="0">
                <a:solidFill>
                  <a:srgbClr val="002060"/>
                </a:solidFill>
              </a:rPr>
              <a:t>youtube.com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</a:p>
          <a:p>
            <a:pPr marL="0" indent="1270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Также информирование ведется путем размещения информации на 19 уличных стендах управы района, а так же разработаны и предложены макеты листовок для централизованного размещения на вновь установленных стендах на фасадах и в подъездах жилых домов.</a:t>
            </a:r>
          </a:p>
          <a:p>
            <a:pPr marL="0" indent="1270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В целях обеспечения обратной связи с населением ежемесячно проводятся встречи главы управы с жителями района.</a:t>
            </a:r>
          </a:p>
          <a:p>
            <a:pPr marL="0" indent="12700" algn="just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://www.mun-tekstil.ru/files/teksti/News/2015.04.20/img_1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311525" cy="220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3786" t="17981" r="24197" b="8810"/>
          <a:stretch>
            <a:fillRect/>
          </a:stretch>
        </p:blipFill>
        <p:spPr bwMode="auto">
          <a:xfrm>
            <a:off x="395536" y="3861048"/>
            <a:ext cx="327446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4508500"/>
            <a:ext cx="8229600" cy="1441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Благодарю за внимание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1" name="Picture 2" descr="\\uv-tl8d16-cp01\users$\busovvvl\My Documents\My Pictures\Герб текстильщ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981075"/>
            <a:ext cx="2714625" cy="2857500"/>
          </a:xfrm>
        </p:spPr>
      </p:pic>
      <p:sp>
        <p:nvSpPr>
          <p:cNvPr id="4" name="TextBox 3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16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4096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Строительство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96753"/>
            <a:ext cx="5256584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</a:t>
            </a:r>
          </a:p>
          <a:p>
            <a:pPr algn="ctr">
              <a:buNone/>
            </a:pPr>
            <a:r>
              <a:rPr lang="ru-RU" sz="2000" b="1" dirty="0" smtClean="0"/>
              <a:t>      Строительство Третьего пересадочного контура Московского метрополитена (ТПК).  </a:t>
            </a:r>
          </a:p>
          <a:p>
            <a:pPr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0" indent="355600" algn="just"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Metro-1024x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112242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51520" y="3140968"/>
            <a:ext cx="86409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Согласно постановлению Правительства Москвы № 282 – ПП от 30.04.2013г., и в соответствии с адресной Инвестиционной программой города Москвы на 2016-2018 ведутся работы по строительству объекта: Восточный участок третьего пересадочного контура станция «Каширская» и станции «Нижегородская улица» на территории района по адресу: сквер им. Пушкина (напротив д. 9, к. 1 по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Люблинской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улице) ведутся работы по размещению стартового котлована для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горно-проходческого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щита.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основании контракта Инвестор-Застройщик работ является: ГУП «Московский метрополитен», функции Заказчика-Генподрядчика выполняет ОАО 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Мосинжпроект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Ориентировочный срок завершения данных работ 4 квартал 2018г.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4096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Строительство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96753"/>
            <a:ext cx="5256584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</a:t>
            </a:r>
          </a:p>
          <a:p>
            <a:pPr>
              <a:buNone/>
            </a:pPr>
            <a:r>
              <a:rPr lang="ru-RU" sz="2000" b="1" dirty="0" smtClean="0"/>
              <a:t>      Строительство Храма, расположенного на пересечении Волгоградского проспекта, Волжского бульвар и улицы Окской.</a:t>
            </a:r>
            <a:endParaRPr lang="ru-RU" sz="2000" dirty="0" smtClean="0"/>
          </a:p>
          <a:p>
            <a:pPr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0" indent="355600" algn="just"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779912" y="3140968"/>
            <a:ext cx="51125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ru-RU" sz="1800" kern="0" dirty="0" smtClean="0">
                <a:latin typeface="+mn-lt"/>
              </a:rPr>
              <a:t>      Строительство Храма производится за счет средств инвестора (ПАО «ГМК «Норильский никель»). 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ru-RU" sz="1800" kern="0" dirty="0" smtClean="0">
                <a:latin typeface="+mn-lt"/>
              </a:rPr>
              <a:t>      Работы по строительству Православного Храма начаты в 1 квартале 2017 года. Определена подрядная организация по строительству Храма: ООО «ФПК </a:t>
            </a:r>
            <a:r>
              <a:rPr lang="ru-RU" sz="1800" kern="0" dirty="0" err="1" smtClean="0">
                <a:latin typeface="+mn-lt"/>
              </a:rPr>
              <a:t>Сатори</a:t>
            </a:r>
            <a:r>
              <a:rPr lang="ru-RU" sz="1800" kern="0" dirty="0" smtClean="0">
                <a:latin typeface="+mn-lt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KOC_7404-e1500558069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276264" cy="218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х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540" y="3717032"/>
            <a:ext cx="334871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4096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Строительство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196753"/>
            <a:ext cx="5040560" cy="18001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    </a:t>
            </a:r>
          </a:p>
          <a:p>
            <a:pPr>
              <a:buNone/>
            </a:pPr>
            <a:r>
              <a:rPr lang="ru-RU" sz="2000" b="1" dirty="0" smtClean="0"/>
              <a:t>      Реконструкция Волгоградского проспекта от Садового кольца до границы с Московской областью – 2 этап.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0" indent="355600" algn="just"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23528" y="3140968"/>
            <a:ext cx="85689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r>
              <a:rPr lang="ru-RU" sz="1600" kern="0" dirty="0" smtClean="0">
                <a:latin typeface="+mn-lt"/>
              </a:rPr>
              <a:t>      </a:t>
            </a:r>
            <a:r>
              <a:rPr lang="ru-RU" sz="1600" dirty="0" smtClean="0">
                <a:latin typeface="+mn-lt"/>
              </a:rPr>
              <a:t>В соответствии с Государственным контрактом заказчиком работ является: Департамент строительства города Москвы,  функции технического заказчика выполняет ГУП «</a:t>
            </a:r>
            <a:r>
              <a:rPr lang="ru-RU" sz="1600" dirty="0" err="1" smtClean="0">
                <a:latin typeface="+mn-lt"/>
              </a:rPr>
              <a:t>Мосэкострой</a:t>
            </a:r>
            <a:r>
              <a:rPr lang="ru-RU" sz="1600" dirty="0" smtClean="0">
                <a:latin typeface="+mn-lt"/>
              </a:rPr>
              <a:t>», генеральная подрядная организация ООО «ИФСК» АРКС».</a:t>
            </a:r>
          </a:p>
          <a:p>
            <a:pPr algn="l"/>
            <a:r>
              <a:rPr lang="ru-RU" sz="1600" dirty="0" smtClean="0">
                <a:latin typeface="+mn-lt"/>
              </a:rPr>
              <a:t>В соответствии с указанным Государственным контрактом были завершены работы на следующих объектах: </a:t>
            </a:r>
          </a:p>
          <a:p>
            <a:pPr algn="l"/>
            <a:r>
              <a:rPr lang="ru-RU" sz="1600" dirty="0" smtClean="0">
                <a:latin typeface="+mn-lt"/>
              </a:rPr>
              <a:t>1. Туннель - ул. </a:t>
            </a:r>
            <a:r>
              <a:rPr lang="ru-RU" sz="1600" dirty="0" err="1" smtClean="0">
                <a:latin typeface="+mn-lt"/>
              </a:rPr>
              <a:t>Люблинская</a:t>
            </a:r>
            <a:r>
              <a:rPr lang="ru-RU" sz="1600" dirty="0" smtClean="0">
                <a:latin typeface="+mn-lt"/>
              </a:rPr>
              <a:t> пересечение с Волгоградским проспектом;</a:t>
            </a:r>
          </a:p>
          <a:p>
            <a:pPr algn="l"/>
            <a:r>
              <a:rPr lang="ru-RU" sz="1600" dirty="0" smtClean="0">
                <a:latin typeface="+mn-lt"/>
              </a:rPr>
              <a:t>2. Эстакада (одностороннее движение в сторону центра) - ул. </a:t>
            </a:r>
            <a:r>
              <a:rPr lang="ru-RU" sz="1600" dirty="0" err="1" smtClean="0">
                <a:latin typeface="+mn-lt"/>
              </a:rPr>
              <a:t>Люблинская</a:t>
            </a:r>
            <a:r>
              <a:rPr lang="ru-RU" sz="1600" dirty="0" smtClean="0">
                <a:latin typeface="+mn-lt"/>
              </a:rPr>
              <a:t> до </a:t>
            </a:r>
            <a:r>
              <a:rPr lang="ru-RU" sz="1600" dirty="0" err="1" smtClean="0">
                <a:latin typeface="+mn-lt"/>
              </a:rPr>
              <a:t>Остаповского</a:t>
            </a:r>
            <a:r>
              <a:rPr lang="ru-RU" sz="1600" dirty="0" smtClean="0">
                <a:latin typeface="+mn-lt"/>
              </a:rPr>
              <a:t> проезда (через железнодорожные пути Курского направления);</a:t>
            </a:r>
          </a:p>
          <a:p>
            <a:pPr algn="l"/>
            <a:r>
              <a:rPr lang="ru-RU" sz="1600" dirty="0" smtClean="0">
                <a:latin typeface="+mn-lt"/>
              </a:rPr>
              <a:t>3. Эстакада – на пересечении Волгоградского проспект и Волжского бульвара. </a:t>
            </a:r>
          </a:p>
          <a:p>
            <a:pPr algn="l"/>
            <a:r>
              <a:rPr lang="ru-RU" sz="1600" dirty="0" smtClean="0">
                <a:latin typeface="+mn-lt"/>
              </a:rPr>
              <a:t>4. </a:t>
            </a:r>
            <a:r>
              <a:rPr lang="ru-RU" sz="1600" dirty="0" err="1" smtClean="0">
                <a:latin typeface="+mn-lt"/>
              </a:rPr>
              <a:t>Остаповский</a:t>
            </a:r>
            <a:r>
              <a:rPr lang="ru-RU" sz="1600" dirty="0" smtClean="0">
                <a:latin typeface="+mn-lt"/>
              </a:rPr>
              <a:t> проезд</a:t>
            </a:r>
          </a:p>
          <a:p>
            <a:pPr algn="l"/>
            <a:r>
              <a:rPr lang="ru-RU" sz="1600" dirty="0" smtClean="0">
                <a:latin typeface="+mn-lt"/>
              </a:rPr>
              <a:t>В настоящее время ведется строительство по укладке тепло трассы по адресу: 1-й Саратовский проезд, д. 9, к. 1 </a:t>
            </a:r>
          </a:p>
          <a:p>
            <a:pPr algn="l"/>
            <a:r>
              <a:rPr lang="ru-RU" sz="1600" dirty="0" smtClean="0">
                <a:latin typeface="+mn-lt"/>
              </a:rPr>
              <a:t>Планируемый срок окончания проекта «Реконструкции Волгоградского проспекта от Садового кольца до границы с Московской областью – 2 этап» </a:t>
            </a:r>
            <a:r>
              <a:rPr lang="ru-RU" sz="1600" b="1" dirty="0" smtClean="0">
                <a:latin typeface="+mn-lt"/>
              </a:rPr>
              <a:t>2 квартал 2018 года.</a:t>
            </a:r>
            <a:endParaRPr lang="ru-RU" sz="1600" dirty="0" smtClean="0">
              <a:latin typeface="+mn-lt"/>
            </a:endParaRPr>
          </a:p>
          <a:p>
            <a:pPr algn="l"/>
            <a:r>
              <a:rPr lang="ru-RU" sz="1600" dirty="0" smtClean="0">
                <a:latin typeface="+mn-lt"/>
              </a:rPr>
              <a:t> 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1e15c5de734a7b8955e93e19f5347287a75b915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3001516" cy="2001011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0072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Благоустройство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692696"/>
            <a:ext cx="5760640" cy="5688632"/>
          </a:xfrm>
        </p:spPr>
        <p:txBody>
          <a:bodyPr numCol="1"/>
          <a:lstStyle/>
          <a:p>
            <a:pPr algn="just">
              <a:buNone/>
            </a:pPr>
            <a:r>
              <a:rPr lang="ru-RU" sz="1800" dirty="0" smtClean="0"/>
              <a:t>     </a:t>
            </a:r>
            <a:r>
              <a:rPr lang="ru-RU" sz="1400" dirty="0" smtClean="0"/>
              <a:t>Всего на территории района расположено 195 дворовых территорий, </a:t>
            </a:r>
          </a:p>
          <a:p>
            <a:pPr algn="just">
              <a:buNone/>
            </a:pPr>
            <a:r>
              <a:rPr lang="ru-RU" sz="1400" dirty="0" smtClean="0"/>
              <a:t>      общей площадью 1 488 810 кв.м.,  количество  объектов озеленения – 30   единиц, общей площадью – 684 146 92 кв. м.</a:t>
            </a:r>
          </a:p>
          <a:p>
            <a:pPr algn="just">
              <a:buNone/>
            </a:pPr>
            <a:r>
              <a:rPr lang="ru-RU" sz="1400" dirty="0" smtClean="0"/>
              <a:t>        В 2017 году за счет средств стимулирования управ районов на 2017 год в рамках постановления Правительства Москвы № 849-ПП «О стимулировании управ районов города Москвы» было выполнено благоустройство</a:t>
            </a:r>
            <a:r>
              <a:rPr lang="ru-RU" sz="1400" b="1" dirty="0" smtClean="0"/>
              <a:t> 26 адресов, </a:t>
            </a:r>
          </a:p>
          <a:p>
            <a:pPr algn="just">
              <a:buNone/>
            </a:pPr>
            <a:r>
              <a:rPr lang="ru-RU" sz="1400" b="1" dirty="0" smtClean="0"/>
              <a:t>        из них по результатам голосования на портале «Активный гражданин» благоустроено 4 дворовых территорий по адресам: </a:t>
            </a:r>
            <a:endParaRPr lang="ru-RU" sz="1400" dirty="0" smtClean="0"/>
          </a:p>
          <a:p>
            <a:pPr algn="just"/>
            <a:r>
              <a:rPr lang="ru-RU" sz="1400" dirty="0" smtClean="0"/>
              <a:t>- 1-й Саратовский </a:t>
            </a:r>
            <a:r>
              <a:rPr lang="ru-RU" sz="1400" dirty="0" err="1" smtClean="0"/>
              <a:t>пр-д</a:t>
            </a:r>
            <a:r>
              <a:rPr lang="ru-RU" sz="1400" dirty="0" smtClean="0"/>
              <a:t>, д.3;</a:t>
            </a:r>
          </a:p>
          <a:p>
            <a:pPr algn="just"/>
            <a:r>
              <a:rPr lang="ru-RU" sz="1400" dirty="0" smtClean="0"/>
              <a:t>- ул. Малышева, д.3, корп.3; 8-я ул. Текстильщиков, д.12; д.12, корп.1;</a:t>
            </a:r>
          </a:p>
          <a:p>
            <a:pPr algn="just"/>
            <a:r>
              <a:rPr lang="ru-RU" sz="1400" dirty="0" smtClean="0"/>
              <a:t>- 8-я ул. Текстильщиков, д.13, корп.1,2;</a:t>
            </a:r>
          </a:p>
          <a:p>
            <a:pPr algn="just"/>
            <a:r>
              <a:rPr lang="ru-RU" sz="1400" dirty="0" smtClean="0"/>
              <a:t>- Волжский </a:t>
            </a:r>
            <a:r>
              <a:rPr lang="ru-RU" sz="1400" dirty="0" err="1" smtClean="0"/>
              <a:t>б-р</a:t>
            </a:r>
            <a:r>
              <a:rPr lang="ru-RU" sz="1400" dirty="0" smtClean="0"/>
              <a:t>, д.32, корп.1,2</a:t>
            </a:r>
            <a:r>
              <a:rPr lang="ru-RU" sz="1400" b="1" dirty="0" smtClean="0"/>
              <a:t>.</a:t>
            </a:r>
          </a:p>
          <a:p>
            <a:pPr algn="just"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dirty="0" smtClean="0"/>
              <a:t> В 2017 году благоустроены территории 4 образовательных учреждений по адресам: 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- 2-й Саратовский </a:t>
            </a:r>
            <a:r>
              <a:rPr lang="ru-RU" sz="1400" dirty="0" err="1" smtClean="0"/>
              <a:t>пр-д</a:t>
            </a:r>
            <a:r>
              <a:rPr lang="ru-RU" sz="1400" dirty="0" smtClean="0"/>
              <a:t>, д.4 (ГБОУ СОШ №1367);</a:t>
            </a:r>
          </a:p>
          <a:p>
            <a:r>
              <a:rPr lang="ru-RU" sz="1400" dirty="0" smtClean="0"/>
              <a:t>- ул. </a:t>
            </a:r>
            <a:r>
              <a:rPr lang="ru-RU" sz="1400" dirty="0" err="1" smtClean="0"/>
              <a:t>Артюхиной</a:t>
            </a:r>
            <a:r>
              <a:rPr lang="ru-RU" sz="1400" dirty="0" smtClean="0"/>
              <a:t>, д.4, корп.2 (ГБОУ СОШ №687);</a:t>
            </a:r>
          </a:p>
          <a:p>
            <a:r>
              <a:rPr lang="ru-RU" sz="1400" dirty="0" smtClean="0"/>
              <a:t>- ул. </a:t>
            </a:r>
            <a:r>
              <a:rPr lang="ru-RU" sz="1400" dirty="0" err="1" smtClean="0"/>
              <a:t>Грайвороновская</a:t>
            </a:r>
            <a:r>
              <a:rPr lang="ru-RU" sz="1400" dirty="0" smtClean="0"/>
              <a:t>, д.8, корп.3 (ГБОУ СОШ №2088);</a:t>
            </a:r>
          </a:p>
          <a:p>
            <a:r>
              <a:rPr lang="ru-RU" sz="1400" dirty="0" smtClean="0"/>
              <a:t>- ул. </a:t>
            </a:r>
            <a:r>
              <a:rPr lang="ru-RU" sz="1400" dirty="0" err="1" smtClean="0"/>
              <a:t>Грайвороновская</a:t>
            </a:r>
            <a:r>
              <a:rPr lang="ru-RU" sz="1400" dirty="0" smtClean="0"/>
              <a:t>, д.10, корп.3 (ГБОУ СОШ №2088).</a:t>
            </a:r>
          </a:p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-й Саратовский, д.3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-я ул. Текстильщиков, д.13 кк.1,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280831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884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29970"/>
            <a:ext cx="2807424" cy="187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Капитальный ремонт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06680" cy="5256584"/>
          </a:xfrm>
        </p:spPr>
        <p:txBody>
          <a:bodyPr/>
          <a:lstStyle/>
          <a:p>
            <a:pPr marL="0" indent="1270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На территории района реализуется программа капитального ремонта многоквартирных домов.</a:t>
            </a:r>
          </a:p>
          <a:p>
            <a:pPr marL="0" indent="1270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	Согласно постановлению Правительства Москвы от 29.12.2014 №832-ПП «О региональной программе капитального ремонта общего имущества в многоквартирных домах на территории города Москвы» на территории района Текстильщики подходит к завершению краткосрочный план реализации программы капитального ремонта 2015-2017 год.</a:t>
            </a:r>
          </a:p>
          <a:p>
            <a:pPr marL="0" indent="1270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За указанный период завершен ремонт 503 систем.</a:t>
            </a:r>
          </a:p>
          <a:p>
            <a:pPr marL="0" indent="12700" algn="just">
              <a:buNone/>
            </a:pPr>
            <a:endParaRPr lang="ru-RU" sz="1700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6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3_28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340" y="3789040"/>
            <a:ext cx="33635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dKWFwsWsq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89040"/>
            <a:ext cx="312990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86409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ПРОГРАММА ПЛАНОВОГО ПРЕДУПРЕДИТЕЛЬНОГО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РЕМОНТА ПОДЪЕЗДОВ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06680" cy="5256584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В 318 домах общее количество подъездов составляет 1024 подъезда.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В целях обеспечения реализации Программы планового предупредительного </a:t>
            </a:r>
            <a:r>
              <a:rPr lang="ru-RU" sz="1400" b="1" dirty="0" smtClean="0"/>
              <a:t>ремонта подъездов</a:t>
            </a:r>
            <a:r>
              <a:rPr lang="ru-RU" sz="1400" dirty="0" smtClean="0"/>
              <a:t> в 2017 году Согласно титульному списку в план производства работ включены 65 МКД, 208 подъездов.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Завершены работы по ремонту 190 подъездов, в 21 подъезде выполняется капитальный ремонт инженерных систем, в связи с чем, график производства работ перенесен на 2018 год.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Основные виды работы, выполняемые при ремонте подъездов, в рамках указанной Программы:</a:t>
            </a:r>
          </a:p>
          <a:p>
            <a:r>
              <a:rPr lang="ru-RU" sz="1400" dirty="0" smtClean="0"/>
              <a:t>устранение следов протечек в подъездах</a:t>
            </a:r>
          </a:p>
          <a:p>
            <a:r>
              <a:rPr lang="ru-RU" sz="1400" dirty="0" smtClean="0"/>
              <a:t>ремонт ступеней</a:t>
            </a:r>
          </a:p>
          <a:p>
            <a:r>
              <a:rPr lang="ru-RU" sz="1400" dirty="0" smtClean="0"/>
              <a:t>ремонт входных дверей</a:t>
            </a:r>
          </a:p>
          <a:p>
            <a:r>
              <a:rPr lang="ru-RU" sz="1400" dirty="0" smtClean="0"/>
              <a:t>замена входных дверей</a:t>
            </a:r>
          </a:p>
          <a:p>
            <a:r>
              <a:rPr lang="ru-RU" sz="1400" dirty="0" smtClean="0"/>
              <a:t>покраска стен</a:t>
            </a:r>
          </a:p>
          <a:p>
            <a:r>
              <a:rPr lang="ru-RU" sz="1400" dirty="0" smtClean="0"/>
              <a:t>ремонт и замена перил</a:t>
            </a:r>
          </a:p>
          <a:p>
            <a:r>
              <a:rPr lang="ru-RU" sz="1400" dirty="0" smtClean="0"/>
              <a:t>ремонт и замена почтовых ящиков</a:t>
            </a:r>
          </a:p>
          <a:p>
            <a:r>
              <a:rPr lang="ru-RU" sz="1400" dirty="0" smtClean="0"/>
              <a:t>ремонт и замена светильников</a:t>
            </a:r>
          </a:p>
          <a:p>
            <a:r>
              <a:rPr lang="ru-RU" sz="1400" dirty="0" smtClean="0"/>
              <a:t>ремонт напольной и настенной кафельной плитки. </a:t>
            </a:r>
          </a:p>
          <a:p>
            <a:pPr>
              <a:buNone/>
            </a:pPr>
            <a:endParaRPr lang="ru-RU" sz="1400" dirty="0" smtClean="0"/>
          </a:p>
          <a:p>
            <a:pPr marL="0" indent="12700" algn="just">
              <a:buNone/>
            </a:pPr>
            <a:endParaRPr lang="ru-RU" sz="1700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1166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7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758224qqmm_res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17032"/>
            <a:ext cx="32607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29600" cy="6334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Направление экономики, торговли и услуг</a:t>
            </a:r>
            <a:endParaRPr lang="ru-RU" sz="2800" dirty="0"/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23528" y="692696"/>
            <a:ext cx="8424936" cy="25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12700" indent="270510" algn="just">
              <a:lnSpc>
                <a:spcPts val="1850"/>
              </a:lnSpc>
              <a:spcAft>
                <a:spcPts val="0"/>
              </a:spcAft>
            </a:pPr>
            <a:endParaRPr lang="ru-RU" sz="1800" dirty="0" smtClean="0">
              <a:latin typeface="Times New Roman"/>
              <a:ea typeface="Times New Roman"/>
            </a:endParaRPr>
          </a:p>
          <a:p>
            <a:pPr marR="12700" indent="270510" algn="just">
              <a:lnSpc>
                <a:spcPts val="185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Во исполнение постановлений Правительства Москвы (далее ППМ) № 614-ПП от 02.11.2012 г., № 819-ПП от 11.12.2013 г., № 829-ПП от 08.12.2015 г., № 157-ПП от 24.02.2010 г., управой ведется активная работа по выявлению и пресечению самовольного строительства на территории района Текстильщики. Еженедельно проводится мониторинг подведомственной территории с составлением соответствующего акта и направлением полученной информации в префектуру ЮВАО г. Москвы и </a:t>
            </a:r>
            <a:r>
              <a:rPr lang="ru-RU" sz="1600" dirty="0" err="1" smtClean="0">
                <a:latin typeface="Times New Roman"/>
                <a:ea typeface="Times New Roman"/>
              </a:rPr>
              <a:t>Госинспекцию</a:t>
            </a:r>
            <a:r>
              <a:rPr lang="ru-RU" sz="1600" dirty="0" smtClean="0">
                <a:latin typeface="Times New Roman"/>
                <a:ea typeface="Times New Roman"/>
              </a:rPr>
              <a:t> по недвижимости.</a:t>
            </a:r>
          </a:p>
          <a:p>
            <a:pPr marR="12700" indent="270510" algn="just">
              <a:lnSpc>
                <a:spcPts val="185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R="12700" indent="270510" algn="just">
              <a:lnSpc>
                <a:spcPts val="185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В 2017 году на основании указанных нормативных актов было демонтировано 46 объектов, из них: по 614-ПП -21 объект, по 819-ПП -25. 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59788" y="115888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8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41" name="Picture 1" descr="T:\Атанян\Самострой\Текстильщики\фото сноса для презентации\614\614 До Юных Ленинцев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4293097"/>
            <a:ext cx="1512168" cy="2016224"/>
          </a:xfrm>
          <a:prstGeom prst="rect">
            <a:avLst/>
          </a:prstGeom>
          <a:noFill/>
        </p:spPr>
      </p:pic>
      <p:pic>
        <p:nvPicPr>
          <p:cNvPr id="10242" name="Picture 2" descr="T:\Атанян\Самострой\Текстильщики\фото сноса для презентации\614\614 после ЮЛ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81128"/>
            <a:ext cx="2088232" cy="1566174"/>
          </a:xfrm>
          <a:prstGeom prst="rect">
            <a:avLst/>
          </a:prstGeom>
          <a:noFill/>
        </p:spPr>
      </p:pic>
      <p:pic>
        <p:nvPicPr>
          <p:cNvPr id="10243" name="Picture 3" descr="T:\Атанян\Самострой\Текстильщики\фото сноса для презентации\614 ДО люб7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1512168" cy="2016224"/>
          </a:xfrm>
          <a:prstGeom prst="rect">
            <a:avLst/>
          </a:prstGeom>
          <a:noFill/>
        </p:spPr>
      </p:pic>
      <p:pic>
        <p:nvPicPr>
          <p:cNvPr id="10244" name="Picture 4" descr="T:\Атанян\Самострой\Текстильщики\фото сноса для презентации\614 ПОСЛЕ Люблинка 7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81128"/>
            <a:ext cx="2063552" cy="15476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91680" y="3429000"/>
            <a:ext cx="7525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3573016"/>
            <a:ext cx="1656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Комплекс потребительского рынка и услуг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995738" y="1125538"/>
            <a:ext cx="4968875" cy="282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R="12700" indent="270510" algn="just">
              <a:lnSpc>
                <a:spcPts val="1850"/>
              </a:lnSpc>
              <a:spcAft>
                <a:spcPts val="0"/>
              </a:spcAft>
            </a:pPr>
            <a:endParaRPr lang="ru-RU" sz="1800" dirty="0" smtClean="0">
              <a:latin typeface="Times New Roman"/>
              <a:ea typeface="Times New Roman"/>
            </a:endParaRPr>
          </a:p>
          <a:p>
            <a:pPr indent="540385" algn="just"/>
            <a:r>
              <a:rPr lang="ru-RU" sz="1800" dirty="0" smtClean="0">
                <a:latin typeface="Times New Roman"/>
                <a:ea typeface="Times New Roman"/>
              </a:rPr>
              <a:t>В 2017 году продолжилась работа по дальнейшему развитию и формированию объектов потребительского рынка и услуг. За прошедший период текущего года было введено </a:t>
            </a:r>
            <a:r>
              <a:rPr lang="ru-RU" sz="1800" b="1" dirty="0" smtClean="0">
                <a:latin typeface="Times New Roman"/>
                <a:ea typeface="Times New Roman"/>
              </a:rPr>
              <a:t>5</a:t>
            </a:r>
            <a:r>
              <a:rPr lang="ru-RU" sz="1800" dirty="0" smtClean="0">
                <a:latin typeface="Times New Roman"/>
                <a:ea typeface="Times New Roman"/>
              </a:rPr>
              <a:t> новых предприятий розничной торговли, </a:t>
            </a:r>
            <a:r>
              <a:rPr lang="ru-RU" sz="1800" b="1" dirty="0" smtClean="0">
                <a:latin typeface="Times New Roman"/>
                <a:ea typeface="Times New Roman"/>
              </a:rPr>
              <a:t>2</a:t>
            </a:r>
            <a:r>
              <a:rPr lang="ru-RU" sz="1800" dirty="0" smtClean="0">
                <a:latin typeface="Times New Roman"/>
                <a:ea typeface="Times New Roman"/>
              </a:rPr>
              <a:t> предприятия бытового обслуживания и</a:t>
            </a:r>
            <a:r>
              <a:rPr lang="ru-RU" sz="1800" b="1" dirty="0" smtClean="0">
                <a:latin typeface="Times New Roman"/>
                <a:ea typeface="Times New Roman"/>
              </a:rPr>
              <a:t> 2</a:t>
            </a:r>
            <a:r>
              <a:rPr lang="ru-RU" sz="1800" dirty="0" smtClean="0">
                <a:latin typeface="Times New Roman"/>
                <a:ea typeface="Times New Roman"/>
              </a:rPr>
              <a:t> предприятий общественного питания. Создано </a:t>
            </a:r>
            <a:r>
              <a:rPr lang="ru-RU" sz="1800" b="1" dirty="0" smtClean="0">
                <a:latin typeface="Times New Roman"/>
                <a:ea typeface="Times New Roman"/>
              </a:rPr>
              <a:t>25</a:t>
            </a:r>
            <a:r>
              <a:rPr lang="ru-RU" sz="1800" dirty="0" smtClean="0">
                <a:latin typeface="Times New Roman"/>
                <a:ea typeface="Times New Roman"/>
              </a:rPr>
              <a:t> новых рабочих мест на предприятиях потребительского рынка и услуг.</a:t>
            </a:r>
            <a:endParaRPr lang="ru-RU" sz="1800" dirty="0" smtClean="0"/>
          </a:p>
        </p:txBody>
      </p:sp>
      <p:pic>
        <p:nvPicPr>
          <p:cNvPr id="15367" name="Picture 7" descr="\\uv-tl8d16-cp01\users$\acheevayuo\Desktop\8-я текстильщиков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1520" y="1484784"/>
            <a:ext cx="36724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59788" y="115888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4" y="3789040"/>
            <a:ext cx="8229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ru-RU" sz="1800" dirty="0" smtClean="0">
                <a:latin typeface="+mn-lt"/>
              </a:rPr>
              <a:t>На сегодняшний день  на территории района  Текстильщики функционирует 283 </a:t>
            </a:r>
            <a:r>
              <a:rPr lang="ru-RU" sz="1800" dirty="0" smtClean="0">
                <a:latin typeface="Times New Roman"/>
                <a:ea typeface="Times New Roman"/>
              </a:rPr>
              <a:t>предприятия</a:t>
            </a:r>
            <a:r>
              <a:rPr lang="ru-RU" sz="1800" dirty="0" smtClean="0">
                <a:latin typeface="+mn-lt"/>
              </a:rPr>
              <a:t> торговли и услуг,  из них: 44 предприятия общественного питания, 128 стационарных предприятий розничной торговли и 82 предприятия бытового обслуживания.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й обелиск">
  <a:themeElements>
    <a:clrScheme name="Синий обелиск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CBCB"/>
      </a:accent1>
      <a:accent2>
        <a:srgbClr val="EAEAEA"/>
      </a:accent2>
      <a:accent3>
        <a:srgbClr val="FFFFFF"/>
      </a:accent3>
      <a:accent4>
        <a:srgbClr val="000000"/>
      </a:accent4>
      <a:accent5>
        <a:srgbClr val="E2E2E2"/>
      </a:accent5>
      <a:accent6>
        <a:srgbClr val="D4D4D4"/>
      </a:accent6>
      <a:hlink>
        <a:srgbClr val="5F5F5F"/>
      </a:hlink>
      <a:folHlink>
        <a:srgbClr val="969696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6096</TotalTime>
  <Words>1335</Words>
  <Application>Microsoft Office PowerPoint</Application>
  <PresentationFormat>Экран (4:3)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Синий обелиск</vt:lpstr>
      <vt:lpstr>Слайд 1</vt:lpstr>
      <vt:lpstr>Строительство</vt:lpstr>
      <vt:lpstr>Строительство</vt:lpstr>
      <vt:lpstr>Строительство</vt:lpstr>
      <vt:lpstr>Благоустройство</vt:lpstr>
      <vt:lpstr>Капитальный ремонт</vt:lpstr>
      <vt:lpstr>ПРОГРАММА ПЛАНОВОГО ПРЕДУПРЕДИТЕЛЬНОГО РЕМОНТА ПОДЪЕЗДОВ</vt:lpstr>
      <vt:lpstr>Направление экономики, торговли и услуг</vt:lpstr>
      <vt:lpstr>Комплекс потребительского рынка и услуг </vt:lpstr>
      <vt:lpstr>Благотворительная помощь льготным категориям граждан</vt:lpstr>
      <vt:lpstr>Направление по работе с населением</vt:lpstr>
      <vt:lpstr>Спорт и досуг</vt:lpstr>
      <vt:lpstr>Направление по работе с населением</vt:lpstr>
      <vt:lpstr>Направление по работе с населением</vt:lpstr>
      <vt:lpstr>Информирование населения</vt:lpstr>
      <vt:lpstr> Благодарю за внимание. </vt:lpstr>
    </vt:vector>
  </TitlesOfParts>
  <Company>UVAO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Host</dc:creator>
  <cp:lastModifiedBy>menshutinaem</cp:lastModifiedBy>
  <cp:revision>313</cp:revision>
  <dcterms:created xsi:type="dcterms:W3CDTF">2006-11-30T08:01:56Z</dcterms:created>
  <dcterms:modified xsi:type="dcterms:W3CDTF">2018-02-06T12:17:04Z</dcterms:modified>
</cp:coreProperties>
</file>