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4" r:id="rId4"/>
    <p:sldId id="286" r:id="rId5"/>
    <p:sldId id="287" r:id="rId6"/>
    <p:sldId id="290" r:id="rId7"/>
    <p:sldId id="277" r:id="rId8"/>
    <p:sldId id="289" r:id="rId9"/>
    <p:sldId id="308" r:id="rId10"/>
    <p:sldId id="276" r:id="rId11"/>
    <p:sldId id="291" r:id="rId12"/>
    <p:sldId id="309" r:id="rId13"/>
    <p:sldId id="298" r:id="rId14"/>
    <p:sldId id="280" r:id="rId15"/>
    <p:sldId id="304" r:id="rId16"/>
    <p:sldId id="303" r:id="rId17"/>
    <p:sldId id="299" r:id="rId18"/>
    <p:sldId id="300" r:id="rId19"/>
    <p:sldId id="296" r:id="rId20"/>
    <p:sldId id="305" r:id="rId21"/>
    <p:sldId id="306" r:id="rId22"/>
    <p:sldId id="307" r:id="rId23"/>
    <p:sldId id="295" r:id="rId24"/>
    <p:sldId id="310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6CB5FF"/>
    <a:srgbClr val="ECF4D8"/>
    <a:srgbClr val="E4EFC7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 autoAdjust="0"/>
  </p:normalViewPr>
  <p:slideViewPr>
    <p:cSldViewPr>
      <p:cViewPr>
        <p:scale>
          <a:sx n="117" d="100"/>
          <a:sy n="117" d="100"/>
        </p:scale>
        <p:origin x="-126" y="-138"/>
      </p:cViewPr>
      <p:guideLst>
        <p:guide orient="horz" pos="346"/>
        <p:guide pos="438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21013</c:v>
                </c:pt>
                <c:pt idx="1">
                  <c:v>22794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7146038006359083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9.8683148962284611E-2"/>
                  <c:y val="9.29766624916647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69%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9.4483549446886847E-2"/>
                  <c:y val="-0.131716938529858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31%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122,75 ставок</c:v>
                </c:pt>
                <c:pt idx="1">
                  <c:v>Свободно 56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122.75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287788129361288"/>
          <c:y val="1.97239862096818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11476998587458537"/>
                  <c:y val="9.87877038973937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60%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5.6690129668132111E-2"/>
                  <c:y val="-0.164636395162577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40% 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130,0 ставки</c:v>
                </c:pt>
                <c:pt idx="1">
                  <c:v>Свободно 89,25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</c:v>
                </c:pt>
                <c:pt idx="1">
                  <c:v>87.25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462647668777542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9.5030777003613356E-2"/>
                  <c:y val="9.297635745012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47%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4.1992357991969147E-2"/>
                  <c:y val="-0.15108707654895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53%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81,25 ставок</c:v>
                </c:pt>
                <c:pt idx="1">
                  <c:v>Свободно 92,25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81.25</c:v>
                </c:pt>
                <c:pt idx="1">
                  <c:v>92.25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Заболевшие</a:t>
            </a:r>
            <a:r>
              <a:rPr lang="ru-RU" sz="2000" baseline="0" dirty="0" smtClean="0"/>
              <a:t> и контактные</a:t>
            </a:r>
            <a:endParaRPr lang="ru-RU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199266427484043"/>
          <c:y val="0.17541125703753824"/>
          <c:w val="0.52062727572177658"/>
          <c:h val="0.321504114746520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8.0086117614939709E-2"/>
                  <c:y val="-4.6546595386847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46128713488297"/>
                  <c:y val="8.72748663503391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075033903988652"/>
                  <c:y val="-4.94557575985255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 с Covid-19 - 1708</c:v>
                </c:pt>
                <c:pt idx="1">
                  <c:v>Контактные по семейным очагам - 2 375</c:v>
                </c:pt>
                <c:pt idx="2">
                  <c:v>Контактные по очагам в образовательных учреждениях - 10 414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1708</c:v>
                </c:pt>
                <c:pt idx="1">
                  <c:v>2375</c:v>
                </c:pt>
                <c:pt idx="2">
                  <c:v>10414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1C-43A1-B3E4-F33B189F2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68361349099923541"/>
          <c:w val="1"/>
          <c:h val="0.30184069794237478"/>
        </c:manualLayout>
      </c:layout>
      <c:overlay val="0"/>
      <c:txPr>
        <a:bodyPr/>
        <a:lstStyle/>
        <a:p>
          <a:pPr>
            <a:defRPr sz="1400" kern="6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Заболеваемость по возрастам</a:t>
            </a:r>
            <a:endParaRPr lang="ru-RU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заболевших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1 года   7%</c:v>
                </c:pt>
                <c:pt idx="1">
                  <c:v>1 - 4 года   21%</c:v>
                </c:pt>
                <c:pt idx="2">
                  <c:v>5 - 9 лет   26%</c:v>
                </c:pt>
                <c:pt idx="3">
                  <c:v>10 - 14 лет   30%</c:v>
                </c:pt>
                <c:pt idx="4">
                  <c:v>15 - 17 лет   16%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</c:v>
                </c:pt>
                <c:pt idx="1">
                  <c:v>371</c:v>
                </c:pt>
                <c:pt idx="2">
                  <c:v>515</c:v>
                </c:pt>
                <c:pt idx="3">
                  <c:v>452</c:v>
                </c:pt>
                <c:pt idx="4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10-48CA-9D78-12B94E308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93120"/>
        <c:axId val="213480960"/>
      </c:barChart>
      <c:catAx>
        <c:axId val="14309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480960"/>
        <c:crosses val="autoZero"/>
        <c:auto val="1"/>
        <c:lblAlgn val="ctr"/>
        <c:lblOffset val="100"/>
        <c:noMultiLvlLbl val="0"/>
      </c:catAx>
      <c:valAx>
        <c:axId val="2134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9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По тяжести течения заболевания</a:t>
            </a:r>
            <a:endParaRPr lang="ru-RU" sz="2000" dirty="0"/>
          </a:p>
        </c:rich>
      </c:tx>
      <c:layout>
        <c:manualLayout>
          <c:xMode val="edge"/>
          <c:yMode val="edge"/>
          <c:x val="0.15597451732416204"/>
          <c:y val="6.01839543890925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199266427484043"/>
          <c:y val="0.17541125703753824"/>
          <c:w val="0.52062727572177658"/>
          <c:h val="0.32150411474652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8.0086117614939709E-2"/>
                  <c:y val="-4.6546595386847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3442528124894412E-2"/>
                  <c:y val="-5.81832442335594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4068159093434061E-2"/>
                  <c:y val="-2.6182459905101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Легкие - 1691</c:v>
                </c:pt>
                <c:pt idx="1">
                  <c:v>Средние - 17</c:v>
                </c:pt>
                <c:pt idx="2">
                  <c:v>Тяжелые - 0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1691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BE-4F22-923E-337167217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0352110635050212"/>
          <c:y val="0.60997598802386699"/>
          <c:w val="0.73928017659873524"/>
          <c:h val="0.38420559786598124"/>
        </c:manualLayout>
      </c:layout>
      <c:overlay val="0"/>
      <c:txPr>
        <a:bodyPr/>
        <a:lstStyle/>
        <a:p>
          <a:pPr>
            <a:defRPr sz="1400" kern="6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Амбулаторное</a:t>
            </a:r>
            <a:r>
              <a:rPr lang="ru-RU" sz="2000" baseline="0" dirty="0" smtClean="0"/>
              <a:t> </a:t>
            </a:r>
            <a:r>
              <a:rPr lang="ru-RU" sz="2000" dirty="0" smtClean="0"/>
              <a:t>лечение и госпитализация</a:t>
            </a:r>
            <a:endParaRPr lang="ru-RU" sz="2000" dirty="0"/>
          </a:p>
        </c:rich>
      </c:tx>
      <c:layout>
        <c:manualLayout>
          <c:xMode val="edge"/>
          <c:yMode val="edge"/>
          <c:x val="0.10235084990556603"/>
          <c:y val="3.1838873874756764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21199266427484043"/>
          <c:y val="0.17541125703753824"/>
          <c:w val="0.52062727572177658"/>
          <c:h val="0.32150411474652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8.0086117614939709E-2"/>
                  <c:y val="-4.6546595386847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9C-4229-8E37-4C63140A8C68}"/>
                </c:ext>
              </c:extLst>
            </c:dLbl>
            <c:dLbl>
              <c:idx val="1"/>
              <c:layout>
                <c:manualLayout>
                  <c:x val="6.3442528124894412E-2"/>
                  <c:y val="-5.81832442335594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9C-4229-8E37-4C63140A8C68}"/>
                </c:ext>
              </c:extLst>
            </c:dLbl>
            <c:dLbl>
              <c:idx val="2"/>
              <c:layout>
                <c:manualLayout>
                  <c:x val="-7.4068159093434061E-2"/>
                  <c:y val="-2.6182459905101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9C-4229-8E37-4C63140A8C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Амбулаторное лечение - 1670</c:v>
                </c:pt>
                <c:pt idx="1">
                  <c:v>Стационарное лечение - 38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1670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9C-4229-8E37-4C63140A8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265257966506137"/>
          <c:y val="0.72109397185507362"/>
          <c:w val="0.73928017659873524"/>
          <c:h val="0.19783199376076585"/>
        </c:manualLayout>
      </c:layout>
      <c:overlay val="0"/>
      <c:txPr>
        <a:bodyPr/>
        <a:lstStyle/>
        <a:p>
          <a:pPr>
            <a:defRPr sz="1400" kern="6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055270081347636"/>
          <c:w val="0.96889268075061497"/>
          <c:h val="0.81420747128083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-5.122430902730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EC-47C0-8CCD-BAD7BB2E0FE6}"/>
                </c:ext>
              </c:extLst>
            </c:dLbl>
            <c:dLbl>
              <c:idx val="1"/>
              <c:layout>
                <c:manualLayout>
                  <c:x val="-2.0757611869153311E-2"/>
                  <c:y val="-4.54424895716613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EC-47C0-8CCD-BAD7BB2E0FE6}"/>
                </c:ext>
              </c:extLst>
            </c:dLbl>
            <c:dLbl>
              <c:idx val="2"/>
              <c:layout>
                <c:manualLayout>
                  <c:x val="-7.1573039233767347E-3"/>
                  <c:y val="-2.2461019691123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EC-47C0-8CCD-BAD7BB2E0FE6}"/>
                </c:ext>
              </c:extLst>
            </c:dLbl>
            <c:dLbl>
              <c:idx val="3"/>
              <c:layout>
                <c:manualLayout>
                  <c:x val="-2.4022797066948886E-2"/>
                  <c:y val="4.01356264077517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</a:t>
                    </a:r>
                    <a:r>
                      <a:rPr lang="en-US" dirty="0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EC-47C0-8CCD-BAD7BB2E0FE6}"/>
                </c:ext>
              </c:extLst>
            </c:dLbl>
            <c:dLbl>
              <c:idx val="4"/>
              <c:layout>
                <c:manualLayout>
                  <c:x val="-4.5042744500529168E-3"/>
                  <c:y val="2.85954168537603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86,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EC-47C0-8CCD-BAD7BB2E0FE6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EC-47C0-8CCD-BAD7BB2E0FE6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EC-47C0-8CCD-BAD7BB2E0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</c:v>
                </c:pt>
                <c:pt idx="1">
                  <c:v>I квартал 2021 г</c:v>
                </c:pt>
                <c:pt idx="2">
                  <c:v>II квартал 2021 г</c:v>
                </c:pt>
                <c:pt idx="3">
                  <c:v>III квартал 2021 г</c:v>
                </c:pt>
                <c:pt idx="4">
                  <c:v>IV квартал 2021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96.8</c:v>
                </c:pt>
                <c:pt idx="1">
                  <c:v>89.7</c:v>
                </c:pt>
                <c:pt idx="2">
                  <c:v>85.7</c:v>
                </c:pt>
                <c:pt idx="3">
                  <c:v>87.1</c:v>
                </c:pt>
                <c:pt idx="4">
                  <c:v>86.8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39519676467779E-2"/>
                  <c:y val="3.7612307373150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EC-47C0-8CCD-BAD7BB2E0FE6}"/>
                </c:ext>
              </c:extLst>
            </c:dLbl>
            <c:dLbl>
              <c:idx val="1"/>
              <c:layout>
                <c:manualLayout>
                  <c:x val="-2.2259036685837615E-2"/>
                  <c:y val="3.610441213467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7EC-47C0-8CCD-BAD7BB2E0FE6}"/>
                </c:ext>
              </c:extLst>
            </c:dLbl>
            <c:dLbl>
              <c:idx val="2"/>
              <c:layout>
                <c:manualLayout>
                  <c:x val="-4.1690074707115762E-2"/>
                  <c:y val="-2.175472692970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7EC-47C0-8CCD-BAD7BB2E0FE6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7EC-47C0-8CCD-BAD7BB2E0FE6}"/>
                </c:ext>
              </c:extLst>
            </c:dLbl>
            <c:dLbl>
              <c:idx val="4"/>
              <c:layout>
                <c:manualLayout>
                  <c:x val="-3.4532770783739022E-2"/>
                  <c:y val="-3.870848283765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7EC-47C0-8CCD-BAD7BB2E0FE6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EC-47C0-8CCD-BAD7BB2E0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</c:v>
                </c:pt>
                <c:pt idx="1">
                  <c:v>I квартал 2021 г</c:v>
                </c:pt>
                <c:pt idx="2">
                  <c:v>II квартал 2021 г</c:v>
                </c:pt>
                <c:pt idx="3">
                  <c:v>III квартал 2021 г</c:v>
                </c:pt>
                <c:pt idx="4">
                  <c:v>IV квартал 2021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98.4</c:v>
                </c:pt>
                <c:pt idx="1">
                  <c:v>97.5</c:v>
                </c:pt>
                <c:pt idx="2">
                  <c:v>98.6</c:v>
                </c:pt>
                <c:pt idx="3">
                  <c:v>99.6</c:v>
                </c:pt>
                <c:pt idx="4">
                  <c:v>97.8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7EC-47C0-8CCD-BAD7BB2E0FE6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7EC-47C0-8CCD-BAD7BB2E0FE6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7EC-47C0-8CCD-BAD7BB2E0FE6}"/>
                </c:ext>
              </c:extLst>
            </c:dLbl>
            <c:dLbl>
              <c:idx val="3"/>
              <c:layout>
                <c:manualLayout>
                  <c:x val="1.5014248166843054E-2"/>
                  <c:y val="-7.4992140929176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7EC-47C0-8CCD-BAD7BB2E0FE6}"/>
                </c:ext>
              </c:extLst>
            </c:dLbl>
            <c:dLbl>
              <c:idx val="4"/>
              <c:layout>
                <c:manualLayout>
                  <c:x val="-1.0509973716790138E-2"/>
                  <c:y val="2.201426961594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7EC-47C0-8CCD-BAD7BB2E0FE6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EC-47C0-8CCD-BAD7BB2E0FE6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7EC-47C0-8CCD-BAD7BB2E0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</c:v>
                </c:pt>
                <c:pt idx="1">
                  <c:v>I квартал 2021 г</c:v>
                </c:pt>
                <c:pt idx="2">
                  <c:v>II квартал 2021 г</c:v>
                </c:pt>
                <c:pt idx="3">
                  <c:v>III квартал 2021 г</c:v>
                </c:pt>
                <c:pt idx="4">
                  <c:v>IV квартал 2021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95.7</c:v>
                </c:pt>
                <c:pt idx="1">
                  <c:v>91.7</c:v>
                </c:pt>
                <c:pt idx="2">
                  <c:v>89.4</c:v>
                </c:pt>
                <c:pt idx="3">
                  <c:v>90.1</c:v>
                </c:pt>
                <c:pt idx="4">
                  <c:v>86.9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046592"/>
        <c:axId val="232100224"/>
      </c:lineChart>
      <c:catAx>
        <c:axId val="2320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232100224"/>
        <c:crosses val="autoZero"/>
        <c:auto val="1"/>
        <c:lblAlgn val="ctr"/>
        <c:lblOffset val="100"/>
        <c:noMultiLvlLbl val="0"/>
      </c:catAx>
      <c:valAx>
        <c:axId val="2321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20465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46964</c:v>
                </c:pt>
                <c:pt idx="1">
                  <c:v>4637</c:v>
                </c:pt>
                <c:pt idx="2">
                  <c:v>3039</c:v>
                </c:pt>
                <c:pt idx="3">
                  <c:v>2081</c:v>
                </c:pt>
                <c:pt idx="4">
                  <c:v>1140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45279</c:v>
                </c:pt>
                <c:pt idx="1">
                  <c:v>4323</c:v>
                </c:pt>
                <c:pt idx="2" formatCode="General">
                  <c:v>2801</c:v>
                </c:pt>
                <c:pt idx="3" formatCode="General">
                  <c:v>2070</c:v>
                </c:pt>
                <c:pt idx="4" formatCode="General">
                  <c:v>1133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43880320"/>
        <c:axId val="243881856"/>
      </c:barChart>
      <c:catAx>
        <c:axId val="243880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881856"/>
        <c:crosses val="autoZero"/>
        <c:auto val="1"/>
        <c:lblAlgn val="ctr"/>
        <c:lblOffset val="100"/>
        <c:noMultiLvlLbl val="0"/>
      </c:catAx>
      <c:valAx>
        <c:axId val="2438818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438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-0.28198413185539351"/>
                  <c:y val="0.19369876960165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297</a:t>
                    </a:r>
                    <a:r>
                      <a:rPr lang="en-US" baseline="0" dirty="0" smtClean="0"/>
                      <a:t> 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0.29374208981848438"/>
                  <c:y val="0.133458224439743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322 437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302415</c:v>
                </c:pt>
                <c:pt idx="1">
                  <c:v>288192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5438381297996573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layout>
                <c:manualLayout>
                  <c:x val="-1.8422850986178795E-17"/>
                  <c:y val="-1.705003387497926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2%</a:t>
                    </a:r>
                  </a:p>
                  <a:p>
                    <a:r>
                      <a:rPr lang="en-US" baseline="0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4.0195775582237388E-3"/>
                  <c:y val="-0.19227387962625256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effectLst/>
                      </a:rPr>
                      <a:t>31</a:t>
                    </a:r>
                    <a:r>
                      <a:rPr lang="en-US" sz="1800" b="0" i="0" baseline="0" dirty="0" smtClean="0">
                        <a:effectLst/>
                      </a:rPr>
                      <a:t>%</a:t>
                    </a:r>
                    <a:endParaRPr lang="ru-RU" dirty="0">
                      <a:effectLst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8257370702533536"/>
                  <c:y val="0.252826591942502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197729</c:v>
                </c:pt>
                <c:pt idx="1">
                  <c:v>2808</c:v>
                </c:pt>
                <c:pt idx="2">
                  <c:v>0</c:v>
                </c:pt>
                <c:pt idx="3">
                  <c:v>0</c:v>
                </c:pt>
                <c:pt idx="4">
                  <c:v>4572</c:v>
                </c:pt>
                <c:pt idx="5">
                  <c:v>92085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9360508532417491"/>
          <c:w val="0.44807243848463824"/>
          <c:h val="0.36094698021176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55177455030246"/>
          <c:y val="0.10063354515754069"/>
          <c:w val="0.4186438249285433"/>
          <c:h val="0.412356477726437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64-4B67-8F1D-0F7EAE02F534}"/>
              </c:ext>
            </c:extLst>
          </c:dPt>
          <c:dLbls>
            <c:dLbl>
              <c:idx val="0"/>
              <c:layout>
                <c:manualLayout>
                  <c:x val="9.6640146044378906E-3"/>
                  <c:y val="2.479061362077010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4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1.9807142640716688E-2"/>
                  <c:y val="1.922645874091177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4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0.17262917756612903"/>
                  <c:y val="-0.1018428737128345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90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-2.8058751047863369E-2"/>
                  <c:y val="1.7976715606649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64-4B67-8F1D-0F7EAE02F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активные</c:v>
                </c:pt>
                <c:pt idx="2">
                  <c:v>первичное и повторное наблюдение в поликлинике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10136</c:v>
                </c:pt>
                <c:pt idx="1">
                  <c:v>10680</c:v>
                </c:pt>
                <c:pt idx="2">
                  <c:v>296251</c:v>
                </c:pt>
                <c:pt idx="3">
                  <c:v>5370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57386992951992932"/>
          <c:w val="0.5686296975252062"/>
          <c:h val="0.42613007048007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A0-4637-9199-2BF10A94188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A0-4637-9199-2BF10A941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A0-4637-9199-2BF10A94188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A0-4637-9199-2BF10A941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41792768"/>
        <c:axId val="141794304"/>
      </c:barChart>
      <c:catAx>
        <c:axId val="14179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794304"/>
        <c:crosses val="autoZero"/>
        <c:auto val="1"/>
        <c:lblAlgn val="ctr"/>
        <c:lblOffset val="100"/>
        <c:noMultiLvlLbl val="0"/>
      </c:catAx>
      <c:valAx>
        <c:axId val="141794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179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AD-407B-902E-11AAC2DDDA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AD-407B-902E-11AAC2DDDA89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0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AD-407B-902E-11AAC2DD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312092307203"/>
          <c:y val="0.79174173230652278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0.06864</cdr:x>
      <cdr:y>0.02092</cdr:y>
    </cdr:from>
    <cdr:to>
      <cdr:x>0.93746</cdr:x>
      <cdr:y>0.1511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7595" y="72008"/>
          <a:ext cx="2627604" cy="44810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0.2619</cdr:x>
      <cdr:y>0.3555</cdr:y>
    </cdr:from>
    <cdr:to>
      <cdr:x>0.66667</cdr:x>
      <cdr:y>0.60365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1165419"/>
          <a:ext cx="1224136" cy="81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217,25</a:t>
          </a:r>
        </a:p>
        <a:p xmlns:a="http://schemas.openxmlformats.org/drawingml/2006/main">
          <a:pPr algn="ctr"/>
          <a:r>
            <a: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ставок </a:t>
          </a:r>
          <a:r>
            <a: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всего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0.2619</cdr:x>
      <cdr:y>0.35367</cdr:y>
    </cdr:from>
    <cdr:to>
      <cdr:x>0.66667</cdr:x>
      <cdr:y>0.60182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1159406"/>
          <a:ext cx="1224135" cy="81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173,5</a:t>
          </a:r>
        </a:p>
        <a:p xmlns:a="http://schemas.openxmlformats.org/drawingml/2006/main">
          <a:pPr algn="ctr"/>
          <a:r>
            <a: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ставок </a:t>
          </a:r>
          <a:r>
            <a: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всего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0.21739</cdr:x>
      <cdr:y>0.87252</cdr:y>
    </cdr:from>
    <cdr:to>
      <cdr:x>1</cdr:x>
      <cdr:y>1</cdr:y>
    </cdr:to>
    <cdr:sp macro="" textlink="">
      <cdr:nvSpPr>
        <cdr:cNvPr id="2" name="Содержимое 3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20080" y="3828386"/>
          <a:ext cx="2592288" cy="55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anose="020B0604020202020204" pitchFamily="34" charset="0"/>
            <a:buNone/>
          </a:pPr>
          <a:r>
            <a:rPr lang="ru-RU" sz="1400" dirty="0">
              <a:ea typeface="Roboto" panose="02000000000000000000" pitchFamily="2" charset="0"/>
              <a:cs typeface="Roboto" panose="02000000000000000000" pitchFamily="2" charset="0"/>
            </a:rPr>
            <a:t>п</a:t>
          </a:r>
          <a:r>
            <a:rPr lang="ru-RU" sz="1400" dirty="0" smtClean="0">
              <a:ea typeface="Roboto" panose="02000000000000000000" pitchFamily="2" charset="0"/>
              <a:cs typeface="Roboto" panose="02000000000000000000" pitchFamily="2" charset="0"/>
            </a:rPr>
            <a:t>о заболеванию – 36 </a:t>
          </a:r>
        </a:p>
        <a:p xmlns:a="http://schemas.openxmlformats.org/drawingml/2006/main">
          <a:pPr marL="0" indent="0">
            <a:buFont typeface="Arial" panose="020B0604020202020204" pitchFamily="34" charset="0"/>
            <a:buNone/>
          </a:pPr>
          <a:r>
            <a:rPr lang="ru-RU" sz="1400" dirty="0" smtClean="0">
              <a:ea typeface="Roboto" panose="02000000000000000000" pitchFamily="2" charset="0"/>
              <a:cs typeface="Roboto" panose="02000000000000000000" pitchFamily="2" charset="0"/>
            </a:rPr>
            <a:t>по социальным показаниям – 0</a:t>
          </a:r>
        </a:p>
        <a:p xmlns:a="http://schemas.openxmlformats.org/drawingml/2006/main">
          <a:endParaRPr lang="ru-RU" sz="14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marL="0" indent="0">
            <a:buFont typeface="Arial" panose="020B0604020202020204" pitchFamily="34" charset="0"/>
            <a:buNone/>
          </a:pPr>
          <a:endParaRPr lang="ru-RU" sz="1400" dirty="0" smtClean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7.xml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10" Type="http://schemas.openxmlformats.org/officeDocument/2006/relationships/chart" Target="../charts/chart13.xml"/><Relationship Id="rId4" Type="http://schemas.openxmlformats.org/officeDocument/2006/relationships/chart" Target="../charts/chart8.xml"/><Relationship Id="rId9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168008" y="4293096"/>
            <a:ext cx="4571240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40017" y="4969249"/>
            <a:ext cx="5951984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И.о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Главного врача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48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Кузьминой Н.Е.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11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 ед. 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Холтер+СМАД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49275"/>
            <a:ext cx="53904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122354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Новое оборудование в кабинете охраны зрения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576" y="1412776"/>
            <a:ext cx="5735464" cy="162558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720576" y="1412776"/>
            <a:ext cx="5735464" cy="1512169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Лазерный аппарат для диагностики и восстановления бинокулярного зрения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«ФОРБИС».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Предназначен для исследования бинокулярных функций на близком расстоянии и </a:t>
            </a: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лазердиплоптического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лечения больных с косоглазием, астенопией, диплопией, нарушением функций аккомодационного аппарата глаз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84032" y="4149080"/>
            <a:ext cx="4896544" cy="252028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37756"/>
            <a:ext cx="2736304" cy="3531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91319"/>
            <a:ext cx="2859116" cy="3351518"/>
          </a:xfrm>
          <a:prstGeom prst="rect">
            <a:avLst/>
          </a:prstGeom>
        </p:spPr>
      </p:pic>
      <p:sp>
        <p:nvSpPr>
          <p:cNvPr id="12" name="Содержимое 3"/>
          <p:cNvSpPr txBox="1">
            <a:spLocks/>
          </p:cNvSpPr>
          <p:nvPr/>
        </p:nvSpPr>
        <p:spPr>
          <a:xfrm>
            <a:off x="6456040" y="4219725"/>
            <a:ext cx="4896544" cy="172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16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Синоптископ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прибор 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диагностики и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лечения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бинокулярного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зрения (косоглазие, </a:t>
            </a: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амблиопия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Позволяет проводить различные проверки и корректировки для трех видов зрения: бинокулярное совпадающее, фузия и стереоскопическое.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122354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Новое оборудование в кабинете эндоскопии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576" y="1412776"/>
            <a:ext cx="5735464" cy="162558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720576" y="1412776"/>
            <a:ext cx="5735464" cy="1941004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ru-RU" sz="1400" b="1" dirty="0"/>
              <a:t>Эндоскопия</a:t>
            </a:r>
            <a:r>
              <a:rPr lang="ru-RU" sz="1400" dirty="0"/>
              <a:t> – это методика осмотра внутренних органов с помощью эндоскопа. В отличие от большинства других методов медицинской визуализации, эндоскопы вводятся непосредственно в орган. Во время проведения этой процедуры врач вводит прибор или через естественные пути (например, в бронхи – через гортань, в желудок – через пищевод, внутрь мочевого пузыря – через уретру) или путем осуществления проколов (лапароскопия и пр.)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84032" y="4149080"/>
            <a:ext cx="4896544" cy="252028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Эндоскоп</a:t>
            </a:r>
            <a:r>
              <a:rPr lang="ru-RU" sz="1600" dirty="0">
                <a:solidFill>
                  <a:schemeClr val="tx1"/>
                </a:solidFill>
              </a:rPr>
              <a:t> — группа оптических приборов различного </a:t>
            </a:r>
            <a:r>
              <a:rPr lang="ru-RU" sz="1600" dirty="0" smtClean="0">
                <a:solidFill>
                  <a:schemeClr val="tx1"/>
                </a:solidFill>
              </a:rPr>
              <a:t>назначения. </a:t>
            </a:r>
            <a:r>
              <a:rPr lang="ru-RU" sz="1600" dirty="0">
                <a:solidFill>
                  <a:schemeClr val="tx1"/>
                </a:solidFill>
              </a:rPr>
              <a:t>Медицинские эндоскопы используются в медицине для исследования и лечения полых внутренних органов </a:t>
            </a:r>
            <a:r>
              <a:rPr lang="ru-RU" sz="1600" dirty="0" smtClean="0">
                <a:solidFill>
                  <a:schemeClr val="tx1"/>
                </a:solidFill>
              </a:rPr>
              <a:t>человека, </a:t>
            </a:r>
            <a:r>
              <a:rPr lang="ru-RU" sz="1600" dirty="0">
                <a:solidFill>
                  <a:schemeClr val="tx1"/>
                </a:solidFill>
              </a:rPr>
              <a:t>а также </a:t>
            </a:r>
            <a:r>
              <a:rPr lang="ru-RU" sz="1600" dirty="0" smtClean="0">
                <a:solidFill>
                  <a:schemeClr val="tx1"/>
                </a:solidFill>
              </a:rPr>
              <a:t>брюшной</a:t>
            </a:r>
            <a:r>
              <a:rPr lang="ru-RU" sz="1600" dirty="0">
                <a:solidFill>
                  <a:schemeClr val="tx1"/>
                </a:solidFill>
              </a:rPr>
              <a:t> и других полостей </a:t>
            </a:r>
            <a:r>
              <a:rPr lang="ru-RU" sz="1600" dirty="0" smtClean="0">
                <a:solidFill>
                  <a:schemeClr val="tx1"/>
                </a:solidFill>
              </a:rPr>
              <a:t>тела.</a:t>
            </a:r>
            <a:r>
              <a:rPr lang="ru-RU" sz="1600" dirty="0" smtClean="0"/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456040" y="4219725"/>
            <a:ext cx="4896544" cy="172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5" y="3397454"/>
            <a:ext cx="2628165" cy="3419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0" y="114509"/>
            <a:ext cx="3096344" cy="39413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2" y="3397454"/>
            <a:ext cx="2594362" cy="34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22354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в Филиале №1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576" y="1124744"/>
            <a:ext cx="5871594" cy="2272709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720576" y="1124744"/>
            <a:ext cx="5871594" cy="2272710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27.12.2021 года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здании Филиала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№1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адресу Федора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Полетаева, д.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стр.1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начался капитальный ремонт по новому московскому стандарту поликлиник. 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Проведены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масштабные демонтажные работы, включая демонтаж перегородок, покрытия полов, подвесных потолков, электропроводки, вентиляционного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лифтового оборудования, 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лестничных пролетов.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2" y="3658032"/>
            <a:ext cx="3125224" cy="2343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658031"/>
            <a:ext cx="3240360" cy="2343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64" y="116632"/>
            <a:ext cx="52303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03912" y="575330"/>
            <a:ext cx="619276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303911" y="1340768"/>
            <a:ext cx="6192763" cy="172819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03912" y="575330"/>
            <a:ext cx="6552804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в Филиале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завершён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484784"/>
            <a:ext cx="6264696" cy="1656184"/>
          </a:xfrm>
        </p:spPr>
        <p:txBody>
          <a:bodyPr numCol="1">
            <a:normAutofit fontScale="92500" lnSpcReduction="10000"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Расположенный  по адресу Есенинский бульвар.,12,корп.1. 29 марта 2021г. Филиал№2 открылся после капитального ремонта по новому московскому стандарту. Проложены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новые инженерные сети. Системы отопления, вентиляции,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водоснабжения обеспечивают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комфортный микроклимат в здании поликлиники.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Проведены масштабные работы по ремонту кровли.</a:t>
            </a:r>
          </a:p>
          <a:p>
            <a:pPr mar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3165" y="784808"/>
            <a:ext cx="7002272" cy="525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64" y="3397454"/>
            <a:ext cx="6216055" cy="34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22354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в Филиале №2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576" y="1124744"/>
            <a:ext cx="5087392" cy="489654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386" y="1124744"/>
            <a:ext cx="4752566" cy="5400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Филиале № 2 изменена планировка, ушли в прошлое узкие темные коридоры и маленькие тесные кабинеты. Появилось больше открытых пространств, удобные зоны ожидания. Светлое оформление помещений настраивает на спокойный лад, а яркие элементы декора и интересные игровые зоны порадуют малышей.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Самые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посещаемые кабинеты – кабинет дежурного врача, забор крови и биоматериалов, кабинет выдачи справок и направлений - расположены на 1 этаже здания. Врачи-педиатры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ведут прием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 этаже, врачи-специалисты – на 3-м. Потоки здоровых и заболевших пациентов разделены, а найти нужный кабинет совсем не сложно благодаря интуитивно понятной системе навигации.</a:t>
            </a: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43" y="873710"/>
            <a:ext cx="5209032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3604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9186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95325" y="1268760"/>
            <a:ext cx="4392564" cy="280831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6" y="575330"/>
            <a:ext cx="6408786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в Филиале №2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767407" y="1376772"/>
            <a:ext cx="4176465" cy="4284476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Проведены работы по возведению новых входных групп  со стороны Есенинского бульвара и с обратной стороны здания. Благодаря удобным пандусам посетителям с ограниченными возможностями передвижения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стало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гораздо комфортнее посещать поликлинику, а мамы наших самих маленьких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могут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оставить «детский транспорт» в просторной колясочной.</a:t>
            </a:r>
          </a:p>
          <a:p>
            <a:pPr mar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7407" y="5661248"/>
            <a:ext cx="10729267" cy="1044116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911424" y="5805264"/>
            <a:ext cx="10513168" cy="64807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Выполнены утепление и отделка фасада. Благодаря новой отделке Филиал № 2 выглядит современно и стильно. В вечернее время фасад здания украшает архитектурная подсветка.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3" y="1307108"/>
            <a:ext cx="5805519" cy="43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22354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в Филиале №2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576" y="1124744"/>
            <a:ext cx="5087392" cy="489654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386" y="1124744"/>
            <a:ext cx="4608550" cy="5400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Поликлиника оснащена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самым современным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оборудованием.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позволяет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специалистам быстрее и качественнее проводить диагностику и лечение заболеваний.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42" y="-90477"/>
            <a:ext cx="5211358" cy="69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6" y="57916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95326" y="5373216"/>
            <a:ext cx="10801350" cy="145864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6768828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в Филиале №2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767408" y="5517232"/>
            <a:ext cx="10585177" cy="1080120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благоустройство прилегающей территории. Заменено асфальтовое покрытие, проложены пешеходные дорожки и уложен газон, установлены лавочки и игровая площадка, где родители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могут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отдохнуть, а дети – играть и дышать свежим воздухом в ожидании приема врача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269833"/>
            <a:ext cx="7250088" cy="40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1344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Борьба с пандемией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248689" y="1268760"/>
            <a:ext cx="5631287" cy="4779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самого начала пандемии Covid-19 коллектив Детской городской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№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 включился в активную борьбу с распространением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инфекцией и продолжает эту работу. </a:t>
            </a:r>
          </a:p>
          <a:p>
            <a:pPr marL="0" indent="0"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году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продолжают работать выездные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бригады.</a:t>
            </a:r>
          </a:p>
          <a:p>
            <a:pPr marL="0" indent="0"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Каждый врач за день осматривает 20-30 детей, у которых подтвержден диагноз «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Коронавирусная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инфекция» или был контакт заболевшим, наблюдает за состоянием пациентов, назначает лечение и, при необходимости, принимает решение о госпитализации. </a:t>
            </a:r>
          </a:p>
          <a:p>
            <a:pPr marL="0" indent="0"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сестры берут у детей мазки из носоглотки на анализ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ежедневном режиме осуществляется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аудиоконтроль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за пациентами с Covid-19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контактными. </a:t>
            </a:r>
          </a:p>
          <a:p>
            <a:pPr marL="0" indent="0">
              <a:buNone/>
            </a:pPr>
            <a:endParaRPr lang="ru-RU" sz="1400" dirty="0" smtClean="0">
              <a:cs typeface="Calibri" panose="020F0502020204030204" pitchFamily="34" charset="0"/>
            </a:endParaRPr>
          </a:p>
          <a:p>
            <a:endParaRPr lang="ru-RU" sz="1400" dirty="0">
              <a:cs typeface="Calibri" panose="020F0502020204030204" pitchFamily="34" charset="0"/>
            </a:endParaRPr>
          </a:p>
          <a:p>
            <a:endParaRPr lang="ru-RU" sz="1400" b="1" dirty="0">
              <a:cs typeface="Calibri" panose="020F0502020204030204" pitchFamily="34" charset="0"/>
            </a:endParaRPr>
          </a:p>
          <a:p>
            <a:pPr lvl="0"/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689" y="55255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30254"/>
            <a:ext cx="6095999" cy="3427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30220"/>
            <a:ext cx="6095998" cy="34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816768" y="154779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3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48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48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48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48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48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 СП1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256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8 950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10 526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12 206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5 200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7 281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532565877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44 163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0952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Борьба с пандемией 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446159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1267800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0713877"/>
              </p:ext>
            </p:extLst>
          </p:nvPr>
        </p:nvGraphicFramePr>
        <p:xfrm>
          <a:off x="767408" y="1237556"/>
          <a:ext cx="4104456" cy="436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51675055"/>
              </p:ext>
            </p:extLst>
          </p:nvPr>
        </p:nvGraphicFramePr>
        <p:xfrm>
          <a:off x="5159895" y="1268760"/>
          <a:ext cx="6336779" cy="42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5949280"/>
            <a:ext cx="1080135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сделано ПЦР-исследований отделяемого носоглотки –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39 187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95325" y="3573016"/>
            <a:ext cx="4320555" cy="63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Всего под наблюдением находилось  14 497 детей.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</a:p>
          <a:p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31452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Борьба с пандемией 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446159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3147019"/>
              </p:ext>
            </p:extLst>
          </p:nvPr>
        </p:nvGraphicFramePr>
        <p:xfrm>
          <a:off x="551384" y="132819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39425749"/>
              </p:ext>
            </p:extLst>
          </p:nvPr>
        </p:nvGraphicFramePr>
        <p:xfrm>
          <a:off x="839416" y="1340768"/>
          <a:ext cx="3312368" cy="422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58158819"/>
              </p:ext>
            </p:extLst>
          </p:nvPr>
        </p:nvGraphicFramePr>
        <p:xfrm>
          <a:off x="3791744" y="1268760"/>
          <a:ext cx="3528392" cy="438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5949280"/>
            <a:ext cx="1080135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Количество пациентов с пневмонией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7464152" y="1412776"/>
            <a:ext cx="3913262" cy="4317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пациенты с подтвержденным диагнозом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после выписки из стационара или завершения амбулаторного лечения ставятся на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диспансерный учет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еренесшие бессимптомную и легкую форму заболевания - на 3 месяца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еренесшие среднетяжелую и тяжелую формы заболевания – на 6 месяцев </a:t>
            </a:r>
          </a:p>
          <a:p>
            <a:pPr marL="0" indent="0"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Динамическое наблюдение  в течение первого месяца: еженедельный осмотр врачом-педиатром, контроль анализов крови не реже 1 раза в 2 недели, консультации узких специалистом (по показаниям), анализ крови на антитела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IgM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IgG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(однократно), для перенесших пневмонию – КТ. </a:t>
            </a:r>
          </a:p>
          <a:p>
            <a:pPr marL="0" indent="0"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 второго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месяца: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ежемесячный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осмотр врачом-педиатром,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анализов крови (ежемесячно).</a:t>
            </a:r>
          </a:p>
        </p:txBody>
      </p:sp>
      <p:sp>
        <p:nvSpPr>
          <p:cNvPr id="18" name="Содержимое 3"/>
          <p:cNvSpPr txBox="1">
            <a:spLocks/>
          </p:cNvSpPr>
          <p:nvPr/>
        </p:nvSpPr>
        <p:spPr>
          <a:xfrm>
            <a:off x="4367808" y="3717032"/>
            <a:ext cx="2736304" cy="63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Всего детей с </a:t>
            </a:r>
            <a:r>
              <a:rPr lang="en-US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Covid-19 – 1 </a:t>
            </a:r>
            <a:r>
              <a:rPr lang="ru-RU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708.</a:t>
            </a:r>
            <a:r>
              <a:rPr lang="en-US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b="1" dirty="0" smtClean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</a:p>
          <a:p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0704" y="-10952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Борьба с пандемией 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446159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21036740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22</a:t>
            </a:fld>
            <a:endParaRPr lang="ru-RU"/>
          </a:p>
        </p:txBody>
      </p:sp>
      <p:sp>
        <p:nvSpPr>
          <p:cNvPr id="12" name="Содержимое 3"/>
          <p:cNvSpPr>
            <a:spLocks noGrp="1"/>
          </p:cNvSpPr>
          <p:nvPr>
            <p:ph sz="half" idx="1"/>
          </p:nvPr>
        </p:nvSpPr>
        <p:spPr>
          <a:xfrm>
            <a:off x="911423" y="6237312"/>
            <a:ext cx="10585251" cy="432048"/>
          </a:xfrm>
        </p:spPr>
        <p:txBody>
          <a:bodyPr>
            <a:normAutofit/>
          </a:bodyPr>
          <a:lstStyle/>
          <a:p>
            <a:pPr lvl="0"/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839415" y="1377876"/>
            <a:ext cx="10657259" cy="53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соответствии с приказом Департамента здравоохранения города Москвы №885 от 27.08.2020 г. дети, перенесшие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могут быть направлены на санаторное лечение в медицинские  организации государственной системы здравоохранения города Москвы.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96858"/>
              </p:ext>
            </p:extLst>
          </p:nvPr>
        </p:nvGraphicFramePr>
        <p:xfrm>
          <a:off x="983432" y="1988840"/>
          <a:ext cx="10297144" cy="400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0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288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200" dirty="0" smtClean="0"/>
                        <a:t>Организация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Педиатрия, пульмонология, оториноларингология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</a:t>
                      </a:r>
                      <a:r>
                        <a:rPr lang="ru-RU" sz="1200" dirty="0" err="1" smtClean="0"/>
                        <a:t>нефрологический</a:t>
                      </a:r>
                      <a:r>
                        <a:rPr lang="ru-RU" sz="1200" dirty="0" smtClean="0"/>
                        <a:t> санаторий</a:t>
                      </a:r>
                      <a:r>
                        <a:rPr lang="ru-RU" sz="1200" baseline="0" dirty="0" smtClean="0"/>
                        <a:t> №9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Педиатрия, нефрология, урология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Педиатрия, пульмонология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Педиатрия, пульмонология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№27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Педиатрия, оториноларингология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Педиатрия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</a:t>
                      </a:r>
                      <a:r>
                        <a:rPr lang="ru-RU" sz="1200" baseline="0" dirty="0" smtClean="0"/>
                        <a:t>санаторий №42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Педиатрия,</a:t>
                      </a:r>
                      <a:r>
                        <a:rPr lang="ru-RU" sz="1200" baseline="0" dirty="0" smtClean="0"/>
                        <a:t> гастроэнтерология, кардиология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гастроэнтерологический</a:t>
                      </a:r>
                      <a:r>
                        <a:rPr lang="ru-RU" sz="1200" baseline="0" dirty="0" smtClean="0"/>
                        <a:t> санаторий №45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Педиатрия,</a:t>
                      </a:r>
                      <a:r>
                        <a:rPr lang="ru-RU" sz="1200" baseline="0" dirty="0" smtClean="0"/>
                        <a:t> гастроэнтерология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пульмонологический</a:t>
                      </a:r>
                      <a:r>
                        <a:rPr lang="ru-RU" sz="1200" baseline="0" dirty="0" smtClean="0"/>
                        <a:t> санаторий №47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Педиатрия, пульмонология, оториноларингология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бронхолегочный</a:t>
                      </a:r>
                      <a:r>
                        <a:rPr lang="ru-RU" sz="1200" baseline="0" dirty="0" smtClean="0"/>
                        <a:t> санаторий №68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Педиатрия, пульмонология, оториноларингология,</a:t>
                      </a:r>
                      <a:r>
                        <a:rPr lang="ru-RU" sz="1200" baseline="0" dirty="0" smtClean="0"/>
                        <a:t> аллергология-иммунология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Санаторное отделение НИИ </a:t>
                      </a:r>
                      <a:r>
                        <a:rPr lang="ru-RU" sz="1200" dirty="0" err="1" smtClean="0"/>
                        <a:t>НДХиТ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Травматология и ортопедия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0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023992" y="549275"/>
            <a:ext cx="6480796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Борьба с пандемией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096000" y="1412776"/>
            <a:ext cx="56886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течении 2021 года проводилась вакцинация от 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</a:t>
            </a:r>
          </a:p>
          <a:p>
            <a:pPr marL="0" indent="0">
              <a:buNone/>
            </a:pPr>
            <a:endParaRPr lang="ru-RU" sz="1400" dirty="0" smtClean="0">
              <a:cs typeface="Calibri" panose="020F0502020204030204" pitchFamily="34" charset="0"/>
            </a:endParaRPr>
          </a:p>
          <a:p>
            <a:endParaRPr lang="ru-RU" sz="1400" b="1" dirty="0">
              <a:cs typeface="Calibri" panose="020F0502020204030204" pitchFamily="34" charset="0"/>
            </a:endParaRPr>
          </a:p>
          <a:p>
            <a:pPr lvl="0"/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549274"/>
            <a:ext cx="4631720" cy="3473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4984"/>
            <a:ext cx="5044739" cy="3365561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695325" y="4437112"/>
            <a:ext cx="4968627" cy="224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Сотрудники Детской городской поликлиники № 48 прививаются от </a:t>
            </a:r>
            <a:r>
              <a:rPr lang="ru-RU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комбинированной векторной вакциной производства ФГБУ «Национальный исследовательский центр эпидемиологии и микробиологии им. Н. Ф. </a:t>
            </a:r>
            <a:r>
              <a:rPr lang="ru-RU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Гамалеи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Гам </a:t>
            </a:r>
            <a:r>
              <a:rPr lang="ru-RU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Ковид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(Спутник V) .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cs typeface="Calibri" panose="020F0502020204030204" pitchFamily="34" charset="0"/>
            </a:endParaRPr>
          </a:p>
          <a:p>
            <a:endParaRPr lang="ru-RU" sz="1400" b="1" dirty="0" smtClean="0">
              <a:cs typeface="Calibri" panose="020F0502020204030204" pitchFamily="34" charset="0"/>
            </a:endParaRPr>
          </a:p>
          <a:p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418335" y="2246868"/>
            <a:ext cx="1317625" cy="678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глаза и придаточного аппарата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618135" y="2246867"/>
            <a:ext cx="1389633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костно-мышечной системы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пищеварительной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нервной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77" y="1478795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08" y="1477333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06" y="1485694"/>
            <a:ext cx="537834" cy="537834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78282846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42" y="1474483"/>
            <a:ext cx="6651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77" y="1400330"/>
            <a:ext cx="756892" cy="6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86447228"/>
              </p:ext>
            </p:extLst>
          </p:nvPr>
        </p:nvGraphicFramePr>
        <p:xfrm>
          <a:off x="1199456" y="1844824"/>
          <a:ext cx="8458632" cy="439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1830784" y="3717032"/>
            <a:ext cx="7326475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542060" y="4734281"/>
            <a:ext cx="1621099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en-US" sz="3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569" y="2736039"/>
            <a:ext cx="98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9FC63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rgbClr val="9FC63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rgbClr val="9FC63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rgbClr val="9FC6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531" y="4503449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7393" y="3365742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6CB5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98,9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,1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,5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2021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9317721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619 631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2021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42980400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42195300"/>
              </p:ext>
            </p:extLst>
          </p:nvPr>
        </p:nvGraphicFramePr>
        <p:xfrm>
          <a:off x="8147903" y="2876634"/>
          <a:ext cx="3168352" cy="321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9275"/>
            <a:ext cx="4083034" cy="60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16438672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10,3%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39,5%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44,0%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6,2%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41 991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30 900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30 900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</a:p>
          <a:p>
            <a:pPr marL="243205" marR="7175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3205" marR="7175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63,2%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3205" marR="7175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–9,6%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3205" marR="7175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–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3205" marR="7175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2,3%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88,3%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2021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0952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2021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24832827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76273710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56917408"/>
              </p:ext>
            </p:extLst>
          </p:nvPr>
        </p:nvGraphicFramePr>
        <p:xfrm>
          <a:off x="6032421" y="1268760"/>
          <a:ext cx="3024336" cy="344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5828983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было нанято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225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человек.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рофессиональную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переподготовку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4 человек.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357942378"/>
              </p:ext>
            </p:extLst>
          </p:nvPr>
        </p:nvGraphicFramePr>
        <p:xfrm>
          <a:off x="695325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017340407"/>
              </p:ext>
            </p:extLst>
          </p:nvPr>
        </p:nvGraphicFramePr>
        <p:xfrm>
          <a:off x="3215680" y="1340768"/>
          <a:ext cx="3024336" cy="327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259252587"/>
              </p:ext>
            </p:extLst>
          </p:nvPr>
        </p:nvGraphicFramePr>
        <p:xfrm>
          <a:off x="8458754" y="1349299"/>
          <a:ext cx="3024336" cy="329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>
          <a:xfrm>
            <a:off x="1559421" y="2517237"/>
            <a:ext cx="1152128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178,75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</p:spTree>
    <p:extLst>
      <p:ext uri="{BB962C8B-B14F-4D97-AF65-F5344CB8AC3E}">
        <p14:creationId xmlns:p14="http://schemas.microsoft.com/office/powerpoint/2010/main" val="14631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4516212" y="14696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5404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56592" y="1236699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7974084" y="1874082"/>
            <a:ext cx="1470419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815092" y="1875077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64644" y="189709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973126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74932" y="30016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10292444" y="301041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544610" y="259443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ДГП № 48 </a:t>
            </a:r>
          </a:p>
          <a:p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8184107" y="258520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ДГП № 48 </a:t>
            </a:r>
          </a:p>
          <a:p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895060" y="260628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ДГП № 48 </a:t>
            </a:r>
          </a:p>
          <a:p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Филиал 3 СП1</a:t>
            </a: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9104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32" y="1587344"/>
            <a:ext cx="555797" cy="555797"/>
          </a:xfrm>
          <a:prstGeom prst="rect">
            <a:avLst/>
          </a:prstGeom>
        </p:spPr>
      </p:pic>
      <p:sp>
        <p:nvSpPr>
          <p:cNvPr id="73" name="Овал 72"/>
          <p:cNvSpPr/>
          <p:nvPr/>
        </p:nvSpPr>
        <p:spPr>
          <a:xfrm>
            <a:off x="8148164" y="1402035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126947" y="143228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78" y="1583358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61" y="1624167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71220" y="1884922"/>
            <a:ext cx="1470419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ДГП № 48 </a:t>
            </a:r>
          </a:p>
          <a:p>
            <a:r>
              <a:rPr lang="ru-RU" sz="140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23790" y="1908603"/>
            <a:ext cx="1470419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16212" y="146964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26" y="1634002"/>
            <a:ext cx="482150" cy="482150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363640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54" y="1647083"/>
            <a:ext cx="482150" cy="482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3792" y="2603635"/>
            <a:ext cx="1470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ДГП № 48 </a:t>
            </a:r>
          </a:p>
          <a:p>
            <a:r>
              <a:rPr lang="ru-RU" sz="1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502996" y="296330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717107" y="300166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15863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2763</TotalTime>
  <Words>1495</Words>
  <Application>Microsoft Office PowerPoint</Application>
  <PresentationFormat>Произвольный</PresentationFormat>
  <Paragraphs>354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2021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Кадры 2021 года</vt:lpstr>
      <vt:lpstr>Работа по рассмотрению жалоб и обращений граждан</vt:lpstr>
      <vt:lpstr>Оборудование поликлиники</vt:lpstr>
      <vt:lpstr>Новое оборудование в кабинете охраны зрения</vt:lpstr>
      <vt:lpstr>Новое оборудование в кабинете эндоскопии</vt:lpstr>
      <vt:lpstr>Капитальный ремонт в Филиале №1</vt:lpstr>
      <vt:lpstr>Капитальный ремонт в Филиале №2 завершён</vt:lpstr>
      <vt:lpstr>Капитальный ремонт в Филиале №2</vt:lpstr>
      <vt:lpstr>Капитальный ремонт в Филиале №2</vt:lpstr>
      <vt:lpstr>Капитальный ремонт в Филиале №2</vt:lpstr>
      <vt:lpstr>Капитальный ремонт в Филиале №2</vt:lpstr>
      <vt:lpstr>Борьба с пандемией Covid-19</vt:lpstr>
      <vt:lpstr>Борьба с пандемией Covid-19</vt:lpstr>
      <vt:lpstr>Борьба с пандемией Covid-19</vt:lpstr>
      <vt:lpstr>Борьба с пандемией Covid-19</vt:lpstr>
      <vt:lpstr>Борьба с пандемией Covid-19</vt:lpstr>
      <vt:lpstr>Показатели заболеваемости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Наталья</cp:lastModifiedBy>
  <cp:revision>323</cp:revision>
  <cp:lastPrinted>2022-03-09T05:05:35Z</cp:lastPrinted>
  <dcterms:created xsi:type="dcterms:W3CDTF">2019-02-11T07:19:05Z</dcterms:created>
  <dcterms:modified xsi:type="dcterms:W3CDTF">2022-03-09T10:34:44Z</dcterms:modified>
</cp:coreProperties>
</file>