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2"/>
  </p:notesMasterIdLst>
  <p:sldIdLst>
    <p:sldId id="291" r:id="rId2"/>
    <p:sldId id="257" r:id="rId3"/>
    <p:sldId id="258" r:id="rId4"/>
    <p:sldId id="303" r:id="rId5"/>
    <p:sldId id="259" r:id="rId6"/>
    <p:sldId id="279" r:id="rId7"/>
    <p:sldId id="270" r:id="rId8"/>
    <p:sldId id="285" r:id="rId9"/>
    <p:sldId id="271" r:id="rId10"/>
    <p:sldId id="273" r:id="rId11"/>
    <p:sldId id="266" r:id="rId12"/>
    <p:sldId id="274" r:id="rId13"/>
    <p:sldId id="286" r:id="rId14"/>
    <p:sldId id="306" r:id="rId15"/>
    <p:sldId id="287" r:id="rId16"/>
    <p:sldId id="289" r:id="rId17"/>
    <p:sldId id="288" r:id="rId18"/>
    <p:sldId id="304" r:id="rId19"/>
    <p:sldId id="305" r:id="rId20"/>
    <p:sldId id="301" r:id="rId21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438" userDrawn="1">
          <p15:clr>
            <a:srgbClr val="A4A3A4"/>
          </p15:clr>
        </p15:guide>
        <p15:guide id="3" pos="72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EFF5"/>
    <a:srgbClr val="B7E4EF"/>
    <a:srgbClr val="013A3D"/>
    <a:srgbClr val="003300"/>
    <a:srgbClr val="7BB657"/>
    <a:srgbClr val="5A9DDB"/>
    <a:srgbClr val="008AC6"/>
    <a:srgbClr val="42C3DF"/>
    <a:srgbClr val="77B54F"/>
    <a:srgbClr val="49BE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>
      <p:cViewPr varScale="1">
        <p:scale>
          <a:sx n="114" d="100"/>
          <a:sy n="114" d="100"/>
        </p:scale>
        <p:origin x="474" y="96"/>
      </p:cViewPr>
      <p:guideLst>
        <p:guide orient="horz" pos="1344"/>
        <p:guide pos="438"/>
        <p:guide pos="72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99414393068018"/>
          <c:y val="9.6566205581142886E-2"/>
          <c:w val="0.37625402733029661"/>
          <c:h val="0.81634110405047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B25-49AA-9CBE-37A61A7526F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B25-49AA-9CBE-37A61A7526FA}"/>
              </c:ext>
            </c:extLst>
          </c:dPt>
          <c:dLbls>
            <c:dLbl>
              <c:idx val="0"/>
              <c:layout>
                <c:manualLayout>
                  <c:x val="0.11005437726120583"/>
                  <c:y val="-0.223682325090115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rgbClr val="7BB657"/>
                        </a:solidFill>
                        <a:latin typeface="Montserrat ExtraBold" panose="00000900000000000000" pitchFamily="2" charset="-52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rgbClr val="7BB657"/>
                        </a:solidFill>
                      </a:rPr>
                      <a:t>20 100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7BB657"/>
                      </a:solidFill>
                      <a:latin typeface="Montserrat ExtraBold" panose="00000900000000000000" pitchFamily="2" charset="-52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B25-49AA-9CBE-37A61A7526FA}"/>
                </c:ext>
              </c:extLst>
            </c:dLbl>
            <c:dLbl>
              <c:idx val="1"/>
              <c:layout>
                <c:manualLayout>
                  <c:x val="-0.12725037370826925"/>
                  <c:y val="0.145597639695806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0" i="0" u="none" strike="noStrike" kern="1200" baseline="0">
                        <a:solidFill>
                          <a:srgbClr val="5A9DDB"/>
                        </a:solidFill>
                        <a:latin typeface="Montserrat ExtraBold" panose="00000900000000000000" pitchFamily="2" charset="-52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rgbClr val="5A9DDB"/>
                        </a:solidFill>
                        <a:latin typeface="Montserrat ExtraBold" panose="00000900000000000000" pitchFamily="2" charset="-52"/>
                      </a:rPr>
                      <a:t>26</a:t>
                    </a:r>
                    <a:r>
                      <a:rPr lang="en-US" baseline="0" dirty="0">
                        <a:solidFill>
                          <a:srgbClr val="5A9DDB"/>
                        </a:solidFill>
                        <a:latin typeface="Montserrat ExtraBold" panose="00000900000000000000" pitchFamily="2" charset="-52"/>
                      </a:rPr>
                      <a:t> 861</a:t>
                    </a:r>
                    <a:endParaRPr lang="en-US" dirty="0">
                      <a:solidFill>
                        <a:srgbClr val="5A9DDB"/>
                      </a:solidFill>
                      <a:latin typeface="Montserrat ExtraBold" panose="00000900000000000000" pitchFamily="2" charset="-52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rgbClr val="5A9DDB"/>
                      </a:solidFill>
                      <a:latin typeface="Montserrat ExtraBold" panose="00000900000000000000" pitchFamily="2" charset="-52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845899499555883"/>
                      <c:h val="0.235399705226601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B25-49AA-9CBE-37A61A7526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Montserrat ExtraBold" panose="000009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Мужчины (из них 6 230 человек старше трудоспособного возраста)</c:v>
                </c:pt>
                <c:pt idx="1">
                  <c:v>Женщины (из них 10 892) человека старше трудоспособного возраста)</c:v>
                </c:pt>
              </c:strCache>
            </c:strRef>
          </c:cat>
          <c:val>
            <c:numRef>
              <c:f>Лист1!$B$2:$B$3</c:f>
              <c:numCache>
                <c:formatCode>_-* #,##0\ _₽_-;\-* #,##0\ _₽_-;_-* "-"??\ _₽_-;_-@_-</c:formatCode>
                <c:ptCount val="2"/>
                <c:pt idx="0">
                  <c:v>20106</c:v>
                </c:pt>
                <c:pt idx="1">
                  <c:v>29231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25-49AA-9CBE-37A61A7526F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1279206113650644"/>
          <c:y val="0.30391361911307546"/>
          <c:w val="0.45574139347027837"/>
          <c:h val="0.573870193565879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Montserrat SemiBold" panose="00000700000000000000" pitchFamily="2" charset="-52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406332318253285"/>
          <c:y val="0.10286820943498567"/>
          <c:w val="0.37625402733029661"/>
          <c:h val="0.81634110405047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E2-403F-B7A7-E0C2626E27E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E2-403F-B7A7-E0C2626E27E5}"/>
              </c:ext>
            </c:extLst>
          </c:dPt>
          <c:dLbls>
            <c:dLbl>
              <c:idx val="0"/>
              <c:layout>
                <c:manualLayout>
                  <c:x val="0.20208713702895548"/>
                  <c:y val="-6.30576517741108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rgbClr val="77B54F"/>
                        </a:solidFill>
                        <a:latin typeface="Montserrat SemiBold" panose="00000700000000000000" pitchFamily="2" charset="-52"/>
                        <a:ea typeface="+mn-ea"/>
                        <a:cs typeface="+mn-cs"/>
                      </a:defRPr>
                    </a:pPr>
                    <a:r>
                      <a:rPr lang="ru-RU" sz="1800" b="1" dirty="0">
                        <a:solidFill>
                          <a:srgbClr val="77B54F"/>
                        </a:solidFill>
                        <a:latin typeface="Montserrat SemiBold" panose="00000700000000000000" pitchFamily="2" charset="-52"/>
                      </a:rPr>
                      <a:t>По заболеванию</a:t>
                    </a:r>
                  </a:p>
                  <a:p>
                    <a:pPr>
                      <a:defRPr sz="1800">
                        <a:solidFill>
                          <a:srgbClr val="77B54F"/>
                        </a:solidFill>
                        <a:latin typeface="Montserrat SemiBold" panose="00000700000000000000" pitchFamily="2" charset="-52"/>
                      </a:defRPr>
                    </a:pPr>
                    <a:r>
                      <a:rPr lang="ru-RU" sz="1800" b="1" dirty="0">
                        <a:solidFill>
                          <a:srgbClr val="77B54F"/>
                        </a:solidFill>
                        <a:latin typeface="Montserrat SemiBold" panose="00000700000000000000" pitchFamily="2" charset="-52"/>
                      </a:rPr>
                      <a:t>444 000</a:t>
                    </a:r>
                    <a:r>
                      <a:rPr lang="ru-RU" sz="1800" b="1" baseline="0" dirty="0">
                        <a:solidFill>
                          <a:srgbClr val="77B54F"/>
                        </a:solidFill>
                        <a:latin typeface="Montserrat SemiBold" panose="00000700000000000000" pitchFamily="2" charset="-52"/>
                      </a:rPr>
                      <a:t> </a:t>
                    </a:r>
                    <a:r>
                      <a:rPr lang="ru-RU" sz="1800" b="1" dirty="0">
                        <a:solidFill>
                          <a:srgbClr val="77B54F"/>
                        </a:solidFill>
                        <a:latin typeface="Montserrat SemiBold" panose="00000700000000000000" pitchFamily="2" charset="-52"/>
                      </a:rPr>
                      <a:t>– 73%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77B54F"/>
                      </a:solidFill>
                      <a:latin typeface="Montserrat SemiBold" panose="00000700000000000000" pitchFamily="2" charset="-52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532954358566458"/>
                      <c:h val="0.529481144953968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AE2-403F-B7A7-E0C2626E27E5}"/>
                </c:ext>
              </c:extLst>
            </c:dLbl>
            <c:dLbl>
              <c:idx val="1"/>
              <c:layout>
                <c:manualLayout>
                  <c:x val="-0.26076520283413351"/>
                  <c:y val="0.344525502273380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rgbClr val="42C3DF"/>
                        </a:solidFill>
                        <a:latin typeface="Montserrat SemiBold" panose="00000700000000000000" pitchFamily="2" charset="-52"/>
                        <a:ea typeface="+mn-ea"/>
                        <a:cs typeface="+mn-cs"/>
                      </a:defRPr>
                    </a:pPr>
                    <a:r>
                      <a:rPr lang="ru-RU" sz="1800" b="1" dirty="0">
                        <a:solidFill>
                          <a:srgbClr val="42C3DF"/>
                        </a:solidFill>
                        <a:latin typeface="Montserrat SemiBold" panose="00000700000000000000" pitchFamily="2" charset="-52"/>
                      </a:rPr>
                      <a:t>С профилактической целью 160 334 – 27%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42C3DF"/>
                      </a:solidFill>
                      <a:latin typeface="Montserrat SemiBold" panose="00000700000000000000" pitchFamily="2" charset="-52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3386411188689261"/>
                      <c:h val="0.470686309842337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4AE2-403F-B7A7-E0C2626E27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Montserrat SemiBold" panose="000007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По заболеванию</c:v>
                </c:pt>
                <c:pt idx="1">
                  <c:v>С профилактической целью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444000</c:v>
                </c:pt>
                <c:pt idx="1">
                  <c:v>160334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AE2-403F-B7A7-E0C2626E27E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936141256184451"/>
          <c:y val="2.2388716068584971E-2"/>
          <c:w val="0.43060183520618217"/>
          <c:h val="0.4885062073051408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AE2-403F-B7A7-E0C2626E27E5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AE2-403F-B7A7-E0C2626E27E5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5039-4521-AA29-19022B323564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039-4521-AA29-19022B323564}"/>
              </c:ext>
            </c:extLst>
          </c:dPt>
          <c:dLbls>
            <c:dLbl>
              <c:idx val="0"/>
              <c:layout>
                <c:manualLayout>
                  <c:x val="0.12064597846738442"/>
                  <c:y val="0.28018768916788195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51%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E2-403F-B7A7-E0C2626E27E5}"/>
                </c:ext>
              </c:extLst>
            </c:dLbl>
            <c:dLbl>
              <c:idx val="1"/>
              <c:layout>
                <c:manualLayout>
                  <c:x val="-0.36998100063331224"/>
                  <c:y val="-0.19861405814432145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31%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E2-403F-B7A7-E0C2626E27E5}"/>
                </c:ext>
              </c:extLst>
            </c:dLbl>
            <c:dLbl>
              <c:idx val="2"/>
              <c:layout>
                <c:manualLayout>
                  <c:x val="0.11260291323622545"/>
                  <c:y val="-0.1737873008762811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039-4521-AA29-19022B323564}"/>
                </c:ext>
              </c:extLst>
            </c:dLbl>
            <c:dLbl>
              <c:idx val="3"/>
              <c:layout>
                <c:manualLayout>
                  <c:x val="0.19705509816339462"/>
                  <c:y val="-3.901347570692027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039-4521-AA29-19022B323564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Montserrat SemiBold" panose="000007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профилактический осмотр</c:v>
                </c:pt>
                <c:pt idx="1">
                  <c:v>диспансеризация</c:v>
                </c:pt>
                <c:pt idx="2">
                  <c:v>патронаж</c:v>
                </c:pt>
                <c:pt idx="3">
                  <c:v>прочие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</c:v>
                </c:pt>
                <c:pt idx="1">
                  <c:v>51</c:v>
                </c:pt>
                <c:pt idx="2">
                  <c:v>31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AE2-403F-B7A7-E0C2626E27E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3.1573623468762503E-2"/>
          <c:y val="0.52914086015079254"/>
          <c:w val="0.8518586273427492"/>
          <c:h val="0.28929288145097737"/>
        </c:manualLayout>
      </c:layout>
      <c:overlay val="0"/>
      <c:spPr>
        <a:solidFill>
          <a:schemeClr val="bg1">
            <a:lumMod val="9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936141256184451"/>
          <c:y val="4.5189181425660446E-2"/>
          <c:w val="0.45471930055552451"/>
          <c:h val="0.5158668234575990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E2-403F-B7A7-E0C2626E27E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E2-403F-B7A7-E0C2626E27E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039-4521-AA29-19022B323564}"/>
              </c:ext>
            </c:extLst>
          </c:dPt>
          <c:dLbls>
            <c:dLbl>
              <c:idx val="0"/>
              <c:layout>
                <c:manualLayout>
                  <c:x val="-0.38857604407735818"/>
                  <c:y val="-0.136803080762291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bg1"/>
                        </a:solidFill>
                        <a:latin typeface="Montserrat SemiBold" panose="00000700000000000000" pitchFamily="2" charset="-52"/>
                        <a:ea typeface="Roboto" panose="02000000000000000000" pitchFamily="2" charset="0"/>
                        <a:cs typeface="Roboto" panose="02000000000000000000" pitchFamily="2" charset="0"/>
                      </a:defRPr>
                    </a:pPr>
                    <a:r>
                      <a:rPr lang="en-US" baseline="0" dirty="0">
                        <a:solidFill>
                          <a:schemeClr val="bg1"/>
                        </a:solidFill>
                        <a:latin typeface="Montserrat SemiBold" panose="00000700000000000000" pitchFamily="2" charset="-52"/>
                      </a:rPr>
                      <a:t>39%</a:t>
                    </a:r>
                    <a:endParaRPr lang="en-US" dirty="0">
                      <a:solidFill>
                        <a:schemeClr val="bg1"/>
                      </a:solidFill>
                      <a:latin typeface="Montserrat SemiBold" panose="00000700000000000000" pitchFamily="2" charset="-52"/>
                    </a:endParaRPr>
                  </a:p>
                </c:rich>
              </c:tx>
              <c:spPr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Montserrat SemiBold" panose="00000700000000000000" pitchFamily="2" charset="-52"/>
                      <a:ea typeface="Roboto" panose="02000000000000000000" pitchFamily="2" charset="0"/>
                      <a:cs typeface="Roboto" panose="02000000000000000000" pitchFamily="2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E2-403F-B7A7-E0C2626E27E5}"/>
                </c:ext>
              </c:extLst>
            </c:dLbl>
            <c:dLbl>
              <c:idx val="1"/>
              <c:layout>
                <c:manualLayout>
                  <c:x val="-8.0391551164474787E-2"/>
                  <c:y val="3.19207188445346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bg1"/>
                        </a:solidFill>
                        <a:latin typeface="Montserrat SemiBold" panose="00000700000000000000" pitchFamily="2" charset="-52"/>
                        <a:ea typeface="Roboto" panose="02000000000000000000" pitchFamily="2" charset="0"/>
                        <a:cs typeface="Roboto" panose="02000000000000000000" pitchFamily="2" charset="0"/>
                      </a:defRPr>
                    </a:pPr>
                    <a:r>
                      <a:rPr lang="en-US" baseline="0" dirty="0">
                        <a:solidFill>
                          <a:schemeClr val="bg1"/>
                        </a:solidFill>
                        <a:latin typeface="Montserrat SemiBold" panose="00000700000000000000" pitchFamily="2" charset="-52"/>
                      </a:rPr>
                      <a:t>16%</a:t>
                    </a:r>
                    <a:endParaRPr lang="en-US" dirty="0">
                      <a:solidFill>
                        <a:schemeClr val="bg1"/>
                      </a:solidFill>
                      <a:latin typeface="Montserrat SemiBold" panose="00000700000000000000" pitchFamily="2" charset="-52"/>
                    </a:endParaRPr>
                  </a:p>
                </c:rich>
              </c:tx>
              <c:spPr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Montserrat SemiBold" panose="00000700000000000000" pitchFamily="2" charset="-52"/>
                      <a:ea typeface="Roboto" panose="02000000000000000000" pitchFamily="2" charset="0"/>
                      <a:cs typeface="Roboto" panose="02000000000000000000" pitchFamily="2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E2-403F-B7A7-E0C2626E27E5}"/>
                </c:ext>
              </c:extLst>
            </c:dLbl>
            <c:dLbl>
              <c:idx val="2"/>
              <c:layout>
                <c:manualLayout>
                  <c:x val="0.40999691093882135"/>
                  <c:y val="9.804220787964201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Montserrat SemiBold" panose="00000700000000000000" pitchFamily="2" charset="-52"/>
                        <a:ea typeface="Roboto" panose="02000000000000000000" pitchFamily="2" charset="0"/>
                        <a:cs typeface="Roboto" panose="02000000000000000000" pitchFamily="2" charset="0"/>
                      </a:defRPr>
                    </a:pPr>
                    <a:r>
                      <a:rPr lang="en-US" b="1" baseline="0" dirty="0">
                        <a:solidFill>
                          <a:schemeClr val="bg1"/>
                        </a:solidFill>
                        <a:latin typeface="Montserrat SemiBold" panose="00000700000000000000" pitchFamily="2" charset="-52"/>
                      </a:rPr>
                      <a:t>44%</a:t>
                    </a:r>
                    <a:endParaRPr lang="en-US" b="1" dirty="0">
                      <a:solidFill>
                        <a:schemeClr val="bg1"/>
                      </a:solidFill>
                      <a:latin typeface="Montserrat SemiBold" panose="00000700000000000000" pitchFamily="2" charset="-52"/>
                    </a:endParaRPr>
                  </a:p>
                </c:rich>
              </c:tx>
              <c:spPr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Montserrat SemiBold" panose="00000700000000000000" pitchFamily="2" charset="-52"/>
                      <a:ea typeface="Roboto" panose="02000000000000000000" pitchFamily="2" charset="0"/>
                      <a:cs typeface="Roboto" panose="02000000000000000000" pitchFamily="2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11836421550506"/>
                      <c:h val="0.120386711070816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5039-4521-AA29-19022B3235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ontserrat SemiBold" panose="00000700000000000000" pitchFamily="2" charset="-52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неотложные</c:v>
                </c:pt>
                <c:pt idx="1">
                  <c:v>активные</c:v>
                </c:pt>
                <c:pt idx="2">
                  <c:v>диспансерное наблюдение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44</c:v>
                </c:pt>
                <c:pt idx="1">
                  <c:v>16</c:v>
                </c:pt>
                <c:pt idx="2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AE2-403F-B7A7-E0C2626E27E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2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3039091816013488E-2"/>
          <c:y val="0.62543316487284673"/>
          <c:w val="0.81784350613507806"/>
          <c:h val="0.31984560282223679"/>
        </c:manualLayout>
      </c:layout>
      <c:overlay val="0"/>
      <c:spPr>
        <a:solidFill>
          <a:schemeClr val="bg1">
            <a:lumMod val="9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Montserrat SemiBold" panose="00000700000000000000" pitchFamily="2" charset="-52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47662058531328E-2"/>
          <c:y val="0.20322121979451233"/>
          <c:w val="0.94330467588293732"/>
          <c:h val="0.6752172962802505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Мужчины, чел.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4790413985441818E-2"/>
                  <c:y val="-8.019288388133656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8208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53875086848957"/>
                      <c:h val="9.39727996682835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7456-439D-A9E6-21CF02071BE5}"/>
                </c:ext>
              </c:extLst>
            </c:dLbl>
            <c:dLbl>
              <c:idx val="1"/>
              <c:layout>
                <c:manualLayout>
                  <c:x val="1.803942130997448E-2"/>
                  <c:y val="-5.3461922587557057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1651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D23-4066-86FF-D93A6A5683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-52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Включено в план проведения диспансеризации на текущий год с учетом возрастной категории</c:v>
                </c:pt>
                <c:pt idx="1">
                  <c:v>Прошли диспансеризацию
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1955</c:v>
                </c:pt>
                <c:pt idx="1">
                  <c:v>2001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0E-488A-8CB3-91B0A40DE4E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Женщины, чел.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2157685239897837E-2"/>
                  <c:y val="-8.019288388133656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5380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98899209755655"/>
                      <c:h val="0.179926100468423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456-439D-A9E6-21CF02071BE5}"/>
                </c:ext>
              </c:extLst>
            </c:dLbl>
            <c:dLbl>
              <c:idx val="1"/>
              <c:layout>
                <c:manualLayout>
                  <c:x val="5.7983854210632263E-2"/>
                  <c:y val="-1.336548064688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Roboto" panose="02000000000000000000" pitchFamily="2" charset="0"/>
                        <a:cs typeface="Roboto" panose="02000000000000000000" pitchFamily="2" charset="0"/>
                      </a:defRPr>
                    </a:pPr>
                    <a:r>
                      <a:rPr lang="en-US" dirty="0">
                        <a:latin typeface="Montserrat Medium" panose="00000600000000000000" pitchFamily="2" charset="-52"/>
                      </a:rPr>
                      <a:t>2438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Montserrat Medium" panose="00000600000000000000" pitchFamily="2" charset="-52"/>
                      <a:ea typeface="Roboto" panose="02000000000000000000" pitchFamily="2" charset="0"/>
                      <a:cs typeface="Roboto" panose="02000000000000000000" pitchFamily="2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64133003902521"/>
                      <c:h val="0.1986377733740682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D23-4066-86FF-D93A6A5683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-52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Включено в план проведения диспансеризации на текущий год с учетом возрастной категории</c:v>
                </c:pt>
                <c:pt idx="1">
                  <c:v>Прошли диспансеризацию
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2451</c:v>
                </c:pt>
                <c:pt idx="1">
                  <c:v>2513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0E-488A-8CB3-91B0A40DE4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3"/>
        <c:overlap val="100"/>
        <c:axId val="307818016"/>
        <c:axId val="307818408"/>
      </c:barChart>
      <c:catAx>
        <c:axId val="3078180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7818408"/>
        <c:crosses val="autoZero"/>
        <c:auto val="1"/>
        <c:lblAlgn val="ctr"/>
        <c:lblOffset val="100"/>
        <c:noMultiLvlLbl val="0"/>
      </c:catAx>
      <c:valAx>
        <c:axId val="30781840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07818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6.9174788802815518E-4"/>
          <c:y val="3.857469046148012E-2"/>
          <c:w val="0.65329043914728935"/>
          <c:h val="5.89023919870195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681583866331571E-3"/>
          <c:y val="0"/>
          <c:w val="0.99589552484010069"/>
          <c:h val="0.890890037058970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3681583866331697E-3"/>
                  <c:y val="0.3145998056422958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23 058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DDD-4382-8B35-A875EC264F0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14 855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C2E-4064-A673-D866CAB8B9C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3 884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C2E-4064-A673-D866CAB8B9C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5 695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C2E-4064-A673-D866CAB8B9C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6 989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2E-4064-A673-D866CAB8B9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Roboto" panose="0200000000000000000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16563</c:v>
                </c:pt>
                <c:pt idx="1">
                  <c:v>9765</c:v>
                </c:pt>
                <c:pt idx="2">
                  <c:v>3827</c:v>
                </c:pt>
                <c:pt idx="3">
                  <c:v>4132</c:v>
                </c:pt>
                <c:pt idx="4">
                  <c:v>6851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3C-43F7-9CD7-A3C48DD2D52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681583866331447E-3"/>
                  <c:y val="0.1880366654413722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16 453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C2E-4064-A673-D866CAB8B9C3}"/>
                </c:ext>
              </c:extLst>
            </c:dLbl>
            <c:dLbl>
              <c:idx val="1"/>
              <c:layout>
                <c:manualLayout>
                  <c:x val="-1.3681583866331571E-3"/>
                  <c:y val="-5.424134580039583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9 728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C2E-4064-A673-D866CAB8B9C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3 703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C2E-4064-A673-D866CAB8B9C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5 423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C2E-4064-A673-D866CAB8B9C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6 758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C2E-4064-A673-D866CAB8B9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Montserrat Medium" panose="000006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16699</c:v>
                </c:pt>
                <c:pt idx="1">
                  <c:v>9813</c:v>
                </c:pt>
                <c:pt idx="2">
                  <c:v>4286</c:v>
                </c:pt>
                <c:pt idx="3">
                  <c:v>5689</c:v>
                </c:pt>
                <c:pt idx="4">
                  <c:v>6989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3C-43F7-9CD7-A3C48DD2D52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54"/>
        <c:overlap val="-20"/>
        <c:axId val="307960816"/>
        <c:axId val="307957288"/>
      </c:barChart>
      <c:catAx>
        <c:axId val="3079608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7957288"/>
        <c:crosses val="autoZero"/>
        <c:auto val="1"/>
        <c:lblAlgn val="ctr"/>
        <c:lblOffset val="100"/>
        <c:noMultiLvlLbl val="0"/>
      </c:catAx>
      <c:valAx>
        <c:axId val="3079572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307960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644005187798054"/>
          <c:y val="0.91876838831450647"/>
          <c:w val="0.35898536943131265"/>
          <c:h val="5.95350733653352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ru-RU" sz="1800" dirty="0">
                <a:solidFill>
                  <a:schemeClr val="tx1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Врачи</a:t>
            </a:r>
          </a:p>
        </c:rich>
      </c:tx>
      <c:layout>
        <c:manualLayout>
          <c:xMode val="edge"/>
          <c:yMode val="edge"/>
          <c:x val="0.34626476687775432"/>
          <c:y val="1.1975931002043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2"/>
              </a:solidFill>
              <a:latin typeface="Montserrat Medium" panose="00000600000000000000" pitchFamily="2" charset="-52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6317779832501231"/>
          <c:y val="0.14628537326655303"/>
          <c:w val="0.59777179947206271"/>
          <c:h val="0.6517823208265176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Врачи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4CD-426A-AD1F-A3295FA29DA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4CD-426A-AD1F-A3295FA29DA1}"/>
              </c:ext>
            </c:extLst>
          </c:dPt>
          <c:dLbls>
            <c:dLbl>
              <c:idx val="0"/>
              <c:layout>
                <c:manualLayout>
                  <c:x val="0.22256124980822245"/>
                  <c:y val="-7.1023018939379586E-1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60297004036589"/>
                      <c:h val="8.875397240350163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4CD-426A-AD1F-A3295FA29DA1}"/>
                </c:ext>
              </c:extLst>
            </c:dLbl>
            <c:dLbl>
              <c:idx val="1"/>
              <c:layout>
                <c:manualLayout>
                  <c:x val="-0.13017733479348853"/>
                  <c:y val="-7.748055207638730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4CD-426A-AD1F-A3295FA29D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Montserrat ExtraBold" panose="000009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Занято 79,25 ставок</c:v>
                </c:pt>
                <c:pt idx="1">
                  <c:v>Свободно 6,5 ставок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79.25</c:v>
                </c:pt>
                <c:pt idx="1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2F-468E-A442-A8BB86004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48677660154164"/>
          <c:y val="0.78786770470270351"/>
          <c:w val="0.61942356933885645"/>
          <c:h val="0.181697995450000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Montserrat Medium" panose="00000600000000000000" pitchFamily="2" charset="-52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ru-RU" sz="1600" dirty="0">
                <a:solidFill>
                  <a:schemeClr val="tx1"/>
                </a:solidFill>
                <a:latin typeface="Montserrat Medium" panose="00000600000000000000" pitchFamily="2" charset="-52"/>
              </a:rPr>
              <a:t>Средний</a:t>
            </a:r>
            <a:r>
              <a:rPr lang="ru-RU" sz="1600" baseline="0" dirty="0">
                <a:solidFill>
                  <a:schemeClr val="tx1"/>
                </a:solidFill>
                <a:latin typeface="Montserrat Medium" panose="00000600000000000000" pitchFamily="2" charset="-52"/>
              </a:rPr>
              <a:t> мед. персонал</a:t>
            </a:r>
            <a:endParaRPr lang="ru-RU" sz="1600" dirty="0">
              <a:solidFill>
                <a:schemeClr val="tx1"/>
              </a:solidFill>
              <a:latin typeface="Montserrat Medium" panose="00000600000000000000" pitchFamily="2" charset="-52"/>
            </a:endParaRPr>
          </a:p>
        </c:rich>
      </c:tx>
      <c:layout>
        <c:manualLayout>
          <c:xMode val="edge"/>
          <c:yMode val="edge"/>
          <c:x val="0.21526179630834669"/>
          <c:y val="1.97239862096818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Montserrat Medium" panose="00000600000000000000" pitchFamily="2" charset="-52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6317779832501231"/>
          <c:y val="0.14628537326655303"/>
          <c:w val="0.59777179947206271"/>
          <c:h val="0.6517823208265176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мед. Персонал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FD0-47F9-AADF-1CE5CCB957B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FD0-47F9-AADF-1CE5CCB957B9}"/>
              </c:ext>
            </c:extLst>
          </c:dPt>
          <c:dLbls>
            <c:dLbl>
              <c:idx val="0"/>
              <c:layout>
                <c:manualLayout>
                  <c:x val="0.26875320731558927"/>
                  <c:y val="-3.87402760381936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  <a:ea typeface="+mn-ea"/>
                        <a:cs typeface="+mn-cs"/>
                      </a:defRPr>
                    </a:pPr>
                    <a:r>
                      <a:rPr lang="en-US" sz="1400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rPr>
                      <a:t>94%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Montserrat ExtraBold" panose="00000900000000000000" pitchFamily="2" charset="-52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132837092174944"/>
                      <c:h val="0.165885861995545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FD0-47F9-AADF-1CE5CCB957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Montserrat ExtraBold" panose="000009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Занято 77,5 ставок</c:v>
                </c:pt>
                <c:pt idx="1">
                  <c:v>Свободно 5,5 ставок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77.5</c:v>
                </c:pt>
                <c:pt idx="1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FD0-47F9-AADF-1CE5CCB957B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6907248400971314E-2"/>
          <c:y val="0.79948978751416144"/>
          <c:w val="0.79159359277540586"/>
          <c:h val="0.166201885034722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Montserrat Medium" panose="00000600000000000000" pitchFamily="2" charset="-52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ru-RU" sz="1600" dirty="0">
                <a:solidFill>
                  <a:schemeClr val="tx1"/>
                </a:solidFill>
                <a:latin typeface="Montserrat Medium" panose="00000600000000000000" pitchFamily="2" charset="-52"/>
              </a:rPr>
              <a:t>Прочие</a:t>
            </a:r>
          </a:p>
        </c:rich>
      </c:tx>
      <c:layout>
        <c:manualLayout>
          <c:xMode val="edge"/>
          <c:yMode val="edge"/>
          <c:x val="0.35466330460636641"/>
          <c:y val="2.3598013813501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Montserrat Medium" panose="00000600000000000000" pitchFamily="2" charset="-52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6317779832501231"/>
          <c:y val="0.14628537326655303"/>
          <c:w val="0.59777179947206271"/>
          <c:h val="0.6517823208265176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Прочие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C40-4E99-89A6-B7D267CC38A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C40-4E99-89A6-B7D267CC38A8}"/>
              </c:ext>
            </c:extLst>
          </c:dPt>
          <c:dLbls>
            <c:dLbl>
              <c:idx val="0"/>
              <c:layout>
                <c:manualLayout>
                  <c:x val="0.27715174504420143"/>
                  <c:y val="-2.324416562291618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40-4E99-89A6-B7D267CC38A8}"/>
                </c:ext>
              </c:extLst>
            </c:dLbl>
            <c:dLbl>
              <c:idx val="1"/>
              <c:layout>
                <c:manualLayout>
                  <c:x val="-0.16797075457224331"/>
                  <c:y val="-5.036235884965175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40-4E99-89A6-B7D267CC38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ontserrat ExtraBold" panose="000009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noFill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Занято 18 ставок</c:v>
                </c:pt>
                <c:pt idx="1">
                  <c:v>Свободно 1,25 ставки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</c:v>
                </c:pt>
                <c:pt idx="1">
                  <c:v>1.25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C40-4E99-89A6-B7D267CC38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3704323858195651E-2"/>
          <c:y val="0.80723784272180032"/>
          <c:w val="0.85038335687569089"/>
          <c:h val="0.154021881240006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Montserrat Medium" panose="00000600000000000000" pitchFamily="2" charset="-52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0.09669</cdr:x>
      <cdr:y>0.18677</cdr:y>
    </cdr:from>
    <cdr:to>
      <cdr:x>0.26391</cdr:x>
      <cdr:y>0.2677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2424" y="612271"/>
          <a:ext cx="505730" cy="2653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>
              <a:solidFill>
                <a:schemeClr val="tx1"/>
              </a:solidFill>
              <a:latin typeface="Montserrat ExtraBold" panose="00000900000000000000" pitchFamily="2" charset="-52"/>
            </a:rPr>
            <a:t>6%</a:t>
          </a:r>
          <a:endParaRPr lang="ru-RU" sz="1400" dirty="0">
            <a:latin typeface="Montserrat ExtraBold" panose="00000900000000000000" pitchFamily="2" charset="-52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4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4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0FF83-89C9-47CF-9D73-A73019CD7224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5075"/>
            <a:ext cx="5924550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579"/>
            <a:ext cx="5438775" cy="38877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9985"/>
            <a:ext cx="2946400" cy="4942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9985"/>
            <a:ext cx="2946400" cy="4942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ABE42-DF6B-4041-8A18-9550ECF6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44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A094D0-4645-4DC3-AEB0-F3464BDA27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A9E449-2AAB-432E-A1E8-50A75A4FE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60C3DA-E797-444D-808A-86EB62B31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A3329-AC2D-4EC0-9FAA-B6A81AADE201}" type="datetime1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7B6129-1385-43B4-95E7-6EE8D63CA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BF5B0D-6E17-4F68-AE0E-8C3F9A98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564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80CA1-01BE-40A8-8282-DAFB9E3E8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415E8B-0EBB-45FE-AD2E-102E641792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B9F552-C35E-4895-B63D-3A150F383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2757-706D-4CD7-B8CF-3CBBD03E631E}" type="datetime1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490D5C-9AA2-4B67-B3C5-8131F5F0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1C935-DBDB-4CC0-BA9E-A42147A9B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851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0D34184-EB22-4D0D-9964-018B88B6A3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281390-DCAE-42A8-9CE6-D34D1A157A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6F179E-88CB-47E9-B80A-198D2D90B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F1ED-B14C-4C5D-B976-92E11D8C8A0C}" type="datetime1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3F4114-CDE0-43BD-A359-A1D3205B4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A90858-F747-4FFB-8583-04BE80BDA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57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B7E6C-4BD4-4813-BE63-08BFA0165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2575F-7421-4526-9510-23A66046E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955D2E-E660-417B-AF1C-2042B73EA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84C6-DE7E-4073-A310-72312183956D}" type="datetime1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D98DA6-5E7E-48FD-AE1B-D6413EB3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530685-4AB2-4308-A9B3-608BB95C9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002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3C808B-C0BE-451D-8D72-5F3B4FF91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13664A-B145-444D-BDB1-EB7E459D3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361D7F-9EED-4960-9A1D-025BE62AD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D240D-3E68-4A8C-8F50-A385B031D26E}" type="datetime1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0A4BF-42B3-4A9E-9DEF-C405FE1D9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4DE6F6-A930-4CEA-AACA-8CE2A8271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997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20ABB5-9005-445D-A502-2B870C399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C43BFE-7FC3-4D88-9370-B039F1FDED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F024EA-B7BA-41F2-B7DC-0C57BAB903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F8F21E-B0CA-4E43-8466-A488DADA5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33DE-49EC-4BFD-B08C-3B87429EFFD6}" type="datetime1">
              <a:rPr lang="ru-RU" smtClean="0"/>
              <a:t>10.03.2022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CED959-B4B3-4670-BD8B-061A23059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CB7A6-A1AA-40A1-BE9E-83F1F2B51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664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DC819E-D29B-47D3-8494-9D2506E4C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54835A-933E-4A68-BFB9-5B8DC4AEB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A67E91-CA6E-470B-9115-C7CDC0D1E1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3028192-67F8-460E-8F50-8BF5113266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ED484C-C88D-42C3-BE7F-109448C336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3EF523B-115E-49C0-BB22-93B83BEC4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81AB-9E07-48FA-87C6-025CACECD77E}" type="datetime1">
              <a:rPr lang="ru-RU" smtClean="0"/>
              <a:t>10.03.2022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F832DB-9E6D-4AE1-B26C-55713072F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F12D5F-19F4-46C0-9A62-078103A5B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454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89855-8E4E-4085-A094-D06AC940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361E112-3F95-44D7-84D0-3796639BA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26CD-49EB-4993-9C20-303590C59A3A}" type="datetime1">
              <a:rPr lang="ru-RU" smtClean="0"/>
              <a:t>10.03.2022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C881FC-FF55-4FD6-B37C-E4905C0B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76C545D-C472-4335-B627-CF2C5B6A2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417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0953136-51A8-4B4B-B7E9-5C2B29685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2ACB-DDBC-48D6-8AE1-4960C160C7D8}" type="datetime1">
              <a:rPr lang="ru-RU" smtClean="0"/>
              <a:t>10.03.2022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B213CB9-AFDC-4167-8467-4085EFEE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7859A36-4B51-405A-80E4-EDD996AEA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20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E10F0-D218-4E72-8580-85FD34AD7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97197-FE33-4BB7-BA9B-FDB6E124B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4F6F75-5203-4E5B-BA08-DE53159D1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554EF7-7B08-482E-B045-DDB3499EC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39D8D-02E5-4001-B20A-39D4B97EC3EF}" type="datetime1">
              <a:rPr lang="ru-RU" smtClean="0"/>
              <a:t>10.03.2022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85C4C7-EC13-4A72-84A0-F576AFC46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C564E5-9477-4352-8FC3-F6AAE235A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750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AF5F6-3A53-4498-BA36-23503101D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E8F6EE-6A4C-40F6-8E0D-142ED7918E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1FFF03-B16C-4641-9C61-76F35818B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98B05E-1C8A-4681-9D0D-F0861D4AF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84AD-3945-40C6-8383-346068F596D6}" type="datetime1">
              <a:rPr lang="ru-RU" smtClean="0"/>
              <a:t>10.03.2022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B2A5A6-CCD4-430E-9210-DFCD9A56E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29A4CB-CA32-4A15-BB25-084930365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851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958AA5-87EF-42F6-B358-8B878423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430662-01F4-4A9E-8CA3-940E07F48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D63D18-FA5F-4D7E-B16A-3AF75D9514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9B78A-BCEA-40FF-8649-2D0FF5DB2603}" type="datetime1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892DC3-273B-4A8C-B77B-4AC7BC131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595443-4FFE-4ADB-AEB8-7C50238B3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1ED73-5B17-489B-8AF9-E8BAB6DF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09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chart" Target="../charts/chart5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2A28F">
                <a:tint val="66000"/>
                <a:satMod val="160000"/>
              </a:srgbClr>
            </a:gs>
            <a:gs pos="50000">
              <a:srgbClr val="02A28F">
                <a:tint val="44500"/>
                <a:satMod val="160000"/>
              </a:srgbClr>
            </a:gs>
            <a:gs pos="100000">
              <a:srgbClr val="02A28F">
                <a:tint val="23500"/>
                <a:satMod val="160000"/>
              </a:srgb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EF1AFDD-0FD7-433B-AE83-32C2C6908A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1820"/>
            <a:ext cx="12192000" cy="5617881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955CE97-2219-4600-AD03-9C5E94802A5F}"/>
              </a:ext>
            </a:extLst>
          </p:cNvPr>
          <p:cNvSpPr/>
          <p:nvPr/>
        </p:nvSpPr>
        <p:spPr>
          <a:xfrm rot="5400000">
            <a:off x="4095979" y="-2855858"/>
            <a:ext cx="4000042" cy="12192002"/>
          </a:xfrm>
          <a:prstGeom prst="rect">
            <a:avLst/>
          </a:prstGeom>
          <a:gradFill flip="none" rotWithShape="0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5240161"/>
            <a:ext cx="12192000" cy="16178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sx="28000" sy="28000" algn="ctr" rotWithShape="0">
              <a:srgbClr val="000000">
                <a:alpha val="9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02227" y="5376932"/>
            <a:ext cx="11587545" cy="14127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dirty="0">
                <a:solidFill>
                  <a:srgbClr val="013A3D"/>
                </a:solidFill>
                <a:latin typeface="Montserrat SemiBold" panose="00000700000000000000" pitchFamily="2" charset="-52"/>
                <a:ea typeface="Roboto" panose="02000000000000000000" pitchFamily="2" charset="0"/>
                <a:cs typeface="Times New Roman" panose="02020603050405020304" pitchFamily="18" charset="0"/>
              </a:rPr>
              <a:t>Заместителя главного врача по первичной медико-санитарной помощи 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solidFill>
                  <a:srgbClr val="013A3D"/>
                </a:solidFill>
                <a:latin typeface="Montserrat SemiBold" panose="00000700000000000000" pitchFamily="2" charset="-52"/>
                <a:ea typeface="Roboto" panose="02000000000000000000" pitchFamily="2" charset="0"/>
                <a:cs typeface="Times New Roman" panose="02020603050405020304" pitchFamily="18" charset="0"/>
              </a:rPr>
              <a:t>ГБУЗ «ГКБ имени В.П. Демихова ДЗМ»</a:t>
            </a:r>
          </a:p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013A3D"/>
                </a:solidFill>
                <a:latin typeface="Montserrat SemiBold" panose="00000700000000000000" pitchFamily="2" charset="-52"/>
                <a:ea typeface="Roboto" panose="02000000000000000000" pitchFamily="2" charset="0"/>
                <a:cs typeface="Times New Roman" panose="02020603050405020304" pitchFamily="18" charset="0"/>
              </a:rPr>
              <a:t>Коломаченко А. М. </a:t>
            </a:r>
          </a:p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013A3D"/>
                </a:solidFill>
                <a:latin typeface="Montserrat SemiBold" panose="00000700000000000000" pitchFamily="2" charset="-52"/>
                <a:ea typeface="Roboto" panose="02000000000000000000" pitchFamily="2" charset="0"/>
                <a:cs typeface="Times New Roman" panose="02020603050405020304" pitchFamily="18" charset="0"/>
              </a:rPr>
              <a:t>за 2021 год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8824CBB-D841-4A47-8D4A-EEA2394CC910}"/>
              </a:ext>
            </a:extLst>
          </p:cNvPr>
          <p:cNvSpPr/>
          <p:nvPr/>
        </p:nvSpPr>
        <p:spPr>
          <a:xfrm>
            <a:off x="0" y="1"/>
            <a:ext cx="12192000" cy="1241819"/>
          </a:xfrm>
          <a:prstGeom prst="rect">
            <a:avLst/>
          </a:prstGeom>
          <a:gradFill flip="none" rotWithShape="1">
            <a:gsLst>
              <a:gs pos="0">
                <a:srgbClr val="02A28F">
                  <a:tint val="66000"/>
                  <a:satMod val="160000"/>
                </a:srgbClr>
              </a:gs>
              <a:gs pos="50000">
                <a:srgbClr val="02A28F">
                  <a:tint val="44500"/>
                  <a:satMod val="160000"/>
                </a:srgbClr>
              </a:gs>
              <a:gs pos="100000">
                <a:srgbClr val="02A28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44D0745-F38B-45A2-9147-B53987EB76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375" y="0"/>
            <a:ext cx="2910625" cy="291062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098FF5F-27D6-4F5D-AAD3-3BE4049C65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97173" cy="1241820"/>
          </a:xfrm>
          <a:prstGeom prst="rect">
            <a:avLst/>
          </a:prstGeom>
        </p:spPr>
      </p:pic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D87546FF-63D0-4F4B-ADF5-3135883D1561}"/>
              </a:ext>
            </a:extLst>
          </p:cNvPr>
          <p:cNvSpPr txBox="1">
            <a:spLocks/>
          </p:cNvSpPr>
          <p:nvPr/>
        </p:nvSpPr>
        <p:spPr>
          <a:xfrm>
            <a:off x="191344" y="3872015"/>
            <a:ext cx="11587545" cy="9723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5000" dirty="0">
                <a:solidFill>
                  <a:srgbClr val="013A3D"/>
                </a:solidFill>
                <a:latin typeface="Montserrat SemiBold" panose="00000700000000000000" pitchFamily="2" charset="-52"/>
                <a:ea typeface="Roboto" panose="02000000000000000000" pitchFamily="2" charset="0"/>
                <a:cs typeface="Times New Roman" panose="02020603050405020304" pitchFamily="18" charset="0"/>
              </a:rPr>
              <a:t>ГОДОВОЙ ОТЧЁТ</a:t>
            </a:r>
            <a:endParaRPr lang="ru-RU" sz="5000" b="1" dirty="0">
              <a:solidFill>
                <a:srgbClr val="013A3D"/>
              </a:solidFill>
              <a:latin typeface="Montserrat SemiBold" panose="00000700000000000000" pitchFamily="2" charset="-52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797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AA8B028-2738-4D3C-A82F-424FFFB5D8E3}"/>
              </a:ext>
            </a:extLst>
          </p:cNvPr>
          <p:cNvSpPr/>
          <p:nvPr/>
        </p:nvSpPr>
        <p:spPr>
          <a:xfrm>
            <a:off x="-9024" y="1"/>
            <a:ext cx="12201024" cy="1244213"/>
          </a:xfrm>
          <a:prstGeom prst="rect">
            <a:avLst/>
          </a:prstGeom>
          <a:gradFill flip="none" rotWithShape="1">
            <a:gsLst>
              <a:gs pos="0">
                <a:srgbClr val="02A28F">
                  <a:tint val="66000"/>
                  <a:satMod val="160000"/>
                </a:srgbClr>
              </a:gs>
              <a:gs pos="50000">
                <a:srgbClr val="02A28F">
                  <a:tint val="44500"/>
                  <a:satMod val="160000"/>
                </a:srgbClr>
              </a:gs>
              <a:gs pos="100000">
                <a:srgbClr val="02A28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0" t="1007" r="6382" b="10526"/>
          <a:stretch/>
        </p:blipFill>
        <p:spPr>
          <a:xfrm flipH="1">
            <a:off x="0" y="1052736"/>
            <a:ext cx="12192000" cy="5795992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07368" y="281444"/>
            <a:ext cx="10515600" cy="541655"/>
          </a:xfrm>
        </p:spPr>
        <p:txBody>
          <a:bodyPr>
            <a:normAutofit/>
          </a:bodyPr>
          <a:lstStyle/>
          <a:p>
            <a:r>
              <a:rPr lang="ru-RU" sz="30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Обучение врачей общей практики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10</a:t>
            </a:fld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75456" y="2509697"/>
            <a:ext cx="3672485" cy="1792704"/>
          </a:xfrm>
          <a:prstGeom prst="roundRect">
            <a:avLst>
              <a:gd name="adj" fmla="val 4142"/>
            </a:avLst>
          </a:prstGeom>
          <a:solidFill>
            <a:srgbClr val="B7E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381207" y="2642219"/>
            <a:ext cx="32026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>
              <a:spcAft>
                <a:spcPts val="0"/>
              </a:spcAft>
            </a:pPr>
            <a:r>
              <a:rPr lang="ru-RU" sz="2000" b="1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В 2021 году </a:t>
            </a:r>
          </a:p>
          <a:p>
            <a:pPr marR="71755">
              <a:spcAft>
                <a:spcPts val="0"/>
              </a:spcAft>
            </a:pPr>
            <a:r>
              <a:rPr lang="ru-RU" sz="2000" b="1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было принято на работу 13 сотрудников</a:t>
            </a:r>
          </a:p>
          <a:p>
            <a:pPr marL="71755" marR="71755">
              <a:spcAft>
                <a:spcPts val="0"/>
              </a:spcAft>
            </a:pPr>
            <a:r>
              <a:rPr lang="ru-RU" sz="20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16" name="Овал 15"/>
          <p:cNvSpPr/>
          <p:nvPr/>
        </p:nvSpPr>
        <p:spPr>
          <a:xfrm>
            <a:off x="1631579" y="1413343"/>
            <a:ext cx="1080120" cy="1080120"/>
          </a:xfrm>
          <a:prstGeom prst="ellipse">
            <a:avLst/>
          </a:prstGeom>
          <a:solidFill>
            <a:schemeClr val="bg1"/>
          </a:solidFill>
          <a:ln w="28575">
            <a:solidFill>
              <a:srgbClr val="49BE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11347" y="4695920"/>
            <a:ext cx="3672485" cy="1792704"/>
          </a:xfrm>
          <a:prstGeom prst="roundRect">
            <a:avLst>
              <a:gd name="adj" fmla="val 4142"/>
            </a:avLst>
          </a:prstGeom>
          <a:solidFill>
            <a:srgbClr val="B7E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415553" y="5256495"/>
            <a:ext cx="352839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>
              <a:spcAft>
                <a:spcPts val="0"/>
              </a:spcAft>
            </a:pPr>
            <a:r>
              <a:rPr lang="ru-RU" sz="2000" b="1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Повышение </a:t>
            </a:r>
          </a:p>
          <a:p>
            <a:pPr marR="71755">
              <a:spcAft>
                <a:spcPts val="0"/>
              </a:spcAft>
            </a:pPr>
            <a:r>
              <a:rPr lang="ru-RU" sz="2000" b="1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квалификации </a:t>
            </a:r>
          </a:p>
          <a:p>
            <a:pPr marR="71755">
              <a:spcAft>
                <a:spcPts val="0"/>
              </a:spcAft>
            </a:pPr>
            <a:r>
              <a:rPr lang="ru-RU" sz="2000" b="1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прошли 135 человек</a:t>
            </a:r>
          </a:p>
          <a:p>
            <a:pPr marL="71755" marR="71755">
              <a:spcAft>
                <a:spcPts val="0"/>
              </a:spcAft>
            </a:pPr>
            <a:r>
              <a:rPr lang="ru-RU" sz="14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124" y="1592836"/>
            <a:ext cx="738807" cy="738807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>
            <a:off x="1631579" y="4077639"/>
            <a:ext cx="1080120" cy="1080120"/>
          </a:xfrm>
          <a:prstGeom prst="ellipse">
            <a:avLst/>
          </a:prstGeom>
          <a:solidFill>
            <a:schemeClr val="bg1"/>
          </a:solidFill>
          <a:ln w="28575">
            <a:solidFill>
              <a:srgbClr val="49BE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630" y="4335652"/>
            <a:ext cx="555797" cy="55579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64C1FB-B480-4AC6-9BD5-F7098CB5E9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44" y="1"/>
            <a:ext cx="2453456" cy="245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58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950FBAF-717C-4757-86A9-19F7CB11DE32}"/>
              </a:ext>
            </a:extLst>
          </p:cNvPr>
          <p:cNvSpPr/>
          <p:nvPr/>
        </p:nvSpPr>
        <p:spPr>
          <a:xfrm>
            <a:off x="-9024" y="1"/>
            <a:ext cx="12201024" cy="1244213"/>
          </a:xfrm>
          <a:prstGeom prst="rect">
            <a:avLst/>
          </a:prstGeom>
          <a:gradFill flip="none" rotWithShape="1">
            <a:gsLst>
              <a:gs pos="0">
                <a:srgbClr val="02A28F">
                  <a:tint val="66000"/>
                  <a:satMod val="160000"/>
                </a:srgbClr>
              </a:gs>
              <a:gs pos="50000">
                <a:srgbClr val="02A28F">
                  <a:tint val="44500"/>
                  <a:satMod val="160000"/>
                </a:srgbClr>
              </a:gs>
              <a:gs pos="100000">
                <a:srgbClr val="02A28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052736"/>
            <a:ext cx="12192000" cy="5832647"/>
          </a:xfrm>
          <a:prstGeom prst="rect">
            <a:avLst/>
          </a:prstGeom>
        </p:spPr>
      </p:pic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43334" y="115534"/>
            <a:ext cx="10729267" cy="825028"/>
          </a:xfrm>
        </p:spPr>
        <p:txBody>
          <a:bodyPr anchor="t">
            <a:normAutofit fontScale="90000"/>
          </a:bodyPr>
          <a:lstStyle/>
          <a:p>
            <a:r>
              <a:rPr lang="ru-RU" sz="30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Повышение комфорта пребывания </a:t>
            </a:r>
            <a:br>
              <a:rPr lang="ru-RU" sz="30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</a:br>
            <a:r>
              <a:rPr lang="ru-RU" sz="30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в поликлинике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11</a:t>
            </a:fld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95400" y="1317752"/>
            <a:ext cx="10881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С целью исключения неудобств для пациентов: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015976" y="1796827"/>
            <a:ext cx="49616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Нахождения больных в одной зоне со здоровыми</a:t>
            </a:r>
          </a:p>
        </p:txBody>
      </p:sp>
      <p:sp>
        <p:nvSpPr>
          <p:cNvPr id="27" name="Шеврон 26"/>
          <p:cNvSpPr/>
          <p:nvPr/>
        </p:nvSpPr>
        <p:spPr>
          <a:xfrm>
            <a:off x="775272" y="1826491"/>
            <a:ext cx="216024" cy="252027"/>
          </a:xfrm>
          <a:prstGeom prst="chevron">
            <a:avLst/>
          </a:prstGeom>
          <a:solidFill>
            <a:srgbClr val="49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13935" y="2214347"/>
            <a:ext cx="41889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Нехватки посадочных мест для ожидания</a:t>
            </a:r>
          </a:p>
        </p:txBody>
      </p:sp>
      <p:sp>
        <p:nvSpPr>
          <p:cNvPr id="28" name="Шеврон 27"/>
          <p:cNvSpPr/>
          <p:nvPr/>
        </p:nvSpPr>
        <p:spPr>
          <a:xfrm>
            <a:off x="775272" y="2242221"/>
            <a:ext cx="216024" cy="252027"/>
          </a:xfrm>
          <a:prstGeom prst="chevron">
            <a:avLst/>
          </a:prstGeom>
          <a:solidFill>
            <a:srgbClr val="49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15976" y="265477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Отсутствия информации о движении очереди на прием</a:t>
            </a:r>
          </a:p>
        </p:txBody>
      </p:sp>
      <p:sp>
        <p:nvSpPr>
          <p:cNvPr id="38" name="Шеврон 37"/>
          <p:cNvSpPr/>
          <p:nvPr/>
        </p:nvSpPr>
        <p:spPr>
          <a:xfrm>
            <a:off x="775272" y="2676503"/>
            <a:ext cx="216024" cy="252027"/>
          </a:xfrm>
          <a:prstGeom prst="chevron">
            <a:avLst/>
          </a:prstGeom>
          <a:solidFill>
            <a:srgbClr val="49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05515" y="3088284"/>
            <a:ext cx="10571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Отсутствия контроля за состоянием здоровья пациентов, находящихся в очереди, со стороны медицинского персонала</a:t>
            </a:r>
          </a:p>
        </p:txBody>
      </p:sp>
      <p:sp>
        <p:nvSpPr>
          <p:cNvPr id="39" name="Шеврон 38"/>
          <p:cNvSpPr/>
          <p:nvPr/>
        </p:nvSpPr>
        <p:spPr>
          <a:xfrm>
            <a:off x="775272" y="3106075"/>
            <a:ext cx="216024" cy="252027"/>
          </a:xfrm>
          <a:prstGeom prst="chevron">
            <a:avLst/>
          </a:prstGeom>
          <a:solidFill>
            <a:srgbClr val="49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559499" y="5856727"/>
            <a:ext cx="38164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Создание достаточного количества посадочных мест для ожидания приема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5805264"/>
            <a:ext cx="741345" cy="741345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559499" y="4975469"/>
            <a:ext cx="3816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Разделение потоков здоровых </a:t>
            </a:r>
            <a:endParaRPr lang="en-US" sz="1400" dirty="0">
              <a:latin typeface="Montserrat Medium" panose="00000600000000000000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4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и болеющих пациентов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4931545"/>
            <a:ext cx="669335" cy="669335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6690074" y="5856727"/>
            <a:ext cx="5040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Визуальный контроль пациентов, </a:t>
            </a:r>
            <a:endParaRPr lang="en-US" sz="1400" dirty="0">
              <a:latin typeface="Montserrat Medium" panose="00000600000000000000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4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находящихся в очереди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07968" y="5661248"/>
            <a:ext cx="720080" cy="720080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6690075" y="4975469"/>
            <a:ext cx="5040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Информирование пациентов о движении «живой» очереди через информационное табло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03" y="4931545"/>
            <a:ext cx="702145" cy="700774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688534" y="4461771"/>
            <a:ext cx="108811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Положительный эффект от организации зон комфортного ожидания: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06604" y="3919536"/>
            <a:ext cx="10571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Организованы зоны комфортного ожидания приема дежурного врача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D7806AA-F20B-461B-9B02-F328BD9352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44" y="1"/>
            <a:ext cx="2453456" cy="245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87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030080"/>
            <a:ext cx="12192000" cy="5855303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A65E2FF-9F1A-4A04-AF92-033E405FA447}"/>
              </a:ext>
            </a:extLst>
          </p:cNvPr>
          <p:cNvSpPr/>
          <p:nvPr/>
        </p:nvSpPr>
        <p:spPr>
          <a:xfrm>
            <a:off x="-9024" y="1"/>
            <a:ext cx="12201024" cy="4293095"/>
          </a:xfrm>
          <a:prstGeom prst="rect">
            <a:avLst/>
          </a:prstGeom>
          <a:gradFill flip="none" rotWithShape="1">
            <a:gsLst>
              <a:gs pos="0">
                <a:srgbClr val="02A28F">
                  <a:tint val="66000"/>
                  <a:satMod val="160000"/>
                </a:srgbClr>
              </a:gs>
              <a:gs pos="50000">
                <a:srgbClr val="02A28F">
                  <a:tint val="44500"/>
                  <a:satMod val="160000"/>
                </a:srgbClr>
              </a:gs>
              <a:gs pos="100000">
                <a:srgbClr val="02A28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407368" y="374629"/>
            <a:ext cx="6817213" cy="499508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Работа по рассмотрению </a:t>
            </a:r>
            <a:br>
              <a:rPr lang="ru-RU" sz="27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</a:br>
            <a:r>
              <a:rPr lang="ru-RU" sz="27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жалоб и обращений граждан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12</a:t>
            </a:fld>
            <a:endParaRPr lang="ru-RU"/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2911156" y="4601834"/>
            <a:ext cx="8657451" cy="15675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Все обращения пациентов рассматриваются в индивидуальном порядке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В случае негативного содержания обращения, специалисты поликлиники вступают в диалог с пациентом и детализируют проблему для ее решения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Изучаются предложения граждан по улучшению работы поликлиники, руководство использует обратную связь от пациентов для совершенствования оказания медицинской помощи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62" y="4601834"/>
            <a:ext cx="1502324" cy="1502324"/>
          </a:xfrm>
          <a:prstGeom prst="rect">
            <a:avLst/>
          </a:prstGeom>
        </p:spPr>
      </p:pic>
      <p:sp>
        <p:nvSpPr>
          <p:cNvPr id="61" name="Скругленный прямоугольник 60"/>
          <p:cNvSpPr/>
          <p:nvPr/>
        </p:nvSpPr>
        <p:spPr>
          <a:xfrm>
            <a:off x="2609310" y="1294242"/>
            <a:ext cx="7018015" cy="278637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2400" b="1" dirty="0">
                <a:solidFill>
                  <a:srgbClr val="C00000"/>
                </a:solidFill>
                <a:latin typeface="Montserrat SemiBold" panose="00000700000000000000" pitchFamily="2" charset="-52"/>
                <a:ea typeface="Roboto" panose="02000000000000000000" pitchFamily="2" charset="0"/>
                <a:cs typeface="Times New Roman" panose="02020603050405020304" pitchFamily="18" charset="0"/>
              </a:rPr>
              <a:t>ГКБ имени В.П. </a:t>
            </a:r>
            <a:r>
              <a:rPr lang="ru-RU" sz="2400" b="1" dirty="0" err="1">
                <a:solidFill>
                  <a:srgbClr val="C00000"/>
                </a:solidFill>
                <a:latin typeface="Montserrat SemiBold" panose="00000700000000000000" pitchFamily="2" charset="-52"/>
                <a:ea typeface="Roboto" panose="02000000000000000000" pitchFamily="2" charset="0"/>
                <a:cs typeface="Times New Roman" panose="02020603050405020304" pitchFamily="18" charset="0"/>
              </a:rPr>
              <a:t>Демихова</a:t>
            </a:r>
            <a:endParaRPr lang="ru-RU" sz="2400" b="1" dirty="0">
              <a:solidFill>
                <a:srgbClr val="C00000"/>
              </a:solidFill>
              <a:latin typeface="Montserrat SemiBold" panose="00000700000000000000" pitchFamily="2" charset="-52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lvl="1"/>
            <a:r>
              <a:rPr lang="ru-RU" sz="2400" b="1" dirty="0">
                <a:solidFill>
                  <a:srgbClr val="C00000"/>
                </a:solidFill>
                <a:latin typeface="Montserrat SemiBold" panose="00000700000000000000" pitchFamily="2" charset="-52"/>
                <a:ea typeface="Roboto" panose="02000000000000000000" pitchFamily="2" charset="0"/>
                <a:cs typeface="Times New Roman" panose="02020603050405020304" pitchFamily="18" charset="0"/>
              </a:rPr>
              <a:t>Амбулаторно-поликлинический центр</a:t>
            </a:r>
          </a:p>
          <a:p>
            <a:pPr lvl="1"/>
            <a:endParaRPr lang="ru-RU" sz="2400" b="1" dirty="0">
              <a:solidFill>
                <a:srgbClr val="C00000"/>
              </a:solidFill>
              <a:latin typeface="Montserrat SemiBold" panose="00000700000000000000" pitchFamily="2" charset="-52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lvl="1"/>
            <a:r>
              <a:rPr lang="ru-RU" sz="2400" dirty="0">
                <a:solidFill>
                  <a:srgbClr val="C00000"/>
                </a:solidFill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Всего 364 обращений</a:t>
            </a:r>
          </a:p>
          <a:p>
            <a:pPr lvl="1"/>
            <a:r>
              <a:rPr lang="ru-RU" sz="2400" dirty="0">
                <a:solidFill>
                  <a:srgbClr val="C00000"/>
                </a:solidFill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Обоснованных – 5</a:t>
            </a:r>
          </a:p>
          <a:p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2" name="Заголовок 1"/>
          <p:cNvSpPr txBox="1">
            <a:spLocks/>
          </p:cNvSpPr>
          <p:nvPr/>
        </p:nvSpPr>
        <p:spPr>
          <a:xfrm>
            <a:off x="4295800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3" name="Заголовок 1"/>
          <p:cNvSpPr txBox="1">
            <a:spLocks/>
          </p:cNvSpPr>
          <p:nvPr/>
        </p:nvSpPr>
        <p:spPr>
          <a:xfrm>
            <a:off x="2495600" y="2963306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4" name="Заголовок 1"/>
          <p:cNvSpPr txBox="1">
            <a:spLocks/>
          </p:cNvSpPr>
          <p:nvPr/>
        </p:nvSpPr>
        <p:spPr>
          <a:xfrm>
            <a:off x="606860" y="2679893"/>
            <a:ext cx="1800275" cy="684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Число обращений </a:t>
            </a:r>
            <a:endParaRPr lang="en-US" sz="2000" dirty="0">
              <a:latin typeface="Montserrat SemiBold" panose="00000700000000000000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ru-RU" sz="20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за 2021 год</a:t>
            </a: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4295800" y="2963306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6" name="Заголовок 1"/>
          <p:cNvSpPr txBox="1">
            <a:spLocks/>
          </p:cNvSpPr>
          <p:nvPr/>
        </p:nvSpPr>
        <p:spPr>
          <a:xfrm>
            <a:off x="6096000" y="2963306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8" name="Заголовок 1"/>
          <p:cNvSpPr txBox="1">
            <a:spLocks/>
          </p:cNvSpPr>
          <p:nvPr/>
        </p:nvSpPr>
        <p:spPr>
          <a:xfrm>
            <a:off x="9696400" y="2977689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9" name="Заголовок 1"/>
          <p:cNvSpPr txBox="1">
            <a:spLocks/>
          </p:cNvSpPr>
          <p:nvPr/>
        </p:nvSpPr>
        <p:spPr>
          <a:xfrm>
            <a:off x="2495600" y="2416601"/>
            <a:ext cx="4104456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0" name="Заголовок 1"/>
          <p:cNvSpPr txBox="1">
            <a:spLocks/>
          </p:cNvSpPr>
          <p:nvPr/>
        </p:nvSpPr>
        <p:spPr>
          <a:xfrm>
            <a:off x="6095850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1" name="Заголовок 1"/>
          <p:cNvSpPr txBox="1">
            <a:spLocks/>
          </p:cNvSpPr>
          <p:nvPr/>
        </p:nvSpPr>
        <p:spPr>
          <a:xfrm>
            <a:off x="7900543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9703200" y="2416601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3" name="Овал 72"/>
          <p:cNvSpPr/>
          <p:nvPr/>
        </p:nvSpPr>
        <p:spPr>
          <a:xfrm>
            <a:off x="1141537" y="1550157"/>
            <a:ext cx="885577" cy="8855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26" y="1666290"/>
            <a:ext cx="555797" cy="55579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37DCC30-847E-4071-9CA7-182B37D307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44" y="1"/>
            <a:ext cx="2453456" cy="245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20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124744"/>
            <a:ext cx="12192000" cy="5760639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532954" y="307487"/>
            <a:ext cx="5544692" cy="863501"/>
          </a:xfrm>
        </p:spPr>
        <p:txBody>
          <a:bodyPr anchor="t">
            <a:norm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Оборудование поликлиники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33900"/>
          <a:stretch/>
        </p:blipFill>
        <p:spPr>
          <a:xfrm>
            <a:off x="7151440" y="1064059"/>
            <a:ext cx="5231904" cy="579394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948AD85-969B-4417-9BDA-278D374FA23D}"/>
              </a:ext>
            </a:extLst>
          </p:cNvPr>
          <p:cNvSpPr/>
          <p:nvPr/>
        </p:nvSpPr>
        <p:spPr>
          <a:xfrm>
            <a:off x="-9024" y="1"/>
            <a:ext cx="12201024" cy="1244213"/>
          </a:xfrm>
          <a:prstGeom prst="rect">
            <a:avLst/>
          </a:prstGeom>
          <a:gradFill flip="none" rotWithShape="1">
            <a:gsLst>
              <a:gs pos="0">
                <a:srgbClr val="02A28F">
                  <a:tint val="66000"/>
                  <a:satMod val="160000"/>
                </a:srgbClr>
              </a:gs>
              <a:gs pos="50000">
                <a:srgbClr val="02A28F">
                  <a:tint val="44500"/>
                  <a:satMod val="160000"/>
                </a:srgbClr>
              </a:gs>
              <a:gs pos="100000">
                <a:srgbClr val="02A28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689E3A-15C4-4083-838B-CD27E424E8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44" y="1"/>
            <a:ext cx="2453456" cy="2453456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AFEFB96-CDB1-4F5C-A3F3-6C1DD8365FA9}"/>
              </a:ext>
            </a:extLst>
          </p:cNvPr>
          <p:cNvSpPr txBox="1">
            <a:spLocks/>
          </p:cNvSpPr>
          <p:nvPr/>
        </p:nvSpPr>
        <p:spPr>
          <a:xfrm>
            <a:off x="407368" y="430840"/>
            <a:ext cx="6588770" cy="5038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Оборудование поликлиники</a:t>
            </a:r>
          </a:p>
        </p:txBody>
      </p:sp>
      <p:sp>
        <p:nvSpPr>
          <p:cNvPr id="12" name="Заголовок 4">
            <a:extLst>
              <a:ext uri="{FF2B5EF4-FFF2-40B4-BE49-F238E27FC236}">
                <a16:creationId xmlns:a16="http://schemas.microsoft.com/office/drawing/2014/main" id="{E0734A3B-10FF-4036-A48D-19EBC08F3CAD}"/>
              </a:ext>
            </a:extLst>
          </p:cNvPr>
          <p:cNvSpPr txBox="1">
            <a:spLocks/>
          </p:cNvSpPr>
          <p:nvPr/>
        </p:nvSpPr>
        <p:spPr>
          <a:xfrm>
            <a:off x="326145" y="1675053"/>
            <a:ext cx="5958310" cy="5231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КТ 		                         </a:t>
            </a:r>
            <a:r>
              <a:rPr lang="ru-RU" sz="2000" b="1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2 ед.</a:t>
            </a:r>
            <a:endParaRPr lang="ru-RU" sz="2000" dirty="0">
              <a:latin typeface="Montserrat SemiBold" panose="00000700000000000000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lvl="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МРТ</a:t>
            </a:r>
            <a:r>
              <a:rPr lang="ru-RU" sz="2000" b="1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 		             1 ед.</a:t>
            </a:r>
            <a:endParaRPr lang="ru-RU" sz="2000" dirty="0">
              <a:latin typeface="Montserrat SemiBold" panose="00000700000000000000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lvl="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Денситометры</a:t>
            </a:r>
            <a:r>
              <a:rPr lang="ru-RU" sz="2000" b="1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 	            0 ед.</a:t>
            </a:r>
            <a:endParaRPr lang="ru-RU" sz="2000" dirty="0">
              <a:latin typeface="Montserrat SemiBold" panose="00000700000000000000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lvl="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dirty="0" err="1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Рентгенаппараты</a:t>
            </a:r>
            <a:r>
              <a:rPr lang="ru-RU" sz="2000" b="1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	1 ед.</a:t>
            </a:r>
            <a:endParaRPr lang="ru-RU" sz="2000" dirty="0">
              <a:latin typeface="Montserrat SemiBold" panose="00000700000000000000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lvl="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Флюорографы 		</a:t>
            </a:r>
            <a:r>
              <a:rPr lang="ru-RU" sz="2000" b="1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1 ед.</a:t>
            </a:r>
            <a:endParaRPr lang="ru-RU" sz="2000" dirty="0">
              <a:latin typeface="Montserrat SemiBold" panose="00000700000000000000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lvl="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УЗИ</a:t>
            </a:r>
            <a:r>
              <a:rPr lang="ru-RU" sz="2000" b="1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 			2 ед.</a:t>
            </a:r>
            <a:endParaRPr lang="ru-RU" sz="2000" dirty="0">
              <a:latin typeface="Montserrat SemiBold" panose="00000700000000000000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lvl="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500" i="1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Из них экспертного класса</a:t>
            </a:r>
            <a:r>
              <a:rPr lang="ru-RU" sz="1500" b="1" i="1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2000" b="1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	0 ед.</a:t>
            </a:r>
            <a:endParaRPr lang="ru-RU" sz="2000" dirty="0">
              <a:latin typeface="Montserrat SemiBold" panose="00000700000000000000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lvl="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dirty="0" err="1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Холтер</a:t>
            </a:r>
            <a:r>
              <a:rPr lang="ru-RU" sz="20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 			4 </a:t>
            </a:r>
            <a:r>
              <a:rPr lang="ru-RU" sz="2000" b="1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ед.</a:t>
            </a:r>
            <a:endParaRPr lang="ru-RU" sz="2000" dirty="0">
              <a:latin typeface="Montserrat SemiBold" panose="00000700000000000000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lvl="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СМАД</a:t>
            </a:r>
            <a:r>
              <a:rPr lang="ru-RU" sz="2000" b="1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 			4 ед. </a:t>
            </a:r>
            <a:endParaRPr lang="ru-RU" sz="2000" dirty="0">
              <a:latin typeface="Montserrat SemiBold" panose="00000700000000000000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251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dopt24.ru/wp-content/uploads/2018/07/gasg2q21.jpg">
            <a:extLst>
              <a:ext uri="{FF2B5EF4-FFF2-40B4-BE49-F238E27FC236}">
                <a16:creationId xmlns:a16="http://schemas.microsoft.com/office/drawing/2014/main" id="{FE17A8BF-5448-477F-8BDE-F493890FE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213" y="2106952"/>
            <a:ext cx="4367808" cy="436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C69D2C-1DAF-4B43-8C59-C5A7A4145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711" y="1581069"/>
            <a:ext cx="2374266" cy="5054369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532954" y="307487"/>
            <a:ext cx="5544692" cy="863501"/>
          </a:xfrm>
        </p:spPr>
        <p:txBody>
          <a:bodyPr anchor="t">
            <a:norm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Оборудование поликлиники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948AD85-969B-4417-9BDA-278D374FA23D}"/>
              </a:ext>
            </a:extLst>
          </p:cNvPr>
          <p:cNvSpPr/>
          <p:nvPr/>
        </p:nvSpPr>
        <p:spPr>
          <a:xfrm>
            <a:off x="-9024" y="1"/>
            <a:ext cx="12201024" cy="1244213"/>
          </a:xfrm>
          <a:prstGeom prst="rect">
            <a:avLst/>
          </a:prstGeom>
          <a:gradFill flip="none" rotWithShape="1">
            <a:gsLst>
              <a:gs pos="0">
                <a:srgbClr val="02A28F">
                  <a:tint val="66000"/>
                  <a:satMod val="160000"/>
                </a:srgbClr>
              </a:gs>
              <a:gs pos="50000">
                <a:srgbClr val="02A28F">
                  <a:tint val="44500"/>
                  <a:satMod val="160000"/>
                </a:srgbClr>
              </a:gs>
              <a:gs pos="100000">
                <a:srgbClr val="02A28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689E3A-15C4-4083-838B-CD27E424E8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44" y="1"/>
            <a:ext cx="2453456" cy="2453456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AFEFB96-CDB1-4F5C-A3F3-6C1DD8365FA9}"/>
              </a:ext>
            </a:extLst>
          </p:cNvPr>
          <p:cNvSpPr txBox="1">
            <a:spLocks/>
          </p:cNvSpPr>
          <p:nvPr/>
        </p:nvSpPr>
        <p:spPr>
          <a:xfrm>
            <a:off x="407368" y="430840"/>
            <a:ext cx="6588770" cy="5038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В 2021 году приобретено для АПЦ:</a:t>
            </a:r>
          </a:p>
        </p:txBody>
      </p:sp>
      <p:sp>
        <p:nvSpPr>
          <p:cNvPr id="12" name="Заголовок 4">
            <a:extLst>
              <a:ext uri="{FF2B5EF4-FFF2-40B4-BE49-F238E27FC236}">
                <a16:creationId xmlns:a16="http://schemas.microsoft.com/office/drawing/2014/main" id="{E0734A3B-10FF-4036-A48D-19EBC08F3CAD}"/>
              </a:ext>
            </a:extLst>
          </p:cNvPr>
          <p:cNvSpPr txBox="1">
            <a:spLocks/>
          </p:cNvSpPr>
          <p:nvPr/>
        </p:nvSpPr>
        <p:spPr>
          <a:xfrm>
            <a:off x="326145" y="1675053"/>
            <a:ext cx="5958310" cy="5231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22222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Тестер зрения офтальмологический </a:t>
            </a:r>
            <a:br>
              <a:rPr lang="ru-RU" sz="2000" dirty="0">
                <a:solidFill>
                  <a:srgbClr val="222222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222222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(проектор знаков) АСР-700  - 1 шт.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rgbClr val="222222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Рециркулятор</a:t>
            </a:r>
            <a:r>
              <a:rPr lang="ru-RU" sz="2000" dirty="0">
                <a:solidFill>
                  <a:srgbClr val="222222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 РБ-18-Я-ФП-01 </a:t>
            </a:r>
            <a:br>
              <a:rPr lang="ru-RU" sz="2000" dirty="0">
                <a:solidFill>
                  <a:srgbClr val="222222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222222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закрытого типа передвижной - 7 шт.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22222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Тонометр внутриглазного давления </a:t>
            </a:r>
            <a:br>
              <a:rPr lang="ru-RU" sz="2000" dirty="0">
                <a:solidFill>
                  <a:srgbClr val="222222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222222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бесконтактный - 1 шт.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22222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Укладка противоэпидемическая </a:t>
            </a:r>
            <a:br>
              <a:rPr lang="ru-RU" sz="2000" dirty="0">
                <a:solidFill>
                  <a:srgbClr val="222222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222222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медицинская УК-5Б - 1 шт. </a:t>
            </a:r>
            <a:br>
              <a:rPr lang="ru-RU" sz="2000" dirty="0">
                <a:solidFill>
                  <a:srgbClr val="222222"/>
                </a:solidFill>
                <a:latin typeface="Montserrat Medium" panose="00000600000000000000" pitchFamily="2" charset="-52"/>
              </a:rPr>
            </a:br>
            <a:endParaRPr lang="ru-RU" sz="2000" dirty="0">
              <a:latin typeface="Montserrat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45158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F16BF9D-EF82-40B3-B9B8-56C71553585D}"/>
              </a:ext>
            </a:extLst>
          </p:cNvPr>
          <p:cNvSpPr/>
          <p:nvPr/>
        </p:nvSpPr>
        <p:spPr>
          <a:xfrm>
            <a:off x="-9024" y="1"/>
            <a:ext cx="12201024" cy="1244213"/>
          </a:xfrm>
          <a:prstGeom prst="rect">
            <a:avLst/>
          </a:prstGeom>
          <a:gradFill flip="none" rotWithShape="1">
            <a:gsLst>
              <a:gs pos="0">
                <a:srgbClr val="02A28F">
                  <a:tint val="66000"/>
                  <a:satMod val="160000"/>
                </a:srgbClr>
              </a:gs>
              <a:gs pos="50000">
                <a:srgbClr val="02A28F">
                  <a:tint val="44500"/>
                  <a:satMod val="160000"/>
                </a:srgbClr>
              </a:gs>
              <a:gs pos="100000">
                <a:srgbClr val="02A28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1384" y="1052736"/>
            <a:ext cx="12192000" cy="5832647"/>
          </a:xfrm>
          <a:prstGeom prst="rect">
            <a:avLst/>
          </a:prstGeom>
        </p:spPr>
      </p:pic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263352" y="170563"/>
            <a:ext cx="8640960" cy="710828"/>
          </a:xfrm>
        </p:spPr>
        <p:txBody>
          <a:bodyPr>
            <a:normAutofit fontScale="90000"/>
          </a:bodyPr>
          <a:lstStyle/>
          <a:p>
            <a:r>
              <a:rPr lang="ru-RU" sz="23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Медицинские организации </a:t>
            </a:r>
            <a:br>
              <a:rPr lang="ru-RU" sz="23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</a:br>
            <a:r>
              <a:rPr lang="ru-RU" sz="23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оказывают помощь по различным профилям</a:t>
            </a:r>
          </a:p>
        </p:txBody>
      </p:sp>
      <p:sp>
        <p:nvSpPr>
          <p:cNvPr id="27" name="Содержимое 3"/>
          <p:cNvSpPr>
            <a:spLocks noGrp="1"/>
          </p:cNvSpPr>
          <p:nvPr>
            <p:ph idx="1"/>
          </p:nvPr>
        </p:nvSpPr>
        <p:spPr>
          <a:xfrm>
            <a:off x="4583832" y="1355460"/>
            <a:ext cx="6048672" cy="5418677"/>
          </a:xfrm>
        </p:spPr>
        <p:txBody>
          <a:bodyPr>
            <a:noAutofit/>
          </a:bodyPr>
          <a:lstStyle/>
          <a:p>
            <a:r>
              <a:rPr lang="ru-RU" sz="18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Терапия</a:t>
            </a:r>
          </a:p>
          <a:p>
            <a:r>
              <a:rPr lang="ru-RU" sz="18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Акушерство и гинекология</a:t>
            </a:r>
          </a:p>
          <a:p>
            <a:r>
              <a:rPr lang="ru-RU" sz="18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Хирургия</a:t>
            </a:r>
          </a:p>
          <a:p>
            <a:r>
              <a:rPr lang="ru-RU" sz="18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Офтальмология</a:t>
            </a:r>
          </a:p>
          <a:p>
            <a:r>
              <a:rPr lang="ru-RU" sz="18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Оториноларингология</a:t>
            </a:r>
          </a:p>
          <a:p>
            <a:r>
              <a:rPr lang="ru-RU" sz="18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Урология</a:t>
            </a:r>
          </a:p>
          <a:p>
            <a:r>
              <a:rPr lang="ru-RU" sz="18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Неврология</a:t>
            </a:r>
          </a:p>
          <a:p>
            <a:r>
              <a:rPr lang="ru-RU" sz="18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Кардиология</a:t>
            </a:r>
          </a:p>
          <a:p>
            <a:r>
              <a:rPr lang="ru-RU" sz="18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Эндокринология</a:t>
            </a:r>
          </a:p>
          <a:p>
            <a:r>
              <a:rPr lang="ru-RU" sz="18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Ревматология</a:t>
            </a:r>
          </a:p>
          <a:p>
            <a:r>
              <a:rPr lang="ru-RU" sz="18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Инфекционные болезни</a:t>
            </a:r>
          </a:p>
          <a:p>
            <a:r>
              <a:rPr lang="ru-RU" sz="18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Сердечно-сосудистая хирургия</a:t>
            </a:r>
          </a:p>
          <a:p>
            <a:r>
              <a:rPr lang="ru-RU" sz="18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Нейрохирургия</a:t>
            </a:r>
          </a:p>
          <a:p>
            <a:r>
              <a:rPr lang="ru-RU" sz="18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Травматология и ортопедия</a:t>
            </a:r>
          </a:p>
          <a:p>
            <a:endParaRPr lang="ru-RU" sz="1800" dirty="0">
              <a:latin typeface="Montserrat SemiBold" panose="00000700000000000000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sz="1800" dirty="0">
              <a:latin typeface="Montserrat SemiBold" panose="00000700000000000000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4" r="851" b="2750"/>
          <a:stretch/>
        </p:blipFill>
        <p:spPr>
          <a:xfrm>
            <a:off x="1384" y="1048898"/>
            <a:ext cx="4083597" cy="58146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963682-CA28-45A1-B33F-5CCB5AEE59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44" y="1"/>
            <a:ext cx="2453456" cy="245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62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5814079-3F20-478C-8CC2-C805D4B0F378}"/>
              </a:ext>
            </a:extLst>
          </p:cNvPr>
          <p:cNvSpPr/>
          <p:nvPr/>
        </p:nvSpPr>
        <p:spPr>
          <a:xfrm>
            <a:off x="-9024" y="1"/>
            <a:ext cx="12201024" cy="1244213"/>
          </a:xfrm>
          <a:prstGeom prst="rect">
            <a:avLst/>
          </a:prstGeom>
          <a:gradFill flip="none" rotWithShape="1">
            <a:gsLst>
              <a:gs pos="0">
                <a:srgbClr val="02A28F">
                  <a:tint val="66000"/>
                  <a:satMod val="160000"/>
                </a:srgbClr>
              </a:gs>
              <a:gs pos="50000">
                <a:srgbClr val="02A28F">
                  <a:tint val="44500"/>
                  <a:satMod val="160000"/>
                </a:srgbClr>
              </a:gs>
              <a:gs pos="100000">
                <a:srgbClr val="02A28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196752"/>
            <a:ext cx="12192000" cy="5674039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39741" y="253374"/>
            <a:ext cx="10515600" cy="541655"/>
          </a:xfrm>
        </p:spPr>
        <p:txBody>
          <a:bodyPr>
            <a:normAutofit/>
          </a:bodyPr>
          <a:lstStyle/>
          <a:p>
            <a:r>
              <a:rPr lang="ru-RU" sz="21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Кадры 2021 года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906087188"/>
              </p:ext>
            </p:extLst>
          </p:nvPr>
        </p:nvGraphicFramePr>
        <p:xfrm>
          <a:off x="631201" y="2043367"/>
          <a:ext cx="3024336" cy="3278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496119532"/>
              </p:ext>
            </p:extLst>
          </p:nvPr>
        </p:nvGraphicFramePr>
        <p:xfrm>
          <a:off x="3270643" y="2055342"/>
          <a:ext cx="3024336" cy="3278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597947070"/>
              </p:ext>
            </p:extLst>
          </p:nvPr>
        </p:nvGraphicFramePr>
        <p:xfrm>
          <a:off x="6006947" y="2055342"/>
          <a:ext cx="3024336" cy="3278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1364779" y="3205790"/>
            <a:ext cx="1326267" cy="813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>
                <a:latin typeface="Montserrat ExtraBold" panose="000009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85,75</a:t>
            </a:r>
          </a:p>
          <a:p>
            <a:pPr algn="ctr"/>
            <a:r>
              <a:rPr lang="ru-RU" sz="1400" dirty="0">
                <a:latin typeface="Montserrat ExtraBold" panose="000009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ставок всего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990723" y="3205790"/>
            <a:ext cx="1326267" cy="813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>
                <a:latin typeface="Montserrat ExtraBold" panose="000009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83</a:t>
            </a:r>
          </a:p>
          <a:p>
            <a:pPr algn="ctr"/>
            <a:r>
              <a:rPr lang="ru-RU" sz="1400" dirty="0">
                <a:latin typeface="Montserrat ExtraBold" panose="000009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ставки всего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832719" y="3694463"/>
            <a:ext cx="1326267" cy="813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722062" y="3243254"/>
            <a:ext cx="1326267" cy="813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>
                <a:latin typeface="Montserrat ExtraBold" panose="000009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19,25</a:t>
            </a:r>
          </a:p>
          <a:p>
            <a:pPr algn="ctr"/>
            <a:r>
              <a:rPr lang="ru-RU" sz="1400" dirty="0">
                <a:latin typeface="Montserrat ExtraBold" panose="000009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ставки всего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5584177"/>
            <a:ext cx="1301950" cy="130195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FB28A1A-D83A-4474-BCAD-B2E88634D1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44" y="1"/>
            <a:ext cx="2453456" cy="245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94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090930"/>
            <a:ext cx="12192000" cy="5794453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41068B00-7D31-46F8-9FB9-CB53F08B20C1}"/>
              </a:ext>
            </a:extLst>
          </p:cNvPr>
          <p:cNvSpPr/>
          <p:nvPr/>
        </p:nvSpPr>
        <p:spPr>
          <a:xfrm>
            <a:off x="-9024" y="1"/>
            <a:ext cx="12201024" cy="1244213"/>
          </a:xfrm>
          <a:prstGeom prst="rect">
            <a:avLst/>
          </a:prstGeom>
          <a:gradFill flip="none" rotWithShape="1">
            <a:gsLst>
              <a:gs pos="0">
                <a:srgbClr val="02A28F">
                  <a:tint val="66000"/>
                  <a:satMod val="160000"/>
                </a:srgbClr>
              </a:gs>
              <a:gs pos="50000">
                <a:srgbClr val="02A28F">
                  <a:tint val="44500"/>
                  <a:satMod val="160000"/>
                </a:srgbClr>
              </a:gs>
              <a:gs pos="100000">
                <a:srgbClr val="02A28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68" name="Заголовок 1"/>
          <p:cNvSpPr>
            <a:spLocks noGrp="1"/>
          </p:cNvSpPr>
          <p:nvPr>
            <p:ph type="title"/>
          </p:nvPr>
        </p:nvSpPr>
        <p:spPr>
          <a:xfrm>
            <a:off x="341320" y="316387"/>
            <a:ext cx="6216101" cy="541655"/>
          </a:xfrm>
        </p:spPr>
        <p:txBody>
          <a:bodyPr>
            <a:normAutofit fontScale="90000"/>
          </a:bodyPr>
          <a:lstStyle/>
          <a:p>
            <a:r>
              <a:rPr lang="ru-RU" sz="21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Мероприятия в поликлиниках,</a:t>
            </a:r>
            <a:br>
              <a:rPr lang="ru-RU" sz="21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</a:br>
            <a:r>
              <a:rPr lang="ru-RU" sz="21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реализованные в 2021 году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683752" y="1578625"/>
            <a:ext cx="2052306" cy="5345496"/>
            <a:chOff x="2882528" y="1100084"/>
            <a:chExt cx="2052306" cy="5317912"/>
          </a:xfrm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2882606" y="1700808"/>
              <a:ext cx="2052228" cy="4717188"/>
            </a:xfrm>
            <a:prstGeom prst="roundRect">
              <a:avLst>
                <a:gd name="adj" fmla="val 3463"/>
              </a:avLst>
            </a:prstGeom>
            <a:solidFill>
              <a:srgbClr val="D3E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2882528" y="2440487"/>
              <a:ext cx="205230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latin typeface="Montserrat Medium" panose="000006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Повышение комфорта пребывания</a:t>
              </a: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2882606" y="3099732"/>
              <a:ext cx="2052228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latin typeface="Montserrat Medium" panose="000006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Создание унифицированной системы навигации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latin typeface="Montserrat Medium" panose="000006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Создание зон комфортного ожидания приема дежурного врача</a:t>
              </a:r>
            </a:p>
          </p:txBody>
        </p:sp>
        <p:sp>
          <p:nvSpPr>
            <p:cNvPr id="32" name="Овал 31"/>
            <p:cNvSpPr/>
            <p:nvPr/>
          </p:nvSpPr>
          <p:spPr>
            <a:xfrm>
              <a:off x="3044584" y="1100084"/>
              <a:ext cx="1264928" cy="1264928"/>
            </a:xfrm>
            <a:prstGeom prst="ellipse">
              <a:avLst/>
            </a:prstGeom>
            <a:solidFill>
              <a:srgbClr val="D3E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4843" y="1250618"/>
              <a:ext cx="944409" cy="944409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2496549" y="1578625"/>
            <a:ext cx="2052228" cy="5306758"/>
            <a:chOff x="695325" y="1100084"/>
            <a:chExt cx="2052228" cy="5641284"/>
          </a:xfrm>
          <a:solidFill>
            <a:srgbClr val="D3EFF5"/>
          </a:solidFill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695325" y="1700808"/>
              <a:ext cx="2052228" cy="5040560"/>
            </a:xfrm>
            <a:prstGeom prst="roundRect">
              <a:avLst>
                <a:gd name="adj" fmla="val 346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695325" y="2440487"/>
              <a:ext cx="204319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latin typeface="Montserrat Medium" panose="000006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Открытая </a:t>
              </a:r>
            </a:p>
            <a:p>
              <a:r>
                <a:rPr lang="ru-RU" sz="1200" b="1" dirty="0">
                  <a:latin typeface="Montserrat Medium" panose="000006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информационная среда</a:t>
              </a: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695325" y="3099732"/>
              <a:ext cx="2052228" cy="101566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latin typeface="Montserrat Medium" panose="000006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Оперативный мониторинг работы МО с помощью системы видеонаблюдения и отзывов пациентов в интернете</a:t>
              </a:r>
            </a:p>
          </p:txBody>
        </p:sp>
        <p:sp>
          <p:nvSpPr>
            <p:cNvPr id="35" name="Овал 34"/>
            <p:cNvSpPr/>
            <p:nvPr/>
          </p:nvSpPr>
          <p:spPr>
            <a:xfrm>
              <a:off x="878669" y="1100084"/>
              <a:ext cx="1264928" cy="12649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574" y="1288955"/>
              <a:ext cx="783962" cy="783962"/>
            </a:xfrm>
            <a:prstGeom prst="rect">
              <a:avLst/>
            </a:prstGeom>
            <a:grpFill/>
          </p:spPr>
        </p:pic>
      </p:grpSp>
      <p:sp>
        <p:nvSpPr>
          <p:cNvPr id="64" name="Скругленный прямоугольник 63"/>
          <p:cNvSpPr/>
          <p:nvPr/>
        </p:nvSpPr>
        <p:spPr>
          <a:xfrm>
            <a:off x="6871111" y="2179349"/>
            <a:ext cx="2052228" cy="4706034"/>
          </a:xfrm>
          <a:prstGeom prst="roundRect">
            <a:avLst>
              <a:gd name="adj" fmla="val 3463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6871032" y="2919028"/>
            <a:ext cx="2052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Повышение доступности мед. помощи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6871109" y="3578273"/>
            <a:ext cx="20522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Увеличение доли врачей общей практики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Внедрение дежурного врача общей практики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889112" y="4698905"/>
            <a:ext cx="19576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7037071" y="1578625"/>
            <a:ext cx="1264928" cy="1264928"/>
          </a:xfrm>
          <a:prstGeom prst="ellipse">
            <a:avLst/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31" y="1726210"/>
            <a:ext cx="883524" cy="883524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8993051" y="1578625"/>
            <a:ext cx="2209710" cy="5306758"/>
            <a:chOff x="7245987" y="1100084"/>
            <a:chExt cx="2209710" cy="5641284"/>
          </a:xfrm>
        </p:grpSpPr>
        <p:sp>
          <p:nvSpPr>
            <p:cNvPr id="65" name="Скругленный прямоугольник 64"/>
            <p:cNvSpPr/>
            <p:nvPr/>
          </p:nvSpPr>
          <p:spPr>
            <a:xfrm>
              <a:off x="7260854" y="1700808"/>
              <a:ext cx="2052228" cy="5040560"/>
            </a:xfrm>
            <a:prstGeom prst="roundRect">
              <a:avLst>
                <a:gd name="adj" fmla="val 3463"/>
              </a:avLst>
            </a:prstGeom>
            <a:solidFill>
              <a:srgbClr val="D3E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7245987" y="3352176"/>
              <a:ext cx="2052228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latin typeface="Montserrat Medium" panose="000006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Внедрение выделенного врача для пациентов со множественными хроническими заболеваниями – 488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latin typeface="Montserrat Medium" panose="000006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Создание службы патронажного ухода за маломобильными пациентами - 240</a:t>
              </a:r>
              <a:endParaRPr lang="ru-RU" sz="1000" b="1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7403469" y="5371220"/>
              <a:ext cx="205222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dirty="0">
                  <a:latin typeface="Montserrat Medium" panose="000006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В проекте участвуют </a:t>
              </a:r>
            </a:p>
            <a:p>
              <a:endParaRPr lang="ru-RU" sz="10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r>
                <a:rPr lang="ru-RU" sz="1000" b="1" dirty="0">
                  <a:latin typeface="Montserrat Medium" panose="000006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2 врача</a:t>
              </a:r>
            </a:p>
            <a:p>
              <a:r>
                <a:rPr lang="ru-RU" sz="1000" b="1" dirty="0">
                  <a:latin typeface="Montserrat Medium" panose="000006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2 медсестры</a:t>
              </a:r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7298916" y="1100084"/>
              <a:ext cx="2001440" cy="2171400"/>
              <a:chOff x="7298916" y="1100084"/>
              <a:chExt cx="2001440" cy="2171400"/>
            </a:xfrm>
          </p:grpSpPr>
          <p:sp>
            <p:nvSpPr>
              <p:cNvPr id="72" name="Прямоугольник 71"/>
              <p:cNvSpPr/>
              <p:nvPr/>
            </p:nvSpPr>
            <p:spPr>
              <a:xfrm>
                <a:off x="7298916" y="2440487"/>
                <a:ext cx="200144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b="1" dirty="0">
                    <a:latin typeface="Montserrat Medium" panose="00000600000000000000" pitchFamily="2" charset="-52"/>
                    <a:ea typeface="Roboto" panose="02000000000000000000" pitchFamily="2" charset="0"/>
                    <a:cs typeface="Roboto" panose="02000000000000000000" pitchFamily="2" charset="0"/>
                  </a:rPr>
                  <a:t>Систематизация работы с хроническими больными</a:t>
                </a:r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7435319" y="1100084"/>
                <a:ext cx="1264928" cy="1264928"/>
              </a:xfrm>
              <a:prstGeom prst="ellipse">
                <a:avLst/>
              </a:prstGeom>
              <a:solidFill>
                <a:srgbClr val="D3EF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0" name="Рисунок 3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08168" y="1300331"/>
                <a:ext cx="821415" cy="821415"/>
              </a:xfrm>
              <a:prstGeom prst="rect">
                <a:avLst/>
              </a:prstGeom>
            </p:spPr>
          </p:pic>
        </p:grpSp>
      </p:grpSp>
      <p:sp>
        <p:nvSpPr>
          <p:cNvPr id="66" name="Скругленный прямоугольник 65"/>
          <p:cNvSpPr/>
          <p:nvPr/>
        </p:nvSpPr>
        <p:spPr>
          <a:xfrm>
            <a:off x="322742" y="2179349"/>
            <a:ext cx="2052228" cy="4706034"/>
          </a:xfrm>
          <a:prstGeom prst="roundRect">
            <a:avLst>
              <a:gd name="adj" fmla="val 3463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322742" y="2919028"/>
            <a:ext cx="2064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Оптимизация работы поликлиники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335036" y="3578273"/>
            <a:ext cx="20522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Оптимизация работы </a:t>
            </a:r>
            <a:r>
              <a:rPr lang="en-US" sz="10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Call</a:t>
            </a:r>
            <a:r>
              <a:rPr lang="ru-RU" sz="10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-центра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Развитие справочно-информационного отдела и входной группы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Внедрение стандарта организации рабочего пространства по принципу 5С на стойке информации, мед. посту и в кабинете дежурного врача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В службу вызова на дом внедрена система «Мобильный АРМ», все врачи обеспечены планшетами с доступом в ЕМИАС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00" dirty="0">
              <a:latin typeface="Montserrat Medium" panose="00000600000000000000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459139" y="1578625"/>
            <a:ext cx="1264928" cy="1264928"/>
          </a:xfrm>
          <a:prstGeom prst="ellipse">
            <a:avLst/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69" y="1778872"/>
            <a:ext cx="837130" cy="83713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5F2E4B3-839C-4594-9AED-A15FF63959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560" y="1"/>
            <a:ext cx="2043440" cy="20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56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8B9F591-D26E-448D-BA74-F8ABD8F18F6D}"/>
              </a:ext>
            </a:extLst>
          </p:cNvPr>
          <p:cNvSpPr/>
          <p:nvPr/>
        </p:nvSpPr>
        <p:spPr>
          <a:xfrm>
            <a:off x="-9024" y="1"/>
            <a:ext cx="12201024" cy="1244213"/>
          </a:xfrm>
          <a:prstGeom prst="rect">
            <a:avLst/>
          </a:prstGeom>
          <a:gradFill flip="none" rotWithShape="1">
            <a:gsLst>
              <a:gs pos="0">
                <a:srgbClr val="02A28F">
                  <a:tint val="66000"/>
                  <a:satMod val="160000"/>
                </a:srgbClr>
              </a:gs>
              <a:gs pos="50000">
                <a:srgbClr val="02A28F">
                  <a:tint val="44500"/>
                  <a:satMod val="160000"/>
                </a:srgbClr>
              </a:gs>
              <a:gs pos="100000">
                <a:srgbClr val="02A28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5589712" y="2005012"/>
            <a:ext cx="4392488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500" b="1" dirty="0">
                <a:latin typeface="Montserrat SemiBold" panose="00000700000000000000" pitchFamily="2" charset="-52"/>
              </a:rPr>
              <a:t>В 2021 году смонтирован пандус </a:t>
            </a:r>
            <a:br>
              <a:rPr lang="ru-RU" sz="2500" b="1" dirty="0">
                <a:latin typeface="Montserrat SemiBold" panose="00000700000000000000" pitchFamily="2" charset="-52"/>
              </a:rPr>
            </a:br>
            <a:r>
              <a:rPr lang="ru-RU" sz="2500" b="1" dirty="0">
                <a:latin typeface="Montserrat SemiBold" panose="00000700000000000000" pitchFamily="2" charset="-52"/>
              </a:rPr>
              <a:t>в переходе между женской консультацией и АПЦ для маломобильных групп населения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4214"/>
            <a:ext cx="4655841" cy="5622643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18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E0170E-748D-412F-AE19-4C9A0CCD2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44" y="1"/>
            <a:ext cx="2453456" cy="2453456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42FC846-139E-4B71-804E-97CA25B75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62061"/>
            <a:ext cx="11953328" cy="637952"/>
          </a:xfrm>
        </p:spPr>
        <p:txBody>
          <a:bodyPr>
            <a:normAutofit/>
          </a:bodyPr>
          <a:lstStyle/>
          <a:p>
            <a:r>
              <a:rPr lang="ru-RU" sz="21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В 2021 году смонтирован пандус</a:t>
            </a:r>
          </a:p>
        </p:txBody>
      </p:sp>
    </p:spTree>
    <p:extLst>
      <p:ext uri="{BB962C8B-B14F-4D97-AF65-F5344CB8AC3E}">
        <p14:creationId xmlns:p14="http://schemas.microsoft.com/office/powerpoint/2010/main" val="1009561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52B76E-46A6-478B-88FF-4A17430A5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488"/>
            <a:ext cx="12192000" cy="562051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9B96C4E-CFE7-448C-9CE8-F010865F7D92}"/>
              </a:ext>
            </a:extLst>
          </p:cNvPr>
          <p:cNvSpPr/>
          <p:nvPr/>
        </p:nvSpPr>
        <p:spPr>
          <a:xfrm rot="5400000">
            <a:off x="5334777" y="776"/>
            <a:ext cx="5617878" cy="8096569"/>
          </a:xfrm>
          <a:prstGeom prst="rect">
            <a:avLst/>
          </a:prstGeom>
          <a:gradFill flip="none" rotWithShape="0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-9024" y="1181876"/>
            <a:ext cx="4104456" cy="5676124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19</a:t>
            </a:fld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BD4CEEA-617E-4E41-B6EE-F2163CE58C84}"/>
              </a:ext>
            </a:extLst>
          </p:cNvPr>
          <p:cNvSpPr/>
          <p:nvPr/>
        </p:nvSpPr>
        <p:spPr>
          <a:xfrm>
            <a:off x="-9024" y="1"/>
            <a:ext cx="12201024" cy="1244213"/>
          </a:xfrm>
          <a:prstGeom prst="rect">
            <a:avLst/>
          </a:prstGeom>
          <a:gradFill flip="none" rotWithShape="1">
            <a:gsLst>
              <a:gs pos="0">
                <a:srgbClr val="02A28F">
                  <a:tint val="66000"/>
                  <a:satMod val="160000"/>
                </a:srgbClr>
              </a:gs>
              <a:gs pos="50000">
                <a:srgbClr val="02A28F">
                  <a:tint val="44500"/>
                  <a:satMod val="160000"/>
                </a:srgbClr>
              </a:gs>
              <a:gs pos="100000">
                <a:srgbClr val="02A28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60B2C6-6BFE-4F73-96A9-D5FC240EDD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44" y="1"/>
            <a:ext cx="2453456" cy="24534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376" y="362061"/>
            <a:ext cx="11953328" cy="637952"/>
          </a:xfrm>
        </p:spPr>
        <p:txBody>
          <a:bodyPr>
            <a:normAutofit/>
          </a:bodyPr>
          <a:lstStyle/>
          <a:p>
            <a:r>
              <a:rPr lang="ru-RU" sz="21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В 2021 году проведен косметический ремонт 1 этажа</a:t>
            </a:r>
          </a:p>
        </p:txBody>
      </p:sp>
    </p:spTree>
    <p:extLst>
      <p:ext uri="{BB962C8B-B14F-4D97-AF65-F5344CB8AC3E}">
        <p14:creationId xmlns:p14="http://schemas.microsoft.com/office/powerpoint/2010/main" val="748567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-9025" y="1044450"/>
            <a:ext cx="12192000" cy="5813550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CA7097B-21F4-49C7-9740-CAA2E294B460}"/>
              </a:ext>
            </a:extLst>
          </p:cNvPr>
          <p:cNvSpPr/>
          <p:nvPr/>
        </p:nvSpPr>
        <p:spPr>
          <a:xfrm>
            <a:off x="-9025" y="1"/>
            <a:ext cx="12201025" cy="4256695"/>
          </a:xfrm>
          <a:prstGeom prst="rect">
            <a:avLst/>
          </a:prstGeom>
          <a:gradFill flip="none" rotWithShape="1">
            <a:gsLst>
              <a:gs pos="0">
                <a:srgbClr val="02A28F">
                  <a:tint val="66000"/>
                  <a:satMod val="160000"/>
                </a:srgbClr>
              </a:gs>
              <a:gs pos="50000">
                <a:srgbClr val="02A28F">
                  <a:tint val="44500"/>
                  <a:satMod val="160000"/>
                </a:srgbClr>
              </a:gs>
              <a:gs pos="100000">
                <a:srgbClr val="02A28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2</a:t>
            </a:fld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495600" y="1309559"/>
            <a:ext cx="7488832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96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r>
              <a:rPr lang="ru-RU" sz="9600" b="1" dirty="0">
                <a:solidFill>
                  <a:schemeClr val="bg1"/>
                </a:solidFill>
                <a:latin typeface="Montserrat SemiBold" panose="00000700000000000000" pitchFamily="2" charset="-52"/>
                <a:ea typeface="Roboto" panose="02000000000000000000" pitchFamily="2" charset="0"/>
                <a:cs typeface="Times New Roman" panose="02020603050405020304" pitchFamily="18" charset="0"/>
              </a:rPr>
              <a:t>ГКБ имени В. П. Демихова</a:t>
            </a:r>
          </a:p>
          <a:p>
            <a:r>
              <a:rPr lang="ru-RU" sz="9600" b="1" dirty="0">
                <a:solidFill>
                  <a:schemeClr val="bg1"/>
                </a:solidFill>
                <a:latin typeface="Montserrat SemiBold" panose="00000700000000000000" pitchFamily="2" charset="-52"/>
                <a:ea typeface="Roboto" panose="02000000000000000000" pitchFamily="2" charset="0"/>
                <a:cs typeface="Times New Roman" panose="02020603050405020304" pitchFamily="18" charset="0"/>
              </a:rPr>
              <a:t>Амбулаторно-поликлинический центр</a:t>
            </a:r>
          </a:p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95800" y="1304509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096000" y="1304509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896200" y="1297524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696400" y="1297524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31181" y="2141287"/>
            <a:ext cx="1835322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dirty="0">
                <a:solidFill>
                  <a:srgbClr val="008AC6"/>
                </a:solidFill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Мощность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30647" y="2188037"/>
            <a:ext cx="7156728" cy="12453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>
              <a:solidFill>
                <a:srgbClr val="013A3D"/>
              </a:solidFill>
              <a:latin typeface="Montserrat ExtraBold" panose="00000900000000000000" pitchFamily="2" charset="-52"/>
            </a:endParaRPr>
          </a:p>
          <a:p>
            <a:r>
              <a:rPr lang="ru-RU" sz="2000" dirty="0">
                <a:solidFill>
                  <a:srgbClr val="013A3D"/>
                </a:solidFill>
                <a:latin typeface="Montserrat ExtraBold" panose="00000900000000000000" pitchFamily="2" charset="-52"/>
              </a:rPr>
              <a:t>1 312 посещений в смену по данным ЕМИАС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096000" y="1846164"/>
            <a:ext cx="1440160" cy="10920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295800" y="1839179"/>
            <a:ext cx="1440160" cy="10143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896200" y="1846165"/>
            <a:ext cx="1440160" cy="10920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9696400" y="1846164"/>
            <a:ext cx="1440160" cy="10933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495600" y="2955077"/>
            <a:ext cx="8064896" cy="13016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>
              <a:solidFill>
                <a:srgbClr val="013A3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2000" dirty="0">
                <a:solidFill>
                  <a:srgbClr val="013A3D"/>
                </a:solidFill>
                <a:latin typeface="Montserrat ExtraBold" panose="00000900000000000000" pitchFamily="2" charset="-52"/>
              </a:rPr>
              <a:t>46 961 человек </a:t>
            </a:r>
          </a:p>
          <a:p>
            <a:r>
              <a:rPr lang="ru-RU" sz="2000" dirty="0">
                <a:solidFill>
                  <a:srgbClr val="013A3D"/>
                </a:solidFill>
                <a:latin typeface="Montserrat ExtraBold" panose="00000900000000000000" pitchFamily="2" charset="-52"/>
              </a:rPr>
              <a:t>(17 122 ) человека старше трудоспособного возраста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665470" y="3585454"/>
            <a:ext cx="1800275" cy="427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dirty="0">
                <a:solidFill>
                  <a:srgbClr val="008AC6"/>
                </a:solidFill>
                <a:latin typeface="Montserrat SemiBold" panose="00000700000000000000" pitchFamily="2" charset="-52"/>
              </a:rPr>
              <a:t>Прикрепленное население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4295800" y="2830594"/>
            <a:ext cx="1440160" cy="13016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6096000" y="2830594"/>
            <a:ext cx="1440160" cy="15335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7896200" y="2844977"/>
            <a:ext cx="1440160" cy="12872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9696400" y="2844977"/>
            <a:ext cx="1440160" cy="1319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665470" y="4336075"/>
            <a:ext cx="10659541" cy="377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Численность прикрепленного населения</a:t>
            </a: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2958121" y="5176662"/>
            <a:ext cx="1800276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dirty="0">
                <a:latin typeface="Montserrat ExtraBold" panose="000009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46 961</a:t>
            </a:r>
          </a:p>
          <a:p>
            <a:r>
              <a:rPr lang="ru-RU" sz="1600" dirty="0">
                <a:latin typeface="Montserrat ExtraBold" panose="000009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человек</a:t>
            </a:r>
          </a:p>
        </p:txBody>
      </p:sp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1048675561"/>
              </p:ext>
            </p:extLst>
          </p:nvPr>
        </p:nvGraphicFramePr>
        <p:xfrm>
          <a:off x="4327184" y="4594284"/>
          <a:ext cx="7385440" cy="2330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359" y="1426631"/>
            <a:ext cx="695612" cy="69561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8" y="2707010"/>
            <a:ext cx="720413" cy="7204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87" y="2759367"/>
            <a:ext cx="665148" cy="66514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4927585"/>
            <a:ext cx="1414280" cy="141428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02" y="5033169"/>
            <a:ext cx="1305787" cy="1305787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72F97DC-738A-42D3-9595-728B561A8BA6}"/>
              </a:ext>
            </a:extLst>
          </p:cNvPr>
          <p:cNvSpPr/>
          <p:nvPr/>
        </p:nvSpPr>
        <p:spPr>
          <a:xfrm rot="5400000">
            <a:off x="6689381" y="-4477267"/>
            <a:ext cx="1027054" cy="9978186"/>
          </a:xfrm>
          <a:prstGeom prst="rect">
            <a:avLst/>
          </a:prstGeom>
          <a:gradFill flip="none" rotWithShape="0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9859045-A21B-4C33-A67B-B36A811CF1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1"/>
            <a:ext cx="2495600" cy="2495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960" y="251398"/>
            <a:ext cx="6051104" cy="541655"/>
          </a:xfrm>
        </p:spPr>
        <p:txBody>
          <a:bodyPr>
            <a:normAutofit/>
          </a:bodyPr>
          <a:lstStyle/>
          <a:p>
            <a:r>
              <a:rPr lang="ru-RU" sz="3000" dirty="0">
                <a:solidFill>
                  <a:srgbClr val="013A3D"/>
                </a:solidFill>
                <a:latin typeface="Montserrat ExtraBold" panose="00000900000000000000" pitchFamily="2" charset="-52"/>
                <a:ea typeface="Roboto" panose="02000000000000000000" pitchFamily="2" charset="0"/>
                <a:cs typeface="Arial" panose="020B0604020202020204" pitchFamily="34" charset="0"/>
              </a:rPr>
              <a:t>Основные показатели</a:t>
            </a:r>
          </a:p>
        </p:txBody>
      </p:sp>
    </p:spTree>
    <p:extLst>
      <p:ext uri="{BB962C8B-B14F-4D97-AF65-F5344CB8AC3E}">
        <p14:creationId xmlns:p14="http://schemas.microsoft.com/office/powerpoint/2010/main" val="2582343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87488" y="1152176"/>
            <a:ext cx="9144000" cy="5733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370598-8058-4A6E-B4E0-9D20BED8EE0D}"/>
              </a:ext>
            </a:extLst>
          </p:cNvPr>
          <p:cNvSpPr txBox="1"/>
          <p:nvPr/>
        </p:nvSpPr>
        <p:spPr>
          <a:xfrm>
            <a:off x="1683657" y="3861048"/>
            <a:ext cx="8824686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Montserrat SemiBold" panose="00000700000000000000" pitchFamily="2" charset="-52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042358-B7B0-43E0-A3FC-C29C132933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705430"/>
            <a:ext cx="7632848" cy="215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69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470BCB2-9711-455B-8B62-E3D0E870D474}"/>
              </a:ext>
            </a:extLst>
          </p:cNvPr>
          <p:cNvSpPr/>
          <p:nvPr/>
        </p:nvSpPr>
        <p:spPr>
          <a:xfrm>
            <a:off x="-9025" y="1"/>
            <a:ext cx="12201025" cy="4256695"/>
          </a:xfrm>
          <a:prstGeom prst="rect">
            <a:avLst/>
          </a:prstGeom>
          <a:gradFill flip="none" rotWithShape="1">
            <a:gsLst>
              <a:gs pos="0">
                <a:srgbClr val="02A28F">
                  <a:tint val="66000"/>
                  <a:satMod val="160000"/>
                </a:srgbClr>
              </a:gs>
              <a:gs pos="50000">
                <a:srgbClr val="02A28F">
                  <a:tint val="44500"/>
                  <a:satMod val="160000"/>
                </a:srgbClr>
              </a:gs>
              <a:gs pos="100000">
                <a:srgbClr val="02A28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582855" y="1306954"/>
            <a:ext cx="8609145" cy="555104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62437" y="381523"/>
            <a:ext cx="8174068" cy="541655"/>
          </a:xfrm>
        </p:spPr>
        <p:txBody>
          <a:bodyPr>
            <a:normAutofit/>
          </a:bodyPr>
          <a:lstStyle/>
          <a:p>
            <a:r>
              <a:rPr lang="ru-RU" sz="30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Посещения поликлиники в 2021 году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3</a:t>
            </a:fld>
            <a:endParaRPr lang="ru-RU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750507391"/>
              </p:ext>
            </p:extLst>
          </p:nvPr>
        </p:nvGraphicFramePr>
        <p:xfrm>
          <a:off x="4017932" y="1241867"/>
          <a:ext cx="8174068" cy="1648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Заголовок 1"/>
          <p:cNvSpPr txBox="1">
            <a:spLocks/>
          </p:cNvSpPr>
          <p:nvPr/>
        </p:nvSpPr>
        <p:spPr>
          <a:xfrm>
            <a:off x="3808291" y="1204856"/>
            <a:ext cx="4115212" cy="963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604 334 </a:t>
            </a:r>
            <a:r>
              <a:rPr lang="ru-RU" sz="12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посещений в 2021 году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270944" y="2890073"/>
            <a:ext cx="3168352" cy="3620809"/>
          </a:xfrm>
          <a:prstGeom prst="roundRect">
            <a:avLst>
              <a:gd name="adj" fmla="val 449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147903" y="2869138"/>
            <a:ext cx="3168352" cy="3620809"/>
          </a:xfrm>
          <a:prstGeom prst="roundRect">
            <a:avLst>
              <a:gd name="adj" fmla="val 449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4485983" y="2952739"/>
            <a:ext cx="2952328" cy="335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Профилактические приемы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8468709" y="2941145"/>
            <a:ext cx="2664621" cy="335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Montserrat SemiBold" panose="000007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Приемы по заболеванию</a:t>
            </a:r>
          </a:p>
        </p:txBody>
      </p: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886131154"/>
              </p:ext>
            </p:extLst>
          </p:nvPr>
        </p:nvGraphicFramePr>
        <p:xfrm>
          <a:off x="4266536" y="3332792"/>
          <a:ext cx="3158000" cy="3580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616772864"/>
              </p:ext>
            </p:extLst>
          </p:nvPr>
        </p:nvGraphicFramePr>
        <p:xfrm>
          <a:off x="8133143" y="3490748"/>
          <a:ext cx="3159536" cy="2785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5" t="2750" r="32046"/>
          <a:stretch/>
        </p:blipFill>
        <p:spPr>
          <a:xfrm>
            <a:off x="0" y="1306954"/>
            <a:ext cx="3573830" cy="555104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CEC4206-48C3-4052-AE6A-5A0C8BDAC3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160" y="1"/>
            <a:ext cx="1988839" cy="198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93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E07A2DB-FD12-471C-8B4F-2DFC9BF83A4B}"/>
              </a:ext>
            </a:extLst>
          </p:cNvPr>
          <p:cNvSpPr/>
          <p:nvPr/>
        </p:nvSpPr>
        <p:spPr>
          <a:xfrm>
            <a:off x="-9024" y="1"/>
            <a:ext cx="12201024" cy="1988839"/>
          </a:xfrm>
          <a:prstGeom prst="rect">
            <a:avLst/>
          </a:prstGeom>
          <a:gradFill flip="none" rotWithShape="1">
            <a:gsLst>
              <a:gs pos="0">
                <a:srgbClr val="02A28F">
                  <a:tint val="66000"/>
                  <a:satMod val="160000"/>
                </a:srgbClr>
              </a:gs>
              <a:gs pos="50000">
                <a:srgbClr val="02A28F">
                  <a:tint val="44500"/>
                  <a:satMod val="160000"/>
                </a:srgbClr>
              </a:gs>
              <a:gs pos="100000">
                <a:srgbClr val="02A28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D5CDE67-442F-494F-BDD3-CA4F3A8EE4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160" y="1"/>
            <a:ext cx="1988839" cy="1988839"/>
          </a:xfrm>
          <a:prstGeom prst="rect">
            <a:avLst/>
          </a:prstGeom>
        </p:spPr>
      </p:pic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890337" y="2259169"/>
            <a:ext cx="10515600" cy="4100810"/>
          </a:xfrm>
        </p:spPr>
        <p:txBody>
          <a:bodyPr/>
          <a:lstStyle/>
          <a:p>
            <a:endParaRPr lang="ru-RU" dirty="0">
              <a:solidFill>
                <a:schemeClr val="tx1"/>
              </a:solidFill>
              <a:latin typeface="Montserrat ExtraBold" panose="00000900000000000000" pitchFamily="2" charset="-52"/>
            </a:endParaRPr>
          </a:p>
          <a:p>
            <a:endParaRPr lang="ru-RU" dirty="0">
              <a:solidFill>
                <a:schemeClr val="tx1"/>
              </a:solidFill>
              <a:latin typeface="Montserrat ExtraBold" panose="00000900000000000000" pitchFamily="2" charset="-52"/>
            </a:endParaRPr>
          </a:p>
          <a:p>
            <a:r>
              <a:rPr lang="ru-RU" sz="3200" b="1" dirty="0">
                <a:solidFill>
                  <a:srgbClr val="013A3D"/>
                </a:solidFill>
                <a:latin typeface="Montserrat ExtraBold" panose="00000900000000000000" pitchFamily="2" charset="-52"/>
              </a:rPr>
              <a:t>92,1% </a:t>
            </a:r>
            <a:r>
              <a:rPr lang="ru-RU" b="1" dirty="0">
                <a:solidFill>
                  <a:srgbClr val="013A3D"/>
                </a:solidFill>
                <a:latin typeface="Montserrat Medium" panose="00000600000000000000" pitchFamily="2" charset="-52"/>
              </a:rPr>
              <a:t>средняя доступность терапевтов/ВОП в 2021 году </a:t>
            </a:r>
          </a:p>
          <a:p>
            <a:endParaRPr lang="ru-RU" b="1" dirty="0">
              <a:solidFill>
                <a:srgbClr val="013A3D"/>
              </a:solidFill>
              <a:latin typeface="Montserrat ExtraBold" panose="00000900000000000000" pitchFamily="2" charset="-52"/>
            </a:endParaRPr>
          </a:p>
          <a:p>
            <a:r>
              <a:rPr lang="ru-RU" sz="3200" b="1" dirty="0">
                <a:solidFill>
                  <a:srgbClr val="013A3D"/>
                </a:solidFill>
                <a:latin typeface="Montserrat ExtraBold" panose="00000900000000000000" pitchFamily="2" charset="-52"/>
              </a:rPr>
              <a:t>93,4% </a:t>
            </a:r>
            <a:r>
              <a:rPr lang="ru-RU" b="1" dirty="0">
                <a:solidFill>
                  <a:srgbClr val="013A3D"/>
                </a:solidFill>
                <a:latin typeface="Montserrat Medium" panose="00000600000000000000" pitchFamily="2" charset="-52"/>
              </a:rPr>
              <a:t>средняя доступность врачей-специалистов 1 уровня</a:t>
            </a:r>
          </a:p>
          <a:p>
            <a:endParaRPr lang="ru-RU" b="1" dirty="0">
              <a:solidFill>
                <a:srgbClr val="013A3D"/>
              </a:solidFill>
              <a:latin typeface="Montserrat ExtraBold" panose="00000900000000000000" pitchFamily="2" charset="-52"/>
            </a:endParaRPr>
          </a:p>
          <a:p>
            <a:r>
              <a:rPr lang="ru-RU" sz="3200" b="1" dirty="0">
                <a:solidFill>
                  <a:srgbClr val="013A3D"/>
                </a:solidFill>
                <a:latin typeface="Montserrat ExtraBold" panose="00000900000000000000" pitchFamily="2" charset="-52"/>
              </a:rPr>
              <a:t>81,8% </a:t>
            </a:r>
            <a:r>
              <a:rPr lang="ru-RU" dirty="0">
                <a:solidFill>
                  <a:srgbClr val="013A3D"/>
                </a:solidFill>
                <a:latin typeface="Montserrat SemiBold" panose="00000700000000000000" pitchFamily="2" charset="-52"/>
              </a:rPr>
              <a:t>средняя доступность врачей-специалистов 2 уровня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4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03201" y="498021"/>
            <a:ext cx="914501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rgbClr val="013A3D"/>
                </a:solidFill>
                <a:latin typeface="Montserrat ExtraBold" panose="00000900000000000000" pitchFamily="2" charset="-52"/>
                <a:ea typeface="+mj-ea"/>
                <a:cs typeface="Arial" panose="020B0604020202020204" pitchFamily="34" charset="0"/>
              </a:rPr>
              <a:t>Дос</a:t>
            </a:r>
            <a:r>
              <a:rPr lang="ru-RU" sz="3000" dirty="0">
                <a:solidFill>
                  <a:srgbClr val="013A3D"/>
                </a:solidFill>
                <a:latin typeface="Montserrat ExtraBold" panose="00000900000000000000" pitchFamily="2" charset="-52"/>
              </a:rPr>
              <a:t>тупность медицинской помощи </a:t>
            </a:r>
          </a:p>
          <a:p>
            <a:r>
              <a:rPr lang="ru-RU" sz="3000" dirty="0">
                <a:solidFill>
                  <a:srgbClr val="013A3D"/>
                </a:solidFill>
                <a:latin typeface="Montserrat ExtraBold" panose="00000900000000000000" pitchFamily="2" charset="-52"/>
              </a:rPr>
              <a:t>в 2021 году </a:t>
            </a:r>
          </a:p>
          <a:p>
            <a:pPr algn="ctr"/>
            <a:endParaRPr lang="ru-RU" sz="2500" dirty="0">
              <a:latin typeface="Montserrat ExtraBold" panose="00000900000000000000" pitchFamily="2" charset="-52"/>
            </a:endParaRPr>
          </a:p>
          <a:p>
            <a:pPr algn="ctr"/>
            <a:endParaRPr lang="ru-RU" sz="2500" dirty="0">
              <a:latin typeface="Montserrat ExtraBold" panose="000009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55931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090930"/>
            <a:ext cx="12192000" cy="579445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276D2BA-7A1B-47A1-84E0-D5BAD19E057F}"/>
              </a:ext>
            </a:extLst>
          </p:cNvPr>
          <p:cNvSpPr/>
          <p:nvPr/>
        </p:nvSpPr>
        <p:spPr>
          <a:xfrm>
            <a:off x="-9024" y="1"/>
            <a:ext cx="12192000" cy="2035783"/>
          </a:xfrm>
          <a:prstGeom prst="rect">
            <a:avLst/>
          </a:prstGeom>
          <a:gradFill flip="none" rotWithShape="1">
            <a:gsLst>
              <a:gs pos="0">
                <a:srgbClr val="02A28F">
                  <a:tint val="66000"/>
                  <a:satMod val="160000"/>
                </a:srgbClr>
              </a:gs>
              <a:gs pos="50000">
                <a:srgbClr val="02A28F">
                  <a:tint val="44500"/>
                  <a:satMod val="160000"/>
                </a:srgbClr>
              </a:gs>
              <a:gs pos="100000">
                <a:srgbClr val="02A28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B396DC5-7121-48C4-B8A4-EBE3DC4C4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160" y="1"/>
            <a:ext cx="1988839" cy="1988839"/>
          </a:xfrm>
          <a:prstGeom prst="rect">
            <a:avLst/>
          </a:prstGeom>
        </p:spPr>
      </p:pic>
      <p:sp>
        <p:nvSpPr>
          <p:cNvPr id="81" name="Заголовок 1"/>
          <p:cNvSpPr>
            <a:spLocks noGrp="1"/>
          </p:cNvSpPr>
          <p:nvPr>
            <p:ph type="title"/>
          </p:nvPr>
        </p:nvSpPr>
        <p:spPr>
          <a:xfrm>
            <a:off x="552450" y="263614"/>
            <a:ext cx="10801350" cy="541655"/>
          </a:xfrm>
        </p:spPr>
        <p:txBody>
          <a:bodyPr>
            <a:normAutofit/>
          </a:bodyPr>
          <a:lstStyle/>
          <a:p>
            <a:r>
              <a:rPr lang="ru-RU" sz="3000" dirty="0">
                <a:solidFill>
                  <a:srgbClr val="013A3D"/>
                </a:solidFill>
                <a:latin typeface="Montserrat ExtraBold" panose="00000900000000000000" pitchFamily="2" charset="-52"/>
                <a:ea typeface="Roboto" panose="02000000000000000000" pitchFamily="2" charset="0"/>
                <a:cs typeface="Arial" panose="020B0604020202020204" pitchFamily="34" charset="0"/>
              </a:rPr>
              <a:t>Диспансеризация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5</a:t>
            </a:fld>
            <a:endParaRPr lang="ru-RU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90" y="1315371"/>
            <a:ext cx="720413" cy="72041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993" y="1376980"/>
            <a:ext cx="665148" cy="6651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0" r="18791"/>
          <a:stretch/>
        </p:blipFill>
        <p:spPr>
          <a:xfrm>
            <a:off x="7862278" y="2035784"/>
            <a:ext cx="4354402" cy="4845426"/>
          </a:xfrm>
          <a:prstGeom prst="rect">
            <a:avLst/>
          </a:prstGeom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888806172"/>
              </p:ext>
            </p:extLst>
          </p:nvPr>
        </p:nvGraphicFramePr>
        <p:xfrm>
          <a:off x="695400" y="2287292"/>
          <a:ext cx="6552728" cy="4751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767558" y="4344230"/>
            <a:ext cx="576049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71755" marR="71755">
              <a:spcAft>
                <a:spcPts val="0"/>
              </a:spcAft>
            </a:pPr>
            <a:r>
              <a:rPr lang="ru-RU" sz="12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Включено в план проведения диспансеризации </a:t>
            </a:r>
            <a:endParaRPr lang="en-US" sz="1200" dirty="0">
              <a:latin typeface="Montserrat Medium" panose="00000600000000000000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1755" marR="71755">
              <a:spcAft>
                <a:spcPts val="0"/>
              </a:spcAft>
            </a:pPr>
            <a:r>
              <a:rPr lang="ru-RU" sz="12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на текущий год с учетом возрастной категории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09237" y="2863282"/>
            <a:ext cx="4494825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71755" marR="71755">
              <a:spcAft>
                <a:spcPts val="0"/>
              </a:spcAft>
            </a:pPr>
            <a:r>
              <a:rPr lang="ru-RU" sz="12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Прошли диспансеризацию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839565" y="3244818"/>
            <a:ext cx="4573513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4089 </a:t>
            </a:r>
            <a:r>
              <a:rPr lang="ru-RU" sz="12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чел. </a:t>
            </a:r>
            <a:r>
              <a:rPr lang="ru-RU" sz="3500" b="1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– 30% </a:t>
            </a:r>
            <a:r>
              <a:rPr lang="ru-RU" sz="12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из них: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850017" y="4914516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13588 </a:t>
            </a:r>
            <a:r>
              <a:rPr lang="ru-RU" sz="12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чел., из них:</a:t>
            </a:r>
          </a:p>
        </p:txBody>
      </p:sp>
    </p:spTree>
    <p:extLst>
      <p:ext uri="{BB962C8B-B14F-4D97-AF65-F5344CB8AC3E}">
        <p14:creationId xmlns:p14="http://schemas.microsoft.com/office/powerpoint/2010/main" val="3304840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090930"/>
            <a:ext cx="12192000" cy="5794453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2AD6F94-73A5-4ABD-93F6-FA49676E104C}"/>
              </a:ext>
            </a:extLst>
          </p:cNvPr>
          <p:cNvSpPr/>
          <p:nvPr/>
        </p:nvSpPr>
        <p:spPr>
          <a:xfrm>
            <a:off x="-9024" y="1"/>
            <a:ext cx="12201024" cy="1988839"/>
          </a:xfrm>
          <a:prstGeom prst="rect">
            <a:avLst/>
          </a:prstGeom>
          <a:gradFill flip="none" rotWithShape="1">
            <a:gsLst>
              <a:gs pos="0">
                <a:srgbClr val="02A28F">
                  <a:tint val="66000"/>
                  <a:satMod val="160000"/>
                </a:srgbClr>
              </a:gs>
              <a:gs pos="50000">
                <a:srgbClr val="02A28F">
                  <a:tint val="44500"/>
                  <a:satMod val="160000"/>
                </a:srgbClr>
              </a:gs>
              <a:gs pos="100000">
                <a:srgbClr val="02A28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1" name="Заголовок 1"/>
          <p:cNvSpPr>
            <a:spLocks noGrp="1"/>
          </p:cNvSpPr>
          <p:nvPr>
            <p:ph type="title"/>
          </p:nvPr>
        </p:nvSpPr>
        <p:spPr>
          <a:xfrm>
            <a:off x="299281" y="442073"/>
            <a:ext cx="10801350" cy="45141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3300"/>
                </a:solidFill>
                <a:latin typeface="Montserrat ExtraBold" panose="00000900000000000000" pitchFamily="2" charset="-52"/>
                <a:ea typeface="Roboto" panose="02000000000000000000" pitchFamily="2" charset="0"/>
                <a:cs typeface="Arial" panose="020B0604020202020204" pitchFamily="34" charset="0"/>
              </a:rPr>
              <a:t>Диспансеризация </a:t>
            </a:r>
            <a:br>
              <a:rPr lang="ru-RU" sz="2800" dirty="0">
                <a:solidFill>
                  <a:srgbClr val="003300"/>
                </a:solidFill>
                <a:latin typeface="Montserrat ExtraBold" panose="00000900000000000000" pitchFamily="2" charset="-52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3300"/>
                </a:solidFill>
                <a:latin typeface="Montserrat ExtraBold" panose="00000900000000000000" pitchFamily="2" charset="-52"/>
                <a:ea typeface="Roboto" panose="02000000000000000000" pitchFamily="2" charset="0"/>
                <a:cs typeface="Arial" panose="020B0604020202020204" pitchFamily="34" charset="0"/>
              </a:rPr>
              <a:t>и профилактические осмотры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721ED73-5B17-489B-8AF9-E8BAB6DF7D7D}" type="slidenum">
              <a:rPr lang="ru-RU" smtClean="0"/>
              <a:t>6</a:t>
            </a:fld>
            <a:endParaRPr lang="ru-RU"/>
          </a:p>
        </p:txBody>
      </p:sp>
      <p:sp>
        <p:nvSpPr>
          <p:cNvPr id="89" name="Прямоугольник 88"/>
          <p:cNvSpPr/>
          <p:nvPr/>
        </p:nvSpPr>
        <p:spPr>
          <a:xfrm>
            <a:off x="1883456" y="1650286"/>
            <a:ext cx="24804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71755">
              <a:spcAft>
                <a:spcPts val="0"/>
              </a:spcAft>
            </a:pPr>
            <a:r>
              <a:rPr lang="ru-RU" sz="16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План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5631748" y="1648642"/>
            <a:ext cx="24804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71755">
              <a:spcAft>
                <a:spcPts val="0"/>
              </a:spcAft>
            </a:pPr>
            <a:r>
              <a:rPr lang="ru-RU" sz="16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Факт выполнения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9336063" y="1647788"/>
            <a:ext cx="24804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71755">
              <a:spcAft>
                <a:spcPts val="0"/>
              </a:spcAft>
            </a:pPr>
            <a:r>
              <a:rPr lang="ru-RU" sz="16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Доля выполнения</a:t>
            </a: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1" y="3712159"/>
            <a:ext cx="12191998" cy="30335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/>
          <p:cNvSpPr/>
          <p:nvPr/>
        </p:nvSpPr>
        <p:spPr>
          <a:xfrm>
            <a:off x="1793859" y="3645024"/>
            <a:ext cx="8622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71755" algn="ctr"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Проведение профилактических медицинских осмотров </a:t>
            </a: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-9024" y="2363383"/>
            <a:ext cx="12201024" cy="30335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/>
          <p:cNvSpPr/>
          <p:nvPr/>
        </p:nvSpPr>
        <p:spPr>
          <a:xfrm>
            <a:off x="695249" y="2308810"/>
            <a:ext cx="10945291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71755" marR="71755" algn="ctr"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Диспансеризация взрослого населения</a:t>
            </a:r>
          </a:p>
        </p:txBody>
      </p:sp>
      <p:sp>
        <p:nvSpPr>
          <p:cNvPr id="110" name="Скругленный прямоугольник 109"/>
          <p:cNvSpPr/>
          <p:nvPr/>
        </p:nvSpPr>
        <p:spPr>
          <a:xfrm>
            <a:off x="0" y="5085184"/>
            <a:ext cx="12191850" cy="30335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рямоугольник 110"/>
          <p:cNvSpPr/>
          <p:nvPr/>
        </p:nvSpPr>
        <p:spPr>
          <a:xfrm>
            <a:off x="551309" y="5013176"/>
            <a:ext cx="1108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71755" algn="ctr"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Проведение</a:t>
            </a:r>
            <a:r>
              <a:rPr lang="ru-RU" sz="20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периодических осмотров </a:t>
            </a:r>
          </a:p>
        </p:txBody>
      </p:sp>
      <p:sp>
        <p:nvSpPr>
          <p:cNvPr id="42" name="Овал 41"/>
          <p:cNvSpPr/>
          <p:nvPr/>
        </p:nvSpPr>
        <p:spPr>
          <a:xfrm>
            <a:off x="8472042" y="1268760"/>
            <a:ext cx="864096" cy="864096"/>
          </a:xfrm>
          <a:prstGeom prst="ellipse">
            <a:avLst/>
          </a:prstGeom>
          <a:solidFill>
            <a:srgbClr val="49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878669" y="1268026"/>
            <a:ext cx="1005113" cy="1005113"/>
          </a:xfrm>
          <a:prstGeom prst="ellipse">
            <a:avLst/>
          </a:prstGeom>
          <a:solidFill>
            <a:srgbClr val="49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34" y="1452275"/>
            <a:ext cx="623076" cy="623076"/>
          </a:xfrm>
          <a:prstGeom prst="rect">
            <a:avLst/>
          </a:prstGeom>
        </p:spPr>
      </p:pic>
      <p:sp>
        <p:nvSpPr>
          <p:cNvPr id="45" name="Овал 44"/>
          <p:cNvSpPr/>
          <p:nvPr/>
        </p:nvSpPr>
        <p:spPr>
          <a:xfrm>
            <a:off x="4655840" y="1268026"/>
            <a:ext cx="1005113" cy="1005113"/>
          </a:xfrm>
          <a:prstGeom prst="ellipse">
            <a:avLst/>
          </a:prstGeom>
          <a:solidFill>
            <a:srgbClr val="49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15" y="1509144"/>
            <a:ext cx="587901" cy="58790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76" y="1450890"/>
            <a:ext cx="512954" cy="512954"/>
          </a:xfrm>
          <a:prstGeom prst="rect">
            <a:avLst/>
          </a:prstGeom>
        </p:spPr>
      </p:pic>
      <p:sp>
        <p:nvSpPr>
          <p:cNvPr id="48" name="Заголовок 1"/>
          <p:cNvSpPr txBox="1">
            <a:spLocks/>
          </p:cNvSpPr>
          <p:nvPr/>
        </p:nvSpPr>
        <p:spPr>
          <a:xfrm>
            <a:off x="767333" y="2747904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C00000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13588</a:t>
            </a:r>
            <a:r>
              <a:rPr lang="ru-RU" sz="1200" dirty="0">
                <a:solidFill>
                  <a:srgbClr val="C00000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чел.</a:t>
            </a:r>
          </a:p>
        </p:txBody>
      </p:sp>
      <p:sp>
        <p:nvSpPr>
          <p:cNvPr id="49" name="Заголовок 1"/>
          <p:cNvSpPr txBox="1">
            <a:spLocks/>
          </p:cNvSpPr>
          <p:nvPr/>
        </p:nvSpPr>
        <p:spPr>
          <a:xfrm>
            <a:off x="4583832" y="2747904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C00000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4089</a:t>
            </a:r>
            <a:r>
              <a:rPr lang="ru-RU" sz="1200" dirty="0">
                <a:solidFill>
                  <a:srgbClr val="C00000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чел.</a:t>
            </a:r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8610600" y="2747904"/>
            <a:ext cx="1949970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C00000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30 </a:t>
            </a:r>
            <a:r>
              <a:rPr lang="ru-RU" sz="1200" dirty="0">
                <a:solidFill>
                  <a:srgbClr val="C00000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%</a:t>
            </a:r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767333" y="4249027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C00000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2784 </a:t>
            </a:r>
            <a:r>
              <a:rPr lang="ru-RU" sz="1200" dirty="0">
                <a:solidFill>
                  <a:srgbClr val="C00000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чел</a:t>
            </a:r>
            <a:r>
              <a:rPr lang="ru-RU" sz="12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767333" y="5546924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C00000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2220 </a:t>
            </a:r>
            <a:r>
              <a:rPr lang="ru-RU" sz="1200" dirty="0">
                <a:solidFill>
                  <a:srgbClr val="C00000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чел</a:t>
            </a:r>
            <a:r>
              <a:rPr lang="ru-RU" sz="12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583832" y="4249027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C00000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864 </a:t>
            </a:r>
            <a:r>
              <a:rPr lang="ru-RU" sz="1200" dirty="0">
                <a:solidFill>
                  <a:srgbClr val="C00000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чел</a:t>
            </a:r>
            <a:r>
              <a:rPr lang="ru-RU" sz="12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54" name="Заголовок 1"/>
          <p:cNvSpPr txBox="1">
            <a:spLocks/>
          </p:cNvSpPr>
          <p:nvPr/>
        </p:nvSpPr>
        <p:spPr>
          <a:xfrm>
            <a:off x="4583832" y="5546924"/>
            <a:ext cx="2232248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C00000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2220 </a:t>
            </a:r>
            <a:r>
              <a:rPr lang="ru-RU" sz="1200" dirty="0">
                <a:solidFill>
                  <a:srgbClr val="C00000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чел</a:t>
            </a:r>
            <a:r>
              <a:rPr lang="ru-RU" sz="1200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55" name="Заголовок 1"/>
          <p:cNvSpPr txBox="1">
            <a:spLocks/>
          </p:cNvSpPr>
          <p:nvPr/>
        </p:nvSpPr>
        <p:spPr>
          <a:xfrm>
            <a:off x="8610599" y="4249027"/>
            <a:ext cx="1950045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C00000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31 </a:t>
            </a:r>
            <a:r>
              <a:rPr lang="ru-RU" sz="1200" dirty="0">
                <a:solidFill>
                  <a:srgbClr val="C00000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%</a:t>
            </a: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8610599" y="5546924"/>
            <a:ext cx="1950046" cy="54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C00000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100 </a:t>
            </a:r>
            <a:r>
              <a:rPr lang="ru-RU" sz="1200" dirty="0">
                <a:solidFill>
                  <a:srgbClr val="C00000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%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-9024" y="6309186"/>
            <a:ext cx="12191850" cy="3651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755" marR="71755" algn="ctr"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Проведено предварительных осмотров – 1091 чел.  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7D46FB4-47F6-4544-8E6A-75DCD4BF1A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755" y="2"/>
            <a:ext cx="1750244" cy="175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92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8650571-F4F2-4AF5-87F4-F1E0B21A1BC6}"/>
              </a:ext>
            </a:extLst>
          </p:cNvPr>
          <p:cNvSpPr/>
          <p:nvPr/>
        </p:nvSpPr>
        <p:spPr>
          <a:xfrm>
            <a:off x="-9024" y="2"/>
            <a:ext cx="12201023" cy="1370982"/>
          </a:xfrm>
          <a:prstGeom prst="rect">
            <a:avLst/>
          </a:prstGeom>
          <a:gradFill flip="none" rotWithShape="1">
            <a:gsLst>
              <a:gs pos="0">
                <a:srgbClr val="02A28F">
                  <a:tint val="66000"/>
                  <a:satMod val="160000"/>
                </a:srgbClr>
              </a:gs>
              <a:gs pos="50000">
                <a:srgbClr val="02A28F">
                  <a:tint val="44500"/>
                  <a:satMod val="160000"/>
                </a:srgbClr>
              </a:gs>
              <a:gs pos="100000">
                <a:srgbClr val="02A28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5F05BB-27DF-4378-91C3-C73BB9DE15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160" y="72009"/>
            <a:ext cx="1988839" cy="1988839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07368" y="290987"/>
            <a:ext cx="5904656" cy="781643"/>
          </a:xfrm>
        </p:spPr>
        <p:txBody>
          <a:bodyPr>
            <a:normAutofit fontScale="90000"/>
          </a:bodyPr>
          <a:lstStyle/>
          <a:p>
            <a:r>
              <a:rPr lang="ru-RU" sz="30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Основные показатели. </a:t>
            </a:r>
            <a:br>
              <a:rPr lang="ru-RU" sz="30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</a:br>
            <a:r>
              <a:rPr lang="ru-RU" sz="30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Инвалиды и участники ВОВ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7</a:t>
            </a:fld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30600"/>
              </p:ext>
            </p:extLst>
          </p:nvPr>
        </p:nvGraphicFramePr>
        <p:xfrm>
          <a:off x="4439817" y="1988841"/>
          <a:ext cx="7752184" cy="451975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138076">
                  <a:extLst>
                    <a:ext uri="{9D8B030D-6E8A-4147-A177-3AD203B41FA5}">
                      <a16:colId xmlns:a16="http://schemas.microsoft.com/office/drawing/2014/main" val="2820415514"/>
                    </a:ext>
                  </a:extLst>
                </a:gridCol>
                <a:gridCol w="1352125">
                  <a:extLst>
                    <a:ext uri="{9D8B030D-6E8A-4147-A177-3AD203B41FA5}">
                      <a16:colId xmlns:a16="http://schemas.microsoft.com/office/drawing/2014/main" val="2334483666"/>
                    </a:ext>
                  </a:extLst>
                </a:gridCol>
                <a:gridCol w="1261983">
                  <a:extLst>
                    <a:ext uri="{9D8B030D-6E8A-4147-A177-3AD203B41FA5}">
                      <a16:colId xmlns:a16="http://schemas.microsoft.com/office/drawing/2014/main" val="468174681"/>
                    </a:ext>
                  </a:extLst>
                </a:gridCol>
              </a:tblGrid>
              <a:tr h="5806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Наименование</a:t>
                      </a: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</a:rPr>
                        <a:t>Участники ВОВ (кроме ИОВ) (чел.)</a:t>
                      </a: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</a:rPr>
                        <a:t>Инвалиды 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</a:endParaRPr>
                    </a:p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</a:rPr>
                        <a:t>ВОВ </a:t>
                      </a:r>
                    </a:p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</a:rPr>
                        <a:t>(чел.)</a:t>
                      </a: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:a16="http://schemas.microsoft.com/office/drawing/2014/main" val="1295891157"/>
                  </a:ext>
                </a:extLst>
              </a:tr>
              <a:tr h="315571">
                <a:tc>
                  <a:txBody>
                    <a:bodyPr/>
                    <a:lstStyle/>
                    <a:p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Состоит под диспансерным наблюдением на начало отчетного года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23 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:a16="http://schemas.microsoft.com/office/drawing/2014/main" val="2111939411"/>
                  </a:ext>
                </a:extLst>
              </a:tr>
              <a:tr h="3155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Вновь взято под диспансерное наблюдение в отчетном году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endParaRPr lang="ru-RU" sz="1500" b="0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:a16="http://schemas.microsoft.com/office/drawing/2014/main" val="3369229980"/>
                  </a:ext>
                </a:extLst>
              </a:tr>
              <a:tr h="3155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Снято с диспансерного наблюдения в течении отчетного года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</a:t>
                      </a: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</a:t>
                      </a: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:a16="http://schemas.microsoft.com/office/drawing/2014/main" val="2256360223"/>
                  </a:ext>
                </a:extLst>
              </a:tr>
              <a:tr h="3155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из них: выехало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 (умерло)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endParaRPr lang="ru-RU" sz="1500" b="0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:a16="http://schemas.microsoft.com/office/drawing/2014/main" val="4217551713"/>
                  </a:ext>
                </a:extLst>
              </a:tr>
              <a:tr h="3155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Состоит под диспансерным наблюдением на конец отчетного года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16</a:t>
                      </a: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:a16="http://schemas.microsoft.com/office/drawing/2014/main" val="3765757142"/>
                  </a:ext>
                </a:extLst>
              </a:tr>
              <a:tr h="315571">
                <a:tc>
                  <a:txBody>
                    <a:bodyPr/>
                    <a:lstStyle/>
                    <a:p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в том числе по группам инвалидности:</a:t>
                      </a:r>
                      <a:r>
                        <a:rPr lang="ru-RU" sz="1300" b="0" u="none" strike="noStrike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  I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</a:t>
                      </a: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</a:t>
                      </a: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:a16="http://schemas.microsoft.com/office/drawing/2014/main" val="402040145"/>
                  </a:ext>
                </a:extLst>
              </a:tr>
              <a:tr h="3155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u="none" strike="noStrike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                                                              </a:t>
                      </a:r>
                      <a:r>
                        <a:rPr lang="ru-RU" sz="1300" b="0" u="none" strike="noStrike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</a:t>
                      </a: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</a:t>
                      </a: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:a16="http://schemas.microsoft.com/office/drawing/2014/main" val="3467382446"/>
                  </a:ext>
                </a:extLst>
              </a:tr>
              <a:tr h="315571">
                <a:tc>
                  <a:txBody>
                    <a:bodyPr/>
                    <a:lstStyle/>
                    <a:p>
                      <a:r>
                        <a:rPr lang="en-US" sz="1300" b="0" u="none" strike="noStrike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                                                               </a:t>
                      </a:r>
                      <a:r>
                        <a:rPr lang="ru-RU" sz="1300" b="0" u="none" strike="noStrike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</a:t>
                      </a: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:a16="http://schemas.microsoft.com/office/drawing/2014/main" val="2990594822"/>
                  </a:ext>
                </a:extLst>
              </a:tr>
              <a:tr h="3155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Охвачено комплексными медицинскими осмотрами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23</a:t>
                      </a: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:a16="http://schemas.microsoft.com/office/drawing/2014/main" val="1580705554"/>
                  </a:ext>
                </a:extLst>
              </a:tr>
              <a:tr h="3155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Нуждались в стационарном лечении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</a:t>
                      </a: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:a16="http://schemas.microsoft.com/office/drawing/2014/main" val="2065485517"/>
                  </a:ext>
                </a:extLst>
              </a:tr>
              <a:tr h="3155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Получили стационарное лечение из числа нуждавшихся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</a:t>
                      </a: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:a16="http://schemas.microsoft.com/office/drawing/2014/main" val="3042443554"/>
                  </a:ext>
                </a:extLst>
              </a:tr>
              <a:tr h="3155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Получили санаторно-курортное лечение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</a:t>
                      </a:r>
                    </a:p>
                  </a:txBody>
                  <a:tcPr marL="97971" marR="97971" marT="48986" marB="489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</a:t>
                      </a:r>
                    </a:p>
                  </a:txBody>
                  <a:tcPr marL="97971" marR="97971" marT="48986" marB="48986"/>
                </a:tc>
                <a:extLst>
                  <a:ext uri="{0D108BD9-81ED-4DB2-BD59-A6C34878D82A}">
                    <a16:rowId xmlns:a16="http://schemas.microsoft.com/office/drawing/2014/main" val="408740009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7" r="34253"/>
          <a:stretch/>
        </p:blipFill>
        <p:spPr>
          <a:xfrm>
            <a:off x="0" y="1370983"/>
            <a:ext cx="4439816" cy="54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14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052736"/>
            <a:ext cx="12192000" cy="583264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AA4BB04-E02F-4602-9DB2-15BF7FE5A75D}"/>
              </a:ext>
            </a:extLst>
          </p:cNvPr>
          <p:cNvSpPr/>
          <p:nvPr/>
        </p:nvSpPr>
        <p:spPr>
          <a:xfrm>
            <a:off x="-9024" y="1"/>
            <a:ext cx="12201024" cy="1244213"/>
          </a:xfrm>
          <a:prstGeom prst="rect">
            <a:avLst/>
          </a:prstGeom>
          <a:gradFill flip="none" rotWithShape="1">
            <a:gsLst>
              <a:gs pos="0">
                <a:srgbClr val="02A28F">
                  <a:tint val="66000"/>
                  <a:satMod val="160000"/>
                </a:srgbClr>
              </a:gs>
              <a:gs pos="50000">
                <a:srgbClr val="02A28F">
                  <a:tint val="44500"/>
                  <a:satMod val="160000"/>
                </a:srgbClr>
              </a:gs>
              <a:gs pos="100000">
                <a:srgbClr val="02A28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07368" y="188571"/>
            <a:ext cx="8712968" cy="1007517"/>
          </a:xfrm>
        </p:spPr>
        <p:txBody>
          <a:bodyPr anchor="t">
            <a:normAutofit/>
          </a:bodyPr>
          <a:lstStyle/>
          <a:p>
            <a:r>
              <a:rPr lang="ru-RU" sz="30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Прививочная работа: </a:t>
            </a:r>
            <a:br>
              <a:rPr lang="ru-RU" sz="30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</a:br>
            <a:r>
              <a:rPr lang="ru-RU" sz="30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гепатит, корь, краснуха, дифтерия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0819" y="1844824"/>
            <a:ext cx="4318673" cy="378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Вакцинация</a:t>
            </a:r>
            <a:r>
              <a:rPr lang="en-US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против гепатита В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Вакцинация против гепатита А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Ревакцинация против гепатита А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Вакцинация против кори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Ревакцинация против кори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Вакцинация против краснухи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Ревакцинация против краснухи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Вакцинация против дифтерии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Ревакцинация против дифтерии</a:t>
            </a:r>
          </a:p>
        </p:txBody>
      </p:sp>
      <p:sp>
        <p:nvSpPr>
          <p:cNvPr id="9" name="Овал 8"/>
          <p:cNvSpPr/>
          <p:nvPr/>
        </p:nvSpPr>
        <p:spPr>
          <a:xfrm>
            <a:off x="6960096" y="1628800"/>
            <a:ext cx="4464496" cy="4464496"/>
          </a:xfrm>
          <a:prstGeom prst="ellipse">
            <a:avLst/>
          </a:prstGeom>
          <a:solidFill>
            <a:srgbClr val="49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5929926" y="3838053"/>
            <a:ext cx="845786" cy="1"/>
          </a:xfrm>
          <a:prstGeom prst="straightConnector1">
            <a:avLst/>
          </a:prstGeom>
          <a:ln w="28575" cap="rnd" cmpd="sng">
            <a:solidFill>
              <a:srgbClr val="49BED8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cxnSpLocks/>
          </p:cNvCxnSpPr>
          <p:nvPr/>
        </p:nvCxnSpPr>
        <p:spPr>
          <a:xfrm>
            <a:off x="5929926" y="1244214"/>
            <a:ext cx="0" cy="5641169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7608167" y="4848486"/>
            <a:ext cx="3141869" cy="895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000" dirty="0">
                <a:solidFill>
                  <a:schemeClr val="bg1"/>
                </a:solidFill>
                <a:latin typeface="Montserrat ExtraBold" panose="000009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96%</a:t>
            </a:r>
            <a:endParaRPr lang="ru-RU" sz="50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06054" y="4138086"/>
            <a:ext cx="3815126" cy="789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chemeClr val="bg1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Все планы по вакцинации </a:t>
            </a:r>
            <a:br>
              <a:rPr lang="ru-RU" sz="1600" dirty="0">
                <a:solidFill>
                  <a:schemeClr val="bg1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на 2021 год выполнены на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717" y="2181868"/>
            <a:ext cx="2066009" cy="206600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853EE25-8C7A-43AD-96CA-07BB42DD8E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160" y="1"/>
            <a:ext cx="1988839" cy="198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25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4C94CD59-A30A-4F08-A9B8-C3CB6D7B536C}"/>
              </a:ext>
            </a:extLst>
          </p:cNvPr>
          <p:cNvSpPr/>
          <p:nvPr/>
        </p:nvSpPr>
        <p:spPr>
          <a:xfrm>
            <a:off x="-9024" y="1"/>
            <a:ext cx="12201024" cy="1244213"/>
          </a:xfrm>
          <a:prstGeom prst="rect">
            <a:avLst/>
          </a:prstGeom>
          <a:gradFill flip="none" rotWithShape="1">
            <a:gsLst>
              <a:gs pos="0">
                <a:srgbClr val="02A28F">
                  <a:tint val="66000"/>
                  <a:satMod val="160000"/>
                </a:srgbClr>
              </a:gs>
              <a:gs pos="50000">
                <a:srgbClr val="02A28F">
                  <a:tint val="44500"/>
                  <a:satMod val="160000"/>
                </a:srgbClr>
              </a:gs>
              <a:gs pos="100000">
                <a:srgbClr val="02A28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8"/>
          <a:stretch/>
        </p:blipFill>
        <p:spPr>
          <a:xfrm>
            <a:off x="0" y="1138921"/>
            <a:ext cx="12192000" cy="5717921"/>
          </a:xfrm>
          <a:prstGeom prst="rect">
            <a:avLst/>
          </a:prstGeom>
        </p:spPr>
      </p:pic>
      <p:sp>
        <p:nvSpPr>
          <p:cNvPr id="114" name="Заголовок 1"/>
          <p:cNvSpPr>
            <a:spLocks noGrp="1"/>
          </p:cNvSpPr>
          <p:nvPr>
            <p:ph type="title"/>
          </p:nvPr>
        </p:nvSpPr>
        <p:spPr>
          <a:xfrm>
            <a:off x="669514" y="259802"/>
            <a:ext cx="10515600" cy="541655"/>
          </a:xfrm>
        </p:spPr>
        <p:txBody>
          <a:bodyPr>
            <a:normAutofit/>
          </a:bodyPr>
          <a:lstStyle/>
          <a:p>
            <a:r>
              <a:rPr lang="ru-RU" sz="27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Показатели</a:t>
            </a:r>
            <a:r>
              <a:rPr lang="en-US" sz="27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 </a:t>
            </a:r>
            <a:r>
              <a:rPr lang="ru-RU" sz="2700" dirty="0">
                <a:solidFill>
                  <a:srgbClr val="013A3D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заболеваемости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t>9</a:t>
            </a:fld>
            <a:endParaRPr lang="ru-RU"/>
          </a:p>
        </p:txBody>
      </p:sp>
      <p:sp>
        <p:nvSpPr>
          <p:cNvPr id="117" name="Скругленный прямоугольник 116"/>
          <p:cNvSpPr/>
          <p:nvPr/>
        </p:nvSpPr>
        <p:spPr>
          <a:xfrm>
            <a:off x="831031" y="1883612"/>
            <a:ext cx="1599621" cy="4137676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Скругленный прямоугольник 117"/>
          <p:cNvSpPr/>
          <p:nvPr/>
        </p:nvSpPr>
        <p:spPr>
          <a:xfrm>
            <a:off x="2631232" y="1883612"/>
            <a:ext cx="1584176" cy="4137676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Скругленный прямоугольник 118"/>
          <p:cNvSpPr/>
          <p:nvPr/>
        </p:nvSpPr>
        <p:spPr>
          <a:xfrm>
            <a:off x="4431432" y="1883612"/>
            <a:ext cx="1584176" cy="4137676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Скругленный прямоугольник 119"/>
          <p:cNvSpPr/>
          <p:nvPr/>
        </p:nvSpPr>
        <p:spPr>
          <a:xfrm>
            <a:off x="6231632" y="1883612"/>
            <a:ext cx="1584176" cy="4137676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Скругленный прямоугольник 120"/>
          <p:cNvSpPr/>
          <p:nvPr/>
        </p:nvSpPr>
        <p:spPr>
          <a:xfrm>
            <a:off x="8031832" y="1883612"/>
            <a:ext cx="1584176" cy="4137676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Заголовок 1"/>
          <p:cNvSpPr txBox="1">
            <a:spLocks/>
          </p:cNvSpPr>
          <p:nvPr/>
        </p:nvSpPr>
        <p:spPr>
          <a:xfrm>
            <a:off x="831032" y="2330414"/>
            <a:ext cx="1584176" cy="54532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Болезни </a:t>
            </a:r>
          </a:p>
          <a:p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системы кровообращения</a:t>
            </a:r>
          </a:p>
        </p:txBody>
      </p:sp>
      <p:sp>
        <p:nvSpPr>
          <p:cNvPr id="123" name="Заголовок 1"/>
          <p:cNvSpPr txBox="1">
            <a:spLocks/>
          </p:cNvSpPr>
          <p:nvPr/>
        </p:nvSpPr>
        <p:spPr>
          <a:xfrm>
            <a:off x="2631232" y="2325365"/>
            <a:ext cx="1440160" cy="460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Болезни органов дыхания</a:t>
            </a:r>
          </a:p>
        </p:txBody>
      </p:sp>
      <p:sp>
        <p:nvSpPr>
          <p:cNvPr id="124" name="Заголовок 1"/>
          <p:cNvSpPr txBox="1">
            <a:spLocks/>
          </p:cNvSpPr>
          <p:nvPr/>
        </p:nvSpPr>
        <p:spPr>
          <a:xfrm>
            <a:off x="4431432" y="2325364"/>
            <a:ext cx="1440160" cy="460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Болезни органов пищеварения</a:t>
            </a:r>
          </a:p>
        </p:txBody>
      </p:sp>
      <p:sp>
        <p:nvSpPr>
          <p:cNvPr id="125" name="Заголовок 1"/>
          <p:cNvSpPr txBox="1">
            <a:spLocks/>
          </p:cNvSpPr>
          <p:nvPr/>
        </p:nvSpPr>
        <p:spPr>
          <a:xfrm>
            <a:off x="6231632" y="2318379"/>
            <a:ext cx="1440160" cy="5924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Болезни костно-мышечной системы</a:t>
            </a:r>
          </a:p>
        </p:txBody>
      </p:sp>
      <p:sp>
        <p:nvSpPr>
          <p:cNvPr id="126" name="Заголовок 1"/>
          <p:cNvSpPr txBox="1">
            <a:spLocks/>
          </p:cNvSpPr>
          <p:nvPr/>
        </p:nvSpPr>
        <p:spPr>
          <a:xfrm>
            <a:off x="8031832" y="2318380"/>
            <a:ext cx="1440160" cy="55735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Болезни мочеполовой системы</a:t>
            </a:r>
          </a:p>
        </p:txBody>
      </p:sp>
      <p:sp>
        <p:nvSpPr>
          <p:cNvPr id="127" name="Овал 126"/>
          <p:cNvSpPr/>
          <p:nvPr/>
        </p:nvSpPr>
        <p:spPr>
          <a:xfrm>
            <a:off x="953567" y="1347257"/>
            <a:ext cx="885577" cy="885577"/>
          </a:xfrm>
          <a:prstGeom prst="ellipse">
            <a:avLst/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pic>
        <p:nvPicPr>
          <p:cNvPr id="128" name="Рисунок 1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12" y="1494187"/>
            <a:ext cx="582686" cy="582686"/>
          </a:xfrm>
          <a:prstGeom prst="rect">
            <a:avLst/>
          </a:prstGeom>
        </p:spPr>
      </p:pic>
      <p:sp>
        <p:nvSpPr>
          <p:cNvPr id="129" name="Овал 128"/>
          <p:cNvSpPr/>
          <p:nvPr/>
        </p:nvSpPr>
        <p:spPr>
          <a:xfrm>
            <a:off x="2753767" y="1347257"/>
            <a:ext cx="885577" cy="885577"/>
          </a:xfrm>
          <a:prstGeom prst="ellipse">
            <a:avLst/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Овал 129"/>
          <p:cNvSpPr/>
          <p:nvPr/>
        </p:nvSpPr>
        <p:spPr>
          <a:xfrm>
            <a:off x="4553967" y="1347257"/>
            <a:ext cx="885577" cy="885577"/>
          </a:xfrm>
          <a:prstGeom prst="ellipse">
            <a:avLst/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Овал 130"/>
          <p:cNvSpPr/>
          <p:nvPr/>
        </p:nvSpPr>
        <p:spPr>
          <a:xfrm>
            <a:off x="6354167" y="1347257"/>
            <a:ext cx="885577" cy="885577"/>
          </a:xfrm>
          <a:prstGeom prst="ellipse">
            <a:avLst/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Овал 131"/>
          <p:cNvSpPr/>
          <p:nvPr/>
        </p:nvSpPr>
        <p:spPr>
          <a:xfrm>
            <a:off x="8154367" y="1347257"/>
            <a:ext cx="885577" cy="885577"/>
          </a:xfrm>
          <a:prstGeom prst="ellipse">
            <a:avLst/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" name="Рисунок 1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272" y="1510495"/>
            <a:ext cx="491474" cy="491474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098" y="1493766"/>
            <a:ext cx="562430" cy="562430"/>
          </a:xfrm>
          <a:prstGeom prst="rect">
            <a:avLst/>
          </a:prstGeom>
        </p:spPr>
      </p:pic>
      <p:pic>
        <p:nvPicPr>
          <p:cNvPr id="135" name="Рисунок 1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64" y="1536143"/>
            <a:ext cx="537834" cy="537834"/>
          </a:xfrm>
          <a:prstGeom prst="rect">
            <a:avLst/>
          </a:prstGeom>
        </p:spPr>
      </p:pic>
      <p:pic>
        <p:nvPicPr>
          <p:cNvPr id="136" name="Рисунок 1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864" y="1517095"/>
            <a:ext cx="568491" cy="568491"/>
          </a:xfrm>
          <a:prstGeom prst="rect">
            <a:avLst/>
          </a:prstGeom>
        </p:spPr>
      </p:pic>
      <p:graphicFrame>
        <p:nvGraphicFramePr>
          <p:cNvPr id="138" name="Диаграмма 137"/>
          <p:cNvGraphicFramePr/>
          <p:nvPr>
            <p:extLst>
              <p:ext uri="{D42A27DB-BD31-4B8C-83A1-F6EECF244321}">
                <p14:modId xmlns:p14="http://schemas.microsoft.com/office/powerpoint/2010/main" val="1893067190"/>
              </p:ext>
            </p:extLst>
          </p:nvPr>
        </p:nvGraphicFramePr>
        <p:xfrm>
          <a:off x="654252" y="2875735"/>
          <a:ext cx="9282551" cy="3512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A714BA4-FFAF-4EED-B69E-22909F38D7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44" y="1"/>
            <a:ext cx="2453456" cy="245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492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5431</TotalTime>
  <Words>825</Words>
  <Application>Microsoft Office PowerPoint</Application>
  <PresentationFormat>Широкоэкранный</PresentationFormat>
  <Paragraphs>255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Montserrat ExtraBold</vt:lpstr>
      <vt:lpstr>Montserrat Medium</vt:lpstr>
      <vt:lpstr>Montserrat SemiBold</vt:lpstr>
      <vt:lpstr>Palatino</vt:lpstr>
      <vt:lpstr>Roboto</vt:lpstr>
      <vt:lpstr>Times New Roman</vt:lpstr>
      <vt:lpstr>Тема Office</vt:lpstr>
      <vt:lpstr>Презентация PowerPoint</vt:lpstr>
      <vt:lpstr>Основные показатели</vt:lpstr>
      <vt:lpstr>Посещения поликлиники в 2021 году </vt:lpstr>
      <vt:lpstr>Презентация PowerPoint</vt:lpstr>
      <vt:lpstr>Диспансеризация</vt:lpstr>
      <vt:lpstr>Диспансеризация  и профилактические осмотры</vt:lpstr>
      <vt:lpstr>Основные показатели.  Инвалиды и участники ВОВ</vt:lpstr>
      <vt:lpstr>Прививочная работа:  гепатит, корь, краснуха, дифтерия</vt:lpstr>
      <vt:lpstr>Показатели заболеваемости</vt:lpstr>
      <vt:lpstr>Обучение врачей общей практики</vt:lpstr>
      <vt:lpstr>Повышение комфорта пребывания  в поликлинике</vt:lpstr>
      <vt:lpstr>Работа по рассмотрению  жалоб и обращений граждан</vt:lpstr>
      <vt:lpstr>Оборудование поликлиники</vt:lpstr>
      <vt:lpstr>Оборудование поликлиники</vt:lpstr>
      <vt:lpstr>Медицинские организации  оказывают помощь по различным профилям</vt:lpstr>
      <vt:lpstr>Кадры 2021 года</vt:lpstr>
      <vt:lpstr>Мероприятия в поликлиниках, реализованные в 2021 году</vt:lpstr>
      <vt:lpstr>В 2021 году смонтирован пандус</vt:lpstr>
      <vt:lpstr>В 2021 году проведен косметический ремонт 1 этажа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</dc:title>
  <dc:creator>Тихонов Евгений Юрьевич</dc:creator>
  <cp:lastModifiedBy>Пользователь</cp:lastModifiedBy>
  <cp:revision>329</cp:revision>
  <cp:lastPrinted>2022-03-03T13:54:51Z</cp:lastPrinted>
  <dcterms:created xsi:type="dcterms:W3CDTF">2019-02-11T07:19:05Z</dcterms:created>
  <dcterms:modified xsi:type="dcterms:W3CDTF">2022-03-10T05:59:04Z</dcterms:modified>
</cp:coreProperties>
</file>