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89" r:id="rId6"/>
    <p:sldId id="261" r:id="rId7"/>
    <p:sldId id="284" r:id="rId8"/>
    <p:sldId id="281" r:id="rId9"/>
    <p:sldId id="282" r:id="rId10"/>
    <p:sldId id="269" r:id="rId11"/>
    <p:sldId id="270" r:id="rId12"/>
    <p:sldId id="266" r:id="rId13"/>
    <p:sldId id="267" r:id="rId14"/>
    <p:sldId id="264" r:id="rId15"/>
    <p:sldId id="285" r:id="rId16"/>
    <p:sldId id="286" r:id="rId17"/>
    <p:sldId id="287" r:id="rId18"/>
    <p:sldId id="279" r:id="rId19"/>
    <p:sldId id="263" r:id="rId20"/>
    <p:sldId id="288" r:id="rId21"/>
    <p:sldId id="262" r:id="rId22"/>
    <p:sldId id="268" r:id="rId23"/>
    <p:sldId id="271" r:id="rId24"/>
    <p:sldId id="273" r:id="rId25"/>
    <p:sldId id="272" r:id="rId26"/>
    <p:sldId id="274" r:id="rId27"/>
    <p:sldId id="291" r:id="rId28"/>
    <p:sldId id="276" r:id="rId29"/>
    <p:sldId id="283" r:id="rId30"/>
  </p:sldIdLst>
  <p:sldSz cx="10693400" cy="7561263"/>
  <p:notesSz cx="6797675" cy="9926638"/>
  <p:defaultTextStyle>
    <a:defPPr>
      <a:defRPr lang="ru-RU"/>
    </a:defPPr>
    <a:lvl1pPr marL="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33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30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64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97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94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28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15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950" algn="l" defTabSz="104267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BC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7" autoAdjust="0"/>
  </p:normalViewPr>
  <p:slideViewPr>
    <p:cSldViewPr>
      <p:cViewPr>
        <p:scale>
          <a:sx n="100" d="100"/>
          <a:sy n="100" d="100"/>
        </p:scale>
        <p:origin x="-1410" y="-228"/>
      </p:cViewPr>
      <p:guideLst>
        <p:guide orient="horz" pos="2381"/>
        <p:guide pos="3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2160543478971208"/>
          <c:y val="0.14964313775650057"/>
          <c:w val="0.51601911292834723"/>
          <c:h val="0.692555411405705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37 объектов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FF-48CB-B921-C506C270AEA2}"/>
              </c:ext>
            </c:extLst>
          </c:dPt>
          <c:dPt>
            <c:idx val="1"/>
            <c:explosion val="7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6FF-48CB-B921-C506C270AE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614-ПП</c:v>
                </c:pt>
                <c:pt idx="1">
                  <c:v>819-ПП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A4-41F9-A6E6-CAC3997D002C}"/>
            </c:ext>
          </c:extLst>
        </c:ser>
        <c:dLbls>
          <c:showPercent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52868355185965"/>
          <c:y val="0.83678453602616065"/>
          <c:w val="0.453819318129835"/>
          <c:h val="0.13858594908801303"/>
        </c:manualLayout>
      </c:layout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8A6B91-BB49-4721-9959-EC45A54635D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FE29B0-8449-432B-990E-CFEA83871E32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 осенне-зимний </a:t>
          </a:r>
          <a:r>
            <a:rPr lang="ru-RU" sz="1400" b="1" dirty="0" smtClean="0">
              <a:solidFill>
                <a:schemeClr val="tx1"/>
              </a:solidFill>
            </a:rPr>
            <a:t>период 2019-2020 гг</a:t>
          </a:r>
          <a:r>
            <a:rPr lang="ru-RU" sz="1400" dirty="0" smtClean="0">
              <a:solidFill>
                <a:schemeClr val="tx1"/>
              </a:solidFill>
            </a:rPr>
            <a:t>. еженедельно проводились тепловые комиссии управы.</a:t>
          </a:r>
          <a:endParaRPr lang="ru-RU" sz="3200" dirty="0">
            <a:solidFill>
              <a:schemeClr val="tx1"/>
            </a:solidFill>
          </a:endParaRPr>
        </a:p>
      </dgm:t>
    </dgm:pt>
    <dgm:pt modelId="{F814E0FB-C017-4F59-A944-BA995561184B}" type="parTrans" cxnId="{C9EFE92F-AA27-41DE-AB4C-94BA3D00CAA5}">
      <dgm:prSet/>
      <dgm:spPr/>
      <dgm:t>
        <a:bodyPr/>
        <a:lstStyle/>
        <a:p>
          <a:endParaRPr lang="ru-RU"/>
        </a:p>
      </dgm:t>
    </dgm:pt>
    <dgm:pt modelId="{B26D487A-5130-4709-B335-972328B9659A}" type="sibTrans" cxnId="{C9EFE92F-AA27-41DE-AB4C-94BA3D00CAA5}">
      <dgm:prSet/>
      <dgm:spPr/>
      <dgm:t>
        <a:bodyPr/>
        <a:lstStyle/>
        <a:p>
          <a:endParaRPr lang="ru-RU"/>
        </a:p>
      </dgm:t>
    </dgm:pt>
    <dgm:pt modelId="{E94A971C-4BC4-4719-8FA8-08A92A2140B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В 2019 году </a:t>
          </a:r>
          <a:r>
            <a:rPr lang="ru-RU" sz="1400" b="0" dirty="0" smtClean="0">
              <a:solidFill>
                <a:schemeClr val="tx1"/>
              </a:solidFill>
            </a:rPr>
            <a:t>во всех жилых домах, объектах социальной сферы , предприятиях промышленности  и потребительского рынка проводилась сезонная подготовка к отопительному сезону  2019-2020 гг.</a:t>
          </a:r>
          <a:endParaRPr lang="ru-RU" sz="1400" b="0" dirty="0">
            <a:solidFill>
              <a:schemeClr val="tx1"/>
            </a:solidFill>
          </a:endParaRPr>
        </a:p>
      </dgm:t>
    </dgm:pt>
    <dgm:pt modelId="{0EBF8F4F-95B3-4EBF-B4F1-A6B23AE72B39}" type="parTrans" cxnId="{EDB9D58A-9362-4E1C-8BF5-52676CB79C79}">
      <dgm:prSet/>
      <dgm:spPr/>
      <dgm:t>
        <a:bodyPr/>
        <a:lstStyle/>
        <a:p>
          <a:endParaRPr lang="ru-RU"/>
        </a:p>
      </dgm:t>
    </dgm:pt>
    <dgm:pt modelId="{92365F6D-38DF-4C25-91D0-3D79917EC590}" type="sibTrans" cxnId="{EDB9D58A-9362-4E1C-8BF5-52676CB79C79}">
      <dgm:prSet/>
      <dgm:spPr/>
      <dgm:t>
        <a:bodyPr/>
        <a:lstStyle/>
        <a:p>
          <a:endParaRPr lang="ru-RU"/>
        </a:p>
      </dgm:t>
    </dgm:pt>
    <dgm:pt modelId="{6D0592D2-743E-4082-B4E4-6B7786E7294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В соответствии с утвержденным планом –графиком подготовки жилищного фонда района к зимней эксплуатации подготовлены все МКД района и приняты комиссией с участием ПАО «МОЭК» и инспекции жилищного надзора по ЮВАО г. Москвы.</a:t>
          </a:r>
          <a:endParaRPr lang="ru-RU" sz="1400" b="1" dirty="0">
            <a:solidFill>
              <a:schemeClr val="tx1"/>
            </a:solidFill>
          </a:endParaRPr>
        </a:p>
      </dgm:t>
    </dgm:pt>
    <dgm:pt modelId="{EE174956-DA69-457D-9720-233E425D0EBF}" type="parTrans" cxnId="{29A0B8ED-8584-4B5D-B5FE-50689A700E47}">
      <dgm:prSet/>
      <dgm:spPr/>
      <dgm:t>
        <a:bodyPr/>
        <a:lstStyle/>
        <a:p>
          <a:endParaRPr lang="ru-RU"/>
        </a:p>
      </dgm:t>
    </dgm:pt>
    <dgm:pt modelId="{1523A2B5-3F47-4233-9E5D-48841FE2FA64}" type="sibTrans" cxnId="{29A0B8ED-8584-4B5D-B5FE-50689A700E47}">
      <dgm:prSet/>
      <dgm:spPr/>
      <dgm:t>
        <a:bodyPr/>
        <a:lstStyle/>
        <a:p>
          <a:endParaRPr lang="ru-RU"/>
        </a:p>
      </dgm:t>
    </dgm:pt>
    <dgm:pt modelId="{D992B4C5-D9F0-41D9-91AF-E047D998DB62}" type="pres">
      <dgm:prSet presAssocID="{BD8A6B91-BB49-4721-9959-EC45A54635D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7A1388-7CBF-4C03-BED5-1AE23C7756F0}" type="pres">
      <dgm:prSet presAssocID="{61FE29B0-8449-432B-990E-CFEA83871E32}" presName="parentLin" presStyleCnt="0"/>
      <dgm:spPr/>
    </dgm:pt>
    <dgm:pt modelId="{497FE537-995D-40FB-985C-FEBD8D98C39E}" type="pres">
      <dgm:prSet presAssocID="{61FE29B0-8449-432B-990E-CFEA83871E3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CC9D5C7-9F01-4DDF-ADE8-3062F85BFDF1}" type="pres">
      <dgm:prSet presAssocID="{61FE29B0-8449-432B-990E-CFEA83871E32}" presName="parentText" presStyleLbl="node1" presStyleIdx="0" presStyleCnt="3" custScaleX="104208" custScaleY="231651" custLinFactNeighborX="2564" custLinFactNeighborY="93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20A08-DCB7-4A63-ACE0-A2FE8271F143}" type="pres">
      <dgm:prSet presAssocID="{61FE29B0-8449-432B-990E-CFEA83871E32}" presName="negativeSpace" presStyleCnt="0"/>
      <dgm:spPr/>
    </dgm:pt>
    <dgm:pt modelId="{C09DC541-B8E1-44DA-BEE3-E778F653191A}" type="pres">
      <dgm:prSet presAssocID="{61FE29B0-8449-432B-990E-CFEA83871E32}" presName="childText" presStyleLbl="conFgAcc1" presStyleIdx="0" presStyleCnt="3">
        <dgm:presLayoutVars>
          <dgm:bulletEnabled val="1"/>
        </dgm:presLayoutVars>
      </dgm:prSet>
      <dgm:spPr/>
    </dgm:pt>
    <dgm:pt modelId="{225CCC6C-A377-4A38-BB85-23164DC53326}" type="pres">
      <dgm:prSet presAssocID="{B26D487A-5130-4709-B335-972328B9659A}" presName="spaceBetweenRectangles" presStyleCnt="0"/>
      <dgm:spPr/>
    </dgm:pt>
    <dgm:pt modelId="{A456222E-0B56-43EB-B868-867F41F65CC8}" type="pres">
      <dgm:prSet presAssocID="{E94A971C-4BC4-4719-8FA8-08A92A2140B7}" presName="parentLin" presStyleCnt="0"/>
      <dgm:spPr/>
    </dgm:pt>
    <dgm:pt modelId="{67794A93-2C5A-4B09-A451-418EE5BD04DB}" type="pres">
      <dgm:prSet presAssocID="{E94A971C-4BC4-4719-8FA8-08A92A2140B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3947096-FF57-4AE9-9543-689514AF8A45}" type="pres">
      <dgm:prSet presAssocID="{E94A971C-4BC4-4719-8FA8-08A92A2140B7}" presName="parentText" presStyleLbl="node1" presStyleIdx="1" presStyleCnt="3" custScaleX="105806" custScaleY="2616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3C01C-7356-4842-B21A-15EAFD411F30}" type="pres">
      <dgm:prSet presAssocID="{E94A971C-4BC4-4719-8FA8-08A92A2140B7}" presName="negativeSpace" presStyleCnt="0"/>
      <dgm:spPr/>
    </dgm:pt>
    <dgm:pt modelId="{F5E3AD3A-F8BE-4A21-A680-50960AA72232}" type="pres">
      <dgm:prSet presAssocID="{E94A971C-4BC4-4719-8FA8-08A92A2140B7}" presName="childText" presStyleLbl="conFgAcc1" presStyleIdx="1" presStyleCnt="3">
        <dgm:presLayoutVars>
          <dgm:bulletEnabled val="1"/>
        </dgm:presLayoutVars>
      </dgm:prSet>
      <dgm:spPr/>
    </dgm:pt>
    <dgm:pt modelId="{BA8F706E-FD63-4508-AAE8-CC3FE0358820}" type="pres">
      <dgm:prSet presAssocID="{92365F6D-38DF-4C25-91D0-3D79917EC590}" presName="spaceBetweenRectangles" presStyleCnt="0"/>
      <dgm:spPr/>
    </dgm:pt>
    <dgm:pt modelId="{A46CA45E-6E97-47D1-8C29-3D02F7B645A8}" type="pres">
      <dgm:prSet presAssocID="{6D0592D2-743E-4082-B4E4-6B7786E7294F}" presName="parentLin" presStyleCnt="0"/>
      <dgm:spPr/>
    </dgm:pt>
    <dgm:pt modelId="{A4DFF947-F215-47F3-8881-D09739E60B46}" type="pres">
      <dgm:prSet presAssocID="{6D0592D2-743E-4082-B4E4-6B7786E7294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7DD8B3D-D53A-43BF-946B-A9D2C8BDDE44}" type="pres">
      <dgm:prSet presAssocID="{6D0592D2-743E-4082-B4E4-6B7786E7294F}" presName="parentText" presStyleLbl="node1" presStyleIdx="2" presStyleCnt="3" custScaleX="104190" custScaleY="2974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FEB00-FBFF-4D2D-A36A-7C19A6E8FD89}" type="pres">
      <dgm:prSet presAssocID="{6D0592D2-743E-4082-B4E4-6B7786E7294F}" presName="negativeSpace" presStyleCnt="0"/>
      <dgm:spPr/>
    </dgm:pt>
    <dgm:pt modelId="{DA9AD4A5-C3A1-4346-B9BD-C71F3BE1B499}" type="pres">
      <dgm:prSet presAssocID="{6D0592D2-743E-4082-B4E4-6B7786E7294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DBE8AFE-1687-4B73-A3E1-6BB4C79E2F46}" type="presOf" srcId="{6D0592D2-743E-4082-B4E4-6B7786E7294F}" destId="{F7DD8B3D-D53A-43BF-946B-A9D2C8BDDE44}" srcOrd="1" destOrd="0" presId="urn:microsoft.com/office/officeart/2005/8/layout/list1"/>
    <dgm:cxn modelId="{29A0B8ED-8584-4B5D-B5FE-50689A700E47}" srcId="{BD8A6B91-BB49-4721-9959-EC45A54635D2}" destId="{6D0592D2-743E-4082-B4E4-6B7786E7294F}" srcOrd="2" destOrd="0" parTransId="{EE174956-DA69-457D-9720-233E425D0EBF}" sibTransId="{1523A2B5-3F47-4233-9E5D-48841FE2FA64}"/>
    <dgm:cxn modelId="{A1D453DA-7AFB-4A6C-A11B-E660AEC26AFD}" type="presOf" srcId="{6D0592D2-743E-4082-B4E4-6B7786E7294F}" destId="{A4DFF947-F215-47F3-8881-D09739E60B46}" srcOrd="0" destOrd="0" presId="urn:microsoft.com/office/officeart/2005/8/layout/list1"/>
    <dgm:cxn modelId="{EDB9D58A-9362-4E1C-8BF5-52676CB79C79}" srcId="{BD8A6B91-BB49-4721-9959-EC45A54635D2}" destId="{E94A971C-4BC4-4719-8FA8-08A92A2140B7}" srcOrd="1" destOrd="0" parTransId="{0EBF8F4F-95B3-4EBF-B4F1-A6B23AE72B39}" sibTransId="{92365F6D-38DF-4C25-91D0-3D79917EC590}"/>
    <dgm:cxn modelId="{7235C7FB-25D8-45B8-9D1C-2C0FE5448EAD}" type="presOf" srcId="{61FE29B0-8449-432B-990E-CFEA83871E32}" destId="{8CC9D5C7-9F01-4DDF-ADE8-3062F85BFDF1}" srcOrd="1" destOrd="0" presId="urn:microsoft.com/office/officeart/2005/8/layout/list1"/>
    <dgm:cxn modelId="{44DDE817-69F1-457A-9941-953BCE542AF4}" type="presOf" srcId="{E94A971C-4BC4-4719-8FA8-08A92A2140B7}" destId="{67794A93-2C5A-4B09-A451-418EE5BD04DB}" srcOrd="0" destOrd="0" presId="urn:microsoft.com/office/officeart/2005/8/layout/list1"/>
    <dgm:cxn modelId="{4CE3899A-5AEA-4A0C-B479-6142D20D79DA}" type="presOf" srcId="{E94A971C-4BC4-4719-8FA8-08A92A2140B7}" destId="{C3947096-FF57-4AE9-9543-689514AF8A45}" srcOrd="1" destOrd="0" presId="urn:microsoft.com/office/officeart/2005/8/layout/list1"/>
    <dgm:cxn modelId="{98396B1A-9A27-4AC7-9DD0-20EC0E1179C9}" type="presOf" srcId="{61FE29B0-8449-432B-990E-CFEA83871E32}" destId="{497FE537-995D-40FB-985C-FEBD8D98C39E}" srcOrd="0" destOrd="0" presId="urn:microsoft.com/office/officeart/2005/8/layout/list1"/>
    <dgm:cxn modelId="{2E7F28A0-C774-4CDA-8889-A3712217C00B}" type="presOf" srcId="{BD8A6B91-BB49-4721-9959-EC45A54635D2}" destId="{D992B4C5-D9F0-41D9-91AF-E047D998DB62}" srcOrd="0" destOrd="0" presId="urn:microsoft.com/office/officeart/2005/8/layout/list1"/>
    <dgm:cxn modelId="{C9EFE92F-AA27-41DE-AB4C-94BA3D00CAA5}" srcId="{BD8A6B91-BB49-4721-9959-EC45A54635D2}" destId="{61FE29B0-8449-432B-990E-CFEA83871E32}" srcOrd="0" destOrd="0" parTransId="{F814E0FB-C017-4F59-A944-BA995561184B}" sibTransId="{B26D487A-5130-4709-B335-972328B9659A}"/>
    <dgm:cxn modelId="{C3E5843F-C612-420A-BDCF-75EAA44E5A01}" type="presParOf" srcId="{D992B4C5-D9F0-41D9-91AF-E047D998DB62}" destId="{D97A1388-7CBF-4C03-BED5-1AE23C7756F0}" srcOrd="0" destOrd="0" presId="urn:microsoft.com/office/officeart/2005/8/layout/list1"/>
    <dgm:cxn modelId="{9C5DA701-152C-45B0-9CD0-4004F47E87BA}" type="presParOf" srcId="{D97A1388-7CBF-4C03-BED5-1AE23C7756F0}" destId="{497FE537-995D-40FB-985C-FEBD8D98C39E}" srcOrd="0" destOrd="0" presId="urn:microsoft.com/office/officeart/2005/8/layout/list1"/>
    <dgm:cxn modelId="{BB2AF69A-50C4-40C0-A49F-451DDF8AB2F3}" type="presParOf" srcId="{D97A1388-7CBF-4C03-BED5-1AE23C7756F0}" destId="{8CC9D5C7-9F01-4DDF-ADE8-3062F85BFDF1}" srcOrd="1" destOrd="0" presId="urn:microsoft.com/office/officeart/2005/8/layout/list1"/>
    <dgm:cxn modelId="{924BE14B-651B-4128-A044-C77FBB84730D}" type="presParOf" srcId="{D992B4C5-D9F0-41D9-91AF-E047D998DB62}" destId="{A8F20A08-DCB7-4A63-ACE0-A2FE8271F143}" srcOrd="1" destOrd="0" presId="urn:microsoft.com/office/officeart/2005/8/layout/list1"/>
    <dgm:cxn modelId="{071EFA59-D653-451E-A8C0-CE401D53D526}" type="presParOf" srcId="{D992B4C5-D9F0-41D9-91AF-E047D998DB62}" destId="{C09DC541-B8E1-44DA-BEE3-E778F653191A}" srcOrd="2" destOrd="0" presId="urn:microsoft.com/office/officeart/2005/8/layout/list1"/>
    <dgm:cxn modelId="{B0D32E09-C3F6-4133-B85A-4C56D58F6AEC}" type="presParOf" srcId="{D992B4C5-D9F0-41D9-91AF-E047D998DB62}" destId="{225CCC6C-A377-4A38-BB85-23164DC53326}" srcOrd="3" destOrd="0" presId="urn:microsoft.com/office/officeart/2005/8/layout/list1"/>
    <dgm:cxn modelId="{B6FE04F8-8992-4B6E-A92A-AC4BC25B421C}" type="presParOf" srcId="{D992B4C5-D9F0-41D9-91AF-E047D998DB62}" destId="{A456222E-0B56-43EB-B868-867F41F65CC8}" srcOrd="4" destOrd="0" presId="urn:microsoft.com/office/officeart/2005/8/layout/list1"/>
    <dgm:cxn modelId="{05C94F97-B7EC-4E45-B98A-018320B8AB73}" type="presParOf" srcId="{A456222E-0B56-43EB-B868-867F41F65CC8}" destId="{67794A93-2C5A-4B09-A451-418EE5BD04DB}" srcOrd="0" destOrd="0" presId="urn:microsoft.com/office/officeart/2005/8/layout/list1"/>
    <dgm:cxn modelId="{78E1A871-9492-422D-9507-2B1EA4D97E82}" type="presParOf" srcId="{A456222E-0B56-43EB-B868-867F41F65CC8}" destId="{C3947096-FF57-4AE9-9543-689514AF8A45}" srcOrd="1" destOrd="0" presId="urn:microsoft.com/office/officeart/2005/8/layout/list1"/>
    <dgm:cxn modelId="{A4A5B05F-EDA8-41C3-AD8B-E021DD6649C0}" type="presParOf" srcId="{D992B4C5-D9F0-41D9-91AF-E047D998DB62}" destId="{AE53C01C-7356-4842-B21A-15EAFD411F30}" srcOrd="5" destOrd="0" presId="urn:microsoft.com/office/officeart/2005/8/layout/list1"/>
    <dgm:cxn modelId="{A652525F-4A4F-41FD-80AC-B67544174CF2}" type="presParOf" srcId="{D992B4C5-D9F0-41D9-91AF-E047D998DB62}" destId="{F5E3AD3A-F8BE-4A21-A680-50960AA72232}" srcOrd="6" destOrd="0" presId="urn:microsoft.com/office/officeart/2005/8/layout/list1"/>
    <dgm:cxn modelId="{80A9B23F-8657-427B-A073-10DFE2CB6C0B}" type="presParOf" srcId="{D992B4C5-D9F0-41D9-91AF-E047D998DB62}" destId="{BA8F706E-FD63-4508-AAE8-CC3FE0358820}" srcOrd="7" destOrd="0" presId="urn:microsoft.com/office/officeart/2005/8/layout/list1"/>
    <dgm:cxn modelId="{0EDF54BE-3FA8-4AB1-9BF5-3052869569FD}" type="presParOf" srcId="{D992B4C5-D9F0-41D9-91AF-E047D998DB62}" destId="{A46CA45E-6E97-47D1-8C29-3D02F7B645A8}" srcOrd="8" destOrd="0" presId="urn:microsoft.com/office/officeart/2005/8/layout/list1"/>
    <dgm:cxn modelId="{39057402-359E-4544-9512-8CA4598C90E6}" type="presParOf" srcId="{A46CA45E-6E97-47D1-8C29-3D02F7B645A8}" destId="{A4DFF947-F215-47F3-8881-D09739E60B46}" srcOrd="0" destOrd="0" presId="urn:microsoft.com/office/officeart/2005/8/layout/list1"/>
    <dgm:cxn modelId="{1FFD2701-33AC-4D59-B012-F657B7D12EDF}" type="presParOf" srcId="{A46CA45E-6E97-47D1-8C29-3D02F7B645A8}" destId="{F7DD8B3D-D53A-43BF-946B-A9D2C8BDDE44}" srcOrd="1" destOrd="0" presId="urn:microsoft.com/office/officeart/2005/8/layout/list1"/>
    <dgm:cxn modelId="{CFB490BF-005F-4545-B68E-08C76962FD0E}" type="presParOf" srcId="{D992B4C5-D9F0-41D9-91AF-E047D998DB62}" destId="{EFBFEB00-FBFF-4D2D-A36A-7C19A6E8FD89}" srcOrd="9" destOrd="0" presId="urn:microsoft.com/office/officeart/2005/8/layout/list1"/>
    <dgm:cxn modelId="{6DB72EA9-118A-4F54-BC11-EAD68C23B86A}" type="presParOf" srcId="{D992B4C5-D9F0-41D9-91AF-E047D998DB62}" destId="{DA9AD4A5-C3A1-4346-B9BD-C71F3BE1B49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C718AC-034B-428B-9B00-11621B6C4B3E}" type="doc">
      <dgm:prSet loTypeId="urn:microsoft.com/office/officeart/2005/8/layout/hierarchy5#1" loCatId="hierarchy" qsTypeId="urn:microsoft.com/office/officeart/2005/8/quickstyle/3d1#1" qsCatId="3D" csTypeId="urn:microsoft.com/office/officeart/2005/8/colors/colorful4#1" csCatId="colorful" phldr="1"/>
      <dgm:spPr/>
      <dgm:t>
        <a:bodyPr/>
        <a:lstStyle/>
        <a:p>
          <a:endParaRPr lang="ru-RU"/>
        </a:p>
      </dgm:t>
    </dgm:pt>
    <dgm:pt modelId="{B3FC7EA0-E8D8-485E-951A-EBC4FC620996}">
      <dgm:prSet phldrT="[Текст]"/>
      <dgm:spPr/>
      <dgm:t>
        <a:bodyPr/>
        <a:lstStyle/>
        <a:p>
          <a:r>
            <a:rPr lang="ru-RU" dirty="0" smtClean="0"/>
            <a:t>Проведение мероприятий в 2019 г.</a:t>
          </a:r>
          <a:endParaRPr lang="ru-RU" dirty="0"/>
        </a:p>
      </dgm:t>
    </dgm:pt>
    <dgm:pt modelId="{16807B22-8CE8-457A-BB42-E3316BAD3D23}" type="parTrans" cxnId="{608D048F-75F2-4489-9369-0A78459AA642}">
      <dgm:prSet/>
      <dgm:spPr/>
      <dgm:t>
        <a:bodyPr/>
        <a:lstStyle/>
        <a:p>
          <a:endParaRPr lang="ru-RU"/>
        </a:p>
      </dgm:t>
    </dgm:pt>
    <dgm:pt modelId="{71A41386-46FA-49B8-AAC3-3AE9F34E72D6}" type="sibTrans" cxnId="{608D048F-75F2-4489-9369-0A78459AA642}">
      <dgm:prSet/>
      <dgm:spPr/>
      <dgm:t>
        <a:bodyPr/>
        <a:lstStyle/>
        <a:p>
          <a:endParaRPr lang="ru-RU"/>
        </a:p>
      </dgm:t>
    </dgm:pt>
    <dgm:pt modelId="{C5BAFB77-6EC8-4016-A70D-62500DE9760D}">
      <dgm:prSet phldrT="[Текст]"/>
      <dgm:spPr/>
      <dgm:t>
        <a:bodyPr/>
        <a:lstStyle/>
        <a:p>
          <a:r>
            <a:rPr lang="ru-RU" dirty="0" smtClean="0"/>
            <a:t>248 праздничных и досуговых мероприятий</a:t>
          </a:r>
          <a:endParaRPr lang="ru-RU" dirty="0"/>
        </a:p>
      </dgm:t>
    </dgm:pt>
    <dgm:pt modelId="{FE588C1D-1603-4AC9-B1FC-BFD76BEA68F6}" type="parTrans" cxnId="{528432A6-8079-4A38-85E6-FF2504763C5C}">
      <dgm:prSet/>
      <dgm:spPr/>
      <dgm:t>
        <a:bodyPr/>
        <a:lstStyle/>
        <a:p>
          <a:endParaRPr lang="ru-RU"/>
        </a:p>
      </dgm:t>
    </dgm:pt>
    <dgm:pt modelId="{8C76CE0C-0CE1-42CF-ABC0-FB6E28D56A52}" type="sibTrans" cxnId="{528432A6-8079-4A38-85E6-FF2504763C5C}">
      <dgm:prSet/>
      <dgm:spPr/>
      <dgm:t>
        <a:bodyPr/>
        <a:lstStyle/>
        <a:p>
          <a:endParaRPr lang="ru-RU"/>
        </a:p>
      </dgm:t>
    </dgm:pt>
    <dgm:pt modelId="{5924100C-3F16-446F-B877-08AAA9CCEE5D}">
      <dgm:prSet phldrT="[Текст]"/>
      <dgm:spPr/>
      <dgm:t>
        <a:bodyPr/>
        <a:lstStyle/>
        <a:p>
          <a:r>
            <a:rPr lang="ru-RU" b="1" dirty="0" smtClean="0"/>
            <a:t>275 физкультурно-спортивных мероприятий</a:t>
          </a:r>
          <a:endParaRPr lang="ru-RU" dirty="0"/>
        </a:p>
      </dgm:t>
    </dgm:pt>
    <dgm:pt modelId="{B21FA533-032D-4561-8A94-2499F61DE3DB}" type="parTrans" cxnId="{B1DC49FF-CB03-4108-8ADD-EC1639C7C8F1}">
      <dgm:prSet/>
      <dgm:spPr/>
      <dgm:t>
        <a:bodyPr/>
        <a:lstStyle/>
        <a:p>
          <a:endParaRPr lang="ru-RU"/>
        </a:p>
      </dgm:t>
    </dgm:pt>
    <dgm:pt modelId="{CAD3922D-1800-4139-AFB6-20BF80122B97}" type="sibTrans" cxnId="{B1DC49FF-CB03-4108-8ADD-EC1639C7C8F1}">
      <dgm:prSet/>
      <dgm:spPr/>
      <dgm:t>
        <a:bodyPr/>
        <a:lstStyle/>
        <a:p>
          <a:endParaRPr lang="ru-RU"/>
        </a:p>
      </dgm:t>
    </dgm:pt>
    <dgm:pt modelId="{8F6D0C2E-81D9-4AE9-B9E8-CFFA2D546655}" type="asst">
      <dgm:prSet/>
      <dgm:spPr/>
      <dgm:t>
        <a:bodyPr/>
        <a:lstStyle/>
        <a:p>
          <a:r>
            <a:rPr lang="ru-RU" dirty="0" smtClean="0"/>
            <a:t>приняло участие </a:t>
          </a:r>
          <a:r>
            <a:rPr lang="ru-RU" b="1" dirty="0" smtClean="0"/>
            <a:t>более 18 450 тыс. человек</a:t>
          </a:r>
          <a:endParaRPr lang="ru-RU" dirty="0"/>
        </a:p>
      </dgm:t>
    </dgm:pt>
    <dgm:pt modelId="{A146B2AE-DEBE-43A6-A162-2026AD15C9CE}" type="parTrans" cxnId="{5D382307-A7D8-466B-8334-6D079FA929E5}">
      <dgm:prSet/>
      <dgm:spPr/>
      <dgm:t>
        <a:bodyPr/>
        <a:lstStyle/>
        <a:p>
          <a:endParaRPr lang="ru-RU"/>
        </a:p>
      </dgm:t>
    </dgm:pt>
    <dgm:pt modelId="{8EFE8D6F-DBAA-45A8-A147-0FEBCD250770}" type="sibTrans" cxnId="{5D382307-A7D8-466B-8334-6D079FA929E5}">
      <dgm:prSet/>
      <dgm:spPr/>
      <dgm:t>
        <a:bodyPr/>
        <a:lstStyle/>
        <a:p>
          <a:endParaRPr lang="ru-RU"/>
        </a:p>
      </dgm:t>
    </dgm:pt>
    <dgm:pt modelId="{597000F7-CA0A-4680-A3CB-04059CDBB928}" type="asst">
      <dgm:prSet/>
      <dgm:spPr/>
      <dgm:t>
        <a:bodyPr/>
        <a:lstStyle/>
        <a:p>
          <a:r>
            <a:rPr lang="ru-RU" b="1" dirty="0" smtClean="0"/>
            <a:t>приняло участие более 16 000 тыс. человек</a:t>
          </a:r>
          <a:endParaRPr lang="ru-RU" dirty="0"/>
        </a:p>
      </dgm:t>
    </dgm:pt>
    <dgm:pt modelId="{6A8D69A1-29D4-42C3-8292-72D120EE27A5}" type="parTrans" cxnId="{A007736C-BF2E-4D17-8A77-73880709DAC5}">
      <dgm:prSet/>
      <dgm:spPr/>
      <dgm:t>
        <a:bodyPr/>
        <a:lstStyle/>
        <a:p>
          <a:endParaRPr lang="ru-RU"/>
        </a:p>
      </dgm:t>
    </dgm:pt>
    <dgm:pt modelId="{03BD88B6-E4BA-4C97-A491-DE47C3020925}" type="sibTrans" cxnId="{A007736C-BF2E-4D17-8A77-73880709DAC5}">
      <dgm:prSet/>
      <dgm:spPr/>
      <dgm:t>
        <a:bodyPr/>
        <a:lstStyle/>
        <a:p>
          <a:endParaRPr lang="ru-RU"/>
        </a:p>
      </dgm:t>
    </dgm:pt>
    <dgm:pt modelId="{81DEA482-700E-4F26-A332-ADF938C51C6B}" type="pres">
      <dgm:prSet presAssocID="{F6C718AC-034B-428B-9B00-11621B6C4B3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92085C-A99C-41B8-AEB5-AB00A7C3E913}" type="pres">
      <dgm:prSet presAssocID="{F6C718AC-034B-428B-9B00-11621B6C4B3E}" presName="hierFlow" presStyleCnt="0"/>
      <dgm:spPr/>
    </dgm:pt>
    <dgm:pt modelId="{C3E9DB24-6E43-46F6-B785-E57E96C8A642}" type="pres">
      <dgm:prSet presAssocID="{F6C718AC-034B-428B-9B00-11621B6C4B3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4504FB4-E15C-45FF-B816-A77A154933A5}" type="pres">
      <dgm:prSet presAssocID="{B3FC7EA0-E8D8-485E-951A-EBC4FC620996}" presName="Name17" presStyleCnt="0"/>
      <dgm:spPr/>
    </dgm:pt>
    <dgm:pt modelId="{A9E4F44F-C0FE-4AC0-97EA-62E2C218EDE6}" type="pres">
      <dgm:prSet presAssocID="{B3FC7EA0-E8D8-485E-951A-EBC4FC620996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780F11-148D-4004-BCB0-4500385E91F0}" type="pres">
      <dgm:prSet presAssocID="{B3FC7EA0-E8D8-485E-951A-EBC4FC620996}" presName="hierChild2" presStyleCnt="0"/>
      <dgm:spPr/>
    </dgm:pt>
    <dgm:pt modelId="{E68D096B-D671-4B26-977D-3369B07D1C94}" type="pres">
      <dgm:prSet presAssocID="{FE588C1D-1603-4AC9-B1FC-BFD76BEA68F6}" presName="Name25" presStyleLbl="parChTrans1D2" presStyleIdx="0" presStyleCnt="2"/>
      <dgm:spPr/>
      <dgm:t>
        <a:bodyPr/>
        <a:lstStyle/>
        <a:p>
          <a:endParaRPr lang="ru-RU"/>
        </a:p>
      </dgm:t>
    </dgm:pt>
    <dgm:pt modelId="{26B07FC8-6979-4BC6-92B7-5860A9CD157B}" type="pres">
      <dgm:prSet presAssocID="{FE588C1D-1603-4AC9-B1FC-BFD76BEA68F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09C868EC-B7DA-498D-AB8E-48C85E628A7F}" type="pres">
      <dgm:prSet presAssocID="{C5BAFB77-6EC8-4016-A70D-62500DE9760D}" presName="Name30" presStyleCnt="0"/>
      <dgm:spPr/>
    </dgm:pt>
    <dgm:pt modelId="{D2877028-A43B-4A55-B939-0910C3ABE747}" type="pres">
      <dgm:prSet presAssocID="{C5BAFB77-6EC8-4016-A70D-62500DE9760D}" presName="level2Shape" presStyleLbl="node2" presStyleIdx="0" presStyleCnt="2" custLinFactNeighborY="2822"/>
      <dgm:spPr/>
      <dgm:t>
        <a:bodyPr/>
        <a:lstStyle/>
        <a:p>
          <a:endParaRPr lang="ru-RU"/>
        </a:p>
      </dgm:t>
    </dgm:pt>
    <dgm:pt modelId="{36F3D876-1F92-4902-BA02-810F4B3654BA}" type="pres">
      <dgm:prSet presAssocID="{C5BAFB77-6EC8-4016-A70D-62500DE9760D}" presName="hierChild3" presStyleCnt="0"/>
      <dgm:spPr/>
    </dgm:pt>
    <dgm:pt modelId="{84A49766-AF81-4AE3-8F59-C7DEA92BEF89}" type="pres">
      <dgm:prSet presAssocID="{A146B2AE-DEBE-43A6-A162-2026AD15C9CE}" presName="Name25" presStyleLbl="parChTrans1D3" presStyleIdx="0" presStyleCnt="2"/>
      <dgm:spPr/>
      <dgm:t>
        <a:bodyPr/>
        <a:lstStyle/>
        <a:p>
          <a:endParaRPr lang="ru-RU"/>
        </a:p>
      </dgm:t>
    </dgm:pt>
    <dgm:pt modelId="{DD545B48-755E-4185-99D0-B61D35499E80}" type="pres">
      <dgm:prSet presAssocID="{A146B2AE-DEBE-43A6-A162-2026AD15C9CE}" presName="connTx" presStyleLbl="parChTrans1D3" presStyleIdx="0" presStyleCnt="2"/>
      <dgm:spPr/>
      <dgm:t>
        <a:bodyPr/>
        <a:lstStyle/>
        <a:p>
          <a:endParaRPr lang="ru-RU"/>
        </a:p>
      </dgm:t>
    </dgm:pt>
    <dgm:pt modelId="{91981E36-AF8C-46AC-AFA0-E1514B9D8CA8}" type="pres">
      <dgm:prSet presAssocID="{8F6D0C2E-81D9-4AE9-B9E8-CFFA2D546655}" presName="Name30" presStyleCnt="0"/>
      <dgm:spPr/>
    </dgm:pt>
    <dgm:pt modelId="{EAD3BAB1-A0A4-4C9F-AC14-9A14FDC3DCB0}" type="pres">
      <dgm:prSet presAssocID="{8F6D0C2E-81D9-4AE9-B9E8-CFFA2D546655}" presName="level2Shape" presStyleLbl="asst2" presStyleIdx="0" presStyleCnt="2"/>
      <dgm:spPr/>
      <dgm:t>
        <a:bodyPr/>
        <a:lstStyle/>
        <a:p>
          <a:endParaRPr lang="ru-RU"/>
        </a:p>
      </dgm:t>
    </dgm:pt>
    <dgm:pt modelId="{FAB399FE-3853-4F76-A0D3-212DCF2954E2}" type="pres">
      <dgm:prSet presAssocID="{8F6D0C2E-81D9-4AE9-B9E8-CFFA2D546655}" presName="hierChild3" presStyleCnt="0"/>
      <dgm:spPr/>
    </dgm:pt>
    <dgm:pt modelId="{67082658-4716-4B9B-8BBD-9DF131B657AA}" type="pres">
      <dgm:prSet presAssocID="{B21FA533-032D-4561-8A94-2499F61DE3DB}" presName="Name25" presStyleLbl="parChTrans1D2" presStyleIdx="1" presStyleCnt="2"/>
      <dgm:spPr/>
      <dgm:t>
        <a:bodyPr/>
        <a:lstStyle/>
        <a:p>
          <a:endParaRPr lang="ru-RU"/>
        </a:p>
      </dgm:t>
    </dgm:pt>
    <dgm:pt modelId="{8092ADF3-C8B4-488E-B335-D2BE6CD5357D}" type="pres">
      <dgm:prSet presAssocID="{B21FA533-032D-4561-8A94-2499F61DE3D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047C1B75-3287-440D-8953-3D43D4E11953}" type="pres">
      <dgm:prSet presAssocID="{5924100C-3F16-446F-B877-08AAA9CCEE5D}" presName="Name30" presStyleCnt="0"/>
      <dgm:spPr/>
    </dgm:pt>
    <dgm:pt modelId="{9429D3DA-FB8B-4A6A-9F74-73868A883309}" type="pres">
      <dgm:prSet presAssocID="{5924100C-3F16-446F-B877-08AAA9CCEE5D}" presName="level2Shape" presStyleLbl="node2" presStyleIdx="1" presStyleCnt="2"/>
      <dgm:spPr/>
      <dgm:t>
        <a:bodyPr/>
        <a:lstStyle/>
        <a:p>
          <a:endParaRPr lang="ru-RU"/>
        </a:p>
      </dgm:t>
    </dgm:pt>
    <dgm:pt modelId="{0F8C2A06-8214-43F2-BA95-66A4C8644266}" type="pres">
      <dgm:prSet presAssocID="{5924100C-3F16-446F-B877-08AAA9CCEE5D}" presName="hierChild3" presStyleCnt="0"/>
      <dgm:spPr/>
    </dgm:pt>
    <dgm:pt modelId="{A06B0DC5-4923-417F-A60D-A37142931924}" type="pres">
      <dgm:prSet presAssocID="{6A8D69A1-29D4-42C3-8292-72D120EE27A5}" presName="Name25" presStyleLbl="parChTrans1D3" presStyleIdx="1" presStyleCnt="2"/>
      <dgm:spPr/>
      <dgm:t>
        <a:bodyPr/>
        <a:lstStyle/>
        <a:p>
          <a:endParaRPr lang="ru-RU"/>
        </a:p>
      </dgm:t>
    </dgm:pt>
    <dgm:pt modelId="{2D0C6088-3EC0-417B-9ED4-123528564214}" type="pres">
      <dgm:prSet presAssocID="{6A8D69A1-29D4-42C3-8292-72D120EE27A5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46CB6B3-8F0A-4593-B378-7817DC6E0C99}" type="pres">
      <dgm:prSet presAssocID="{597000F7-CA0A-4680-A3CB-04059CDBB928}" presName="Name30" presStyleCnt="0"/>
      <dgm:spPr/>
    </dgm:pt>
    <dgm:pt modelId="{F1DB8502-B919-4550-AE2D-CA46249DE4ED}" type="pres">
      <dgm:prSet presAssocID="{597000F7-CA0A-4680-A3CB-04059CDBB928}" presName="level2Shape" presStyleLbl="asst2" presStyleIdx="1" presStyleCnt="2"/>
      <dgm:spPr/>
      <dgm:t>
        <a:bodyPr/>
        <a:lstStyle/>
        <a:p>
          <a:endParaRPr lang="ru-RU"/>
        </a:p>
      </dgm:t>
    </dgm:pt>
    <dgm:pt modelId="{58E88133-9B85-4B77-BC2E-2CD9A579F292}" type="pres">
      <dgm:prSet presAssocID="{597000F7-CA0A-4680-A3CB-04059CDBB928}" presName="hierChild3" presStyleCnt="0"/>
      <dgm:spPr/>
    </dgm:pt>
    <dgm:pt modelId="{31D06039-C696-4061-925D-0B497D13020E}" type="pres">
      <dgm:prSet presAssocID="{F6C718AC-034B-428B-9B00-11621B6C4B3E}" presName="bgShapesFlow" presStyleCnt="0"/>
      <dgm:spPr/>
    </dgm:pt>
  </dgm:ptLst>
  <dgm:cxnLst>
    <dgm:cxn modelId="{445CC316-2CCF-440E-AF43-E489817FB889}" type="presOf" srcId="{FE588C1D-1603-4AC9-B1FC-BFD76BEA68F6}" destId="{E68D096B-D671-4B26-977D-3369B07D1C94}" srcOrd="0" destOrd="0" presId="urn:microsoft.com/office/officeart/2005/8/layout/hierarchy5#1"/>
    <dgm:cxn modelId="{A007736C-BF2E-4D17-8A77-73880709DAC5}" srcId="{5924100C-3F16-446F-B877-08AAA9CCEE5D}" destId="{597000F7-CA0A-4680-A3CB-04059CDBB928}" srcOrd="0" destOrd="0" parTransId="{6A8D69A1-29D4-42C3-8292-72D120EE27A5}" sibTransId="{03BD88B6-E4BA-4C97-A491-DE47C3020925}"/>
    <dgm:cxn modelId="{004F7CAF-4FEA-4260-A208-FEBF00F8A956}" type="presOf" srcId="{B21FA533-032D-4561-8A94-2499F61DE3DB}" destId="{8092ADF3-C8B4-488E-B335-D2BE6CD5357D}" srcOrd="1" destOrd="0" presId="urn:microsoft.com/office/officeart/2005/8/layout/hierarchy5#1"/>
    <dgm:cxn modelId="{528432A6-8079-4A38-85E6-FF2504763C5C}" srcId="{B3FC7EA0-E8D8-485E-951A-EBC4FC620996}" destId="{C5BAFB77-6EC8-4016-A70D-62500DE9760D}" srcOrd="0" destOrd="0" parTransId="{FE588C1D-1603-4AC9-B1FC-BFD76BEA68F6}" sibTransId="{8C76CE0C-0CE1-42CF-ABC0-FB6E28D56A52}"/>
    <dgm:cxn modelId="{1D6AAF1B-A2C7-4A4D-95E3-C37AE9029905}" type="presOf" srcId="{597000F7-CA0A-4680-A3CB-04059CDBB928}" destId="{F1DB8502-B919-4550-AE2D-CA46249DE4ED}" srcOrd="0" destOrd="0" presId="urn:microsoft.com/office/officeart/2005/8/layout/hierarchy5#1"/>
    <dgm:cxn modelId="{A4773180-94A1-4579-8B06-E1E98315B1A8}" type="presOf" srcId="{F6C718AC-034B-428B-9B00-11621B6C4B3E}" destId="{81DEA482-700E-4F26-A332-ADF938C51C6B}" srcOrd="0" destOrd="0" presId="urn:microsoft.com/office/officeart/2005/8/layout/hierarchy5#1"/>
    <dgm:cxn modelId="{88BE5A54-7E2D-41DF-98EB-7618F19521AD}" type="presOf" srcId="{A146B2AE-DEBE-43A6-A162-2026AD15C9CE}" destId="{84A49766-AF81-4AE3-8F59-C7DEA92BEF89}" srcOrd="0" destOrd="0" presId="urn:microsoft.com/office/officeart/2005/8/layout/hierarchy5#1"/>
    <dgm:cxn modelId="{5D382307-A7D8-466B-8334-6D079FA929E5}" srcId="{C5BAFB77-6EC8-4016-A70D-62500DE9760D}" destId="{8F6D0C2E-81D9-4AE9-B9E8-CFFA2D546655}" srcOrd="0" destOrd="0" parTransId="{A146B2AE-DEBE-43A6-A162-2026AD15C9CE}" sibTransId="{8EFE8D6F-DBAA-45A8-A147-0FEBCD250770}"/>
    <dgm:cxn modelId="{4C1299C2-7122-4488-ABB5-81611C9EA810}" type="presOf" srcId="{B3FC7EA0-E8D8-485E-951A-EBC4FC620996}" destId="{A9E4F44F-C0FE-4AC0-97EA-62E2C218EDE6}" srcOrd="0" destOrd="0" presId="urn:microsoft.com/office/officeart/2005/8/layout/hierarchy5#1"/>
    <dgm:cxn modelId="{292FC765-9EE0-456E-80CC-87BCEBA6E07C}" type="presOf" srcId="{C5BAFB77-6EC8-4016-A70D-62500DE9760D}" destId="{D2877028-A43B-4A55-B939-0910C3ABE747}" srcOrd="0" destOrd="0" presId="urn:microsoft.com/office/officeart/2005/8/layout/hierarchy5#1"/>
    <dgm:cxn modelId="{B1DC49FF-CB03-4108-8ADD-EC1639C7C8F1}" srcId="{B3FC7EA0-E8D8-485E-951A-EBC4FC620996}" destId="{5924100C-3F16-446F-B877-08AAA9CCEE5D}" srcOrd="1" destOrd="0" parTransId="{B21FA533-032D-4561-8A94-2499F61DE3DB}" sibTransId="{CAD3922D-1800-4139-AFB6-20BF80122B97}"/>
    <dgm:cxn modelId="{FB9F4D59-84F4-41EF-B8A3-13A46D64DF59}" type="presOf" srcId="{A146B2AE-DEBE-43A6-A162-2026AD15C9CE}" destId="{DD545B48-755E-4185-99D0-B61D35499E80}" srcOrd="1" destOrd="0" presId="urn:microsoft.com/office/officeart/2005/8/layout/hierarchy5#1"/>
    <dgm:cxn modelId="{B87CDE0E-502E-4783-B62A-87C4FEA6D093}" type="presOf" srcId="{FE588C1D-1603-4AC9-B1FC-BFD76BEA68F6}" destId="{26B07FC8-6979-4BC6-92B7-5860A9CD157B}" srcOrd="1" destOrd="0" presId="urn:microsoft.com/office/officeart/2005/8/layout/hierarchy5#1"/>
    <dgm:cxn modelId="{12B312ED-3C01-4C99-8197-AA165B39FB46}" type="presOf" srcId="{6A8D69A1-29D4-42C3-8292-72D120EE27A5}" destId="{2D0C6088-3EC0-417B-9ED4-123528564214}" srcOrd="1" destOrd="0" presId="urn:microsoft.com/office/officeart/2005/8/layout/hierarchy5#1"/>
    <dgm:cxn modelId="{88781A46-C163-438F-92F9-F7607ED644EA}" type="presOf" srcId="{B21FA533-032D-4561-8A94-2499F61DE3DB}" destId="{67082658-4716-4B9B-8BBD-9DF131B657AA}" srcOrd="0" destOrd="0" presId="urn:microsoft.com/office/officeart/2005/8/layout/hierarchy5#1"/>
    <dgm:cxn modelId="{90F05A88-2C90-4F8F-B900-CA803CC8F95E}" type="presOf" srcId="{8F6D0C2E-81D9-4AE9-B9E8-CFFA2D546655}" destId="{EAD3BAB1-A0A4-4C9F-AC14-9A14FDC3DCB0}" srcOrd="0" destOrd="0" presId="urn:microsoft.com/office/officeart/2005/8/layout/hierarchy5#1"/>
    <dgm:cxn modelId="{608D048F-75F2-4489-9369-0A78459AA642}" srcId="{F6C718AC-034B-428B-9B00-11621B6C4B3E}" destId="{B3FC7EA0-E8D8-485E-951A-EBC4FC620996}" srcOrd="0" destOrd="0" parTransId="{16807B22-8CE8-457A-BB42-E3316BAD3D23}" sibTransId="{71A41386-46FA-49B8-AAC3-3AE9F34E72D6}"/>
    <dgm:cxn modelId="{D81618D0-0F23-4DF5-B3E1-5B073FEB7B1E}" type="presOf" srcId="{5924100C-3F16-446F-B877-08AAA9CCEE5D}" destId="{9429D3DA-FB8B-4A6A-9F74-73868A883309}" srcOrd="0" destOrd="0" presId="urn:microsoft.com/office/officeart/2005/8/layout/hierarchy5#1"/>
    <dgm:cxn modelId="{C1A7E351-1D5B-48FC-BEA1-A3881C5402DB}" type="presOf" srcId="{6A8D69A1-29D4-42C3-8292-72D120EE27A5}" destId="{A06B0DC5-4923-417F-A60D-A37142931924}" srcOrd="0" destOrd="0" presId="urn:microsoft.com/office/officeart/2005/8/layout/hierarchy5#1"/>
    <dgm:cxn modelId="{AFED27AE-98CE-40CA-B81C-6CE21163246C}" type="presParOf" srcId="{81DEA482-700E-4F26-A332-ADF938C51C6B}" destId="{6D92085C-A99C-41B8-AEB5-AB00A7C3E913}" srcOrd="0" destOrd="0" presId="urn:microsoft.com/office/officeart/2005/8/layout/hierarchy5#1"/>
    <dgm:cxn modelId="{A253D423-4030-4DBF-BF9A-469D3120E36D}" type="presParOf" srcId="{6D92085C-A99C-41B8-AEB5-AB00A7C3E913}" destId="{C3E9DB24-6E43-46F6-B785-E57E96C8A642}" srcOrd="0" destOrd="0" presId="urn:microsoft.com/office/officeart/2005/8/layout/hierarchy5#1"/>
    <dgm:cxn modelId="{8DBADDB7-5B50-47BD-9B3F-D5DECA86E274}" type="presParOf" srcId="{C3E9DB24-6E43-46F6-B785-E57E96C8A642}" destId="{34504FB4-E15C-45FF-B816-A77A154933A5}" srcOrd="0" destOrd="0" presId="urn:microsoft.com/office/officeart/2005/8/layout/hierarchy5#1"/>
    <dgm:cxn modelId="{F3280D6E-B369-4B21-827B-AE5B1C61C7A3}" type="presParOf" srcId="{34504FB4-E15C-45FF-B816-A77A154933A5}" destId="{A9E4F44F-C0FE-4AC0-97EA-62E2C218EDE6}" srcOrd="0" destOrd="0" presId="urn:microsoft.com/office/officeart/2005/8/layout/hierarchy5#1"/>
    <dgm:cxn modelId="{7C21E534-00FF-46B4-931D-6634D06F4574}" type="presParOf" srcId="{34504FB4-E15C-45FF-B816-A77A154933A5}" destId="{DA780F11-148D-4004-BCB0-4500385E91F0}" srcOrd="1" destOrd="0" presId="urn:microsoft.com/office/officeart/2005/8/layout/hierarchy5#1"/>
    <dgm:cxn modelId="{1B556B16-983F-40E9-A9A4-37AAA75C53E8}" type="presParOf" srcId="{DA780F11-148D-4004-BCB0-4500385E91F0}" destId="{E68D096B-D671-4B26-977D-3369B07D1C94}" srcOrd="0" destOrd="0" presId="urn:microsoft.com/office/officeart/2005/8/layout/hierarchy5#1"/>
    <dgm:cxn modelId="{64BA3E2B-39AD-4100-81E3-06F5132DE45A}" type="presParOf" srcId="{E68D096B-D671-4B26-977D-3369B07D1C94}" destId="{26B07FC8-6979-4BC6-92B7-5860A9CD157B}" srcOrd="0" destOrd="0" presId="urn:microsoft.com/office/officeart/2005/8/layout/hierarchy5#1"/>
    <dgm:cxn modelId="{105524C3-E384-4A9B-935A-A50B54E61B83}" type="presParOf" srcId="{DA780F11-148D-4004-BCB0-4500385E91F0}" destId="{09C868EC-B7DA-498D-AB8E-48C85E628A7F}" srcOrd="1" destOrd="0" presId="urn:microsoft.com/office/officeart/2005/8/layout/hierarchy5#1"/>
    <dgm:cxn modelId="{42E2FD9C-76B9-4C4A-81E7-C7BE984383FD}" type="presParOf" srcId="{09C868EC-B7DA-498D-AB8E-48C85E628A7F}" destId="{D2877028-A43B-4A55-B939-0910C3ABE747}" srcOrd="0" destOrd="0" presId="urn:microsoft.com/office/officeart/2005/8/layout/hierarchy5#1"/>
    <dgm:cxn modelId="{2CFA53E2-9A34-4116-BDE3-55803677D808}" type="presParOf" srcId="{09C868EC-B7DA-498D-AB8E-48C85E628A7F}" destId="{36F3D876-1F92-4902-BA02-810F4B3654BA}" srcOrd="1" destOrd="0" presId="urn:microsoft.com/office/officeart/2005/8/layout/hierarchy5#1"/>
    <dgm:cxn modelId="{06350A0C-BCF0-408C-B442-FA2AAB29F966}" type="presParOf" srcId="{36F3D876-1F92-4902-BA02-810F4B3654BA}" destId="{84A49766-AF81-4AE3-8F59-C7DEA92BEF89}" srcOrd="0" destOrd="0" presId="urn:microsoft.com/office/officeart/2005/8/layout/hierarchy5#1"/>
    <dgm:cxn modelId="{E72C9C21-92AC-425C-8ADA-E45057C1071A}" type="presParOf" srcId="{84A49766-AF81-4AE3-8F59-C7DEA92BEF89}" destId="{DD545B48-755E-4185-99D0-B61D35499E80}" srcOrd="0" destOrd="0" presId="urn:microsoft.com/office/officeart/2005/8/layout/hierarchy5#1"/>
    <dgm:cxn modelId="{B3C437AE-BF74-425C-BA3F-E7AD92A7C653}" type="presParOf" srcId="{36F3D876-1F92-4902-BA02-810F4B3654BA}" destId="{91981E36-AF8C-46AC-AFA0-E1514B9D8CA8}" srcOrd="1" destOrd="0" presId="urn:microsoft.com/office/officeart/2005/8/layout/hierarchy5#1"/>
    <dgm:cxn modelId="{ABF59995-71F4-4300-BDA3-324C77EA9B98}" type="presParOf" srcId="{91981E36-AF8C-46AC-AFA0-E1514B9D8CA8}" destId="{EAD3BAB1-A0A4-4C9F-AC14-9A14FDC3DCB0}" srcOrd="0" destOrd="0" presId="urn:microsoft.com/office/officeart/2005/8/layout/hierarchy5#1"/>
    <dgm:cxn modelId="{D90F77D9-0115-401D-BFF0-F6283D1CF204}" type="presParOf" srcId="{91981E36-AF8C-46AC-AFA0-E1514B9D8CA8}" destId="{FAB399FE-3853-4F76-A0D3-212DCF2954E2}" srcOrd="1" destOrd="0" presId="urn:microsoft.com/office/officeart/2005/8/layout/hierarchy5#1"/>
    <dgm:cxn modelId="{A7CA0056-C5D3-4D45-8BCC-438BDF0362F8}" type="presParOf" srcId="{DA780F11-148D-4004-BCB0-4500385E91F0}" destId="{67082658-4716-4B9B-8BBD-9DF131B657AA}" srcOrd="2" destOrd="0" presId="urn:microsoft.com/office/officeart/2005/8/layout/hierarchy5#1"/>
    <dgm:cxn modelId="{8B1377C4-A76B-4268-804B-877D635C610A}" type="presParOf" srcId="{67082658-4716-4B9B-8BBD-9DF131B657AA}" destId="{8092ADF3-C8B4-488E-B335-D2BE6CD5357D}" srcOrd="0" destOrd="0" presId="urn:microsoft.com/office/officeart/2005/8/layout/hierarchy5#1"/>
    <dgm:cxn modelId="{1BD1303B-8253-4B0A-A209-9BA9F8598CB5}" type="presParOf" srcId="{DA780F11-148D-4004-BCB0-4500385E91F0}" destId="{047C1B75-3287-440D-8953-3D43D4E11953}" srcOrd="3" destOrd="0" presId="urn:microsoft.com/office/officeart/2005/8/layout/hierarchy5#1"/>
    <dgm:cxn modelId="{8F43B667-7A77-4CCB-992D-3204373F369E}" type="presParOf" srcId="{047C1B75-3287-440D-8953-3D43D4E11953}" destId="{9429D3DA-FB8B-4A6A-9F74-73868A883309}" srcOrd="0" destOrd="0" presId="urn:microsoft.com/office/officeart/2005/8/layout/hierarchy5#1"/>
    <dgm:cxn modelId="{B13222EF-9B73-48C7-91A1-6DD7B5C598D7}" type="presParOf" srcId="{047C1B75-3287-440D-8953-3D43D4E11953}" destId="{0F8C2A06-8214-43F2-BA95-66A4C8644266}" srcOrd="1" destOrd="0" presId="urn:microsoft.com/office/officeart/2005/8/layout/hierarchy5#1"/>
    <dgm:cxn modelId="{F62C592C-62D7-498B-920B-F5648AA60093}" type="presParOf" srcId="{0F8C2A06-8214-43F2-BA95-66A4C8644266}" destId="{A06B0DC5-4923-417F-A60D-A37142931924}" srcOrd="0" destOrd="0" presId="urn:microsoft.com/office/officeart/2005/8/layout/hierarchy5#1"/>
    <dgm:cxn modelId="{1710C495-B25C-4AA0-AFA4-F1059E7F6B71}" type="presParOf" srcId="{A06B0DC5-4923-417F-A60D-A37142931924}" destId="{2D0C6088-3EC0-417B-9ED4-123528564214}" srcOrd="0" destOrd="0" presId="urn:microsoft.com/office/officeart/2005/8/layout/hierarchy5#1"/>
    <dgm:cxn modelId="{FF81A5F5-7699-4AA0-95D7-51767CD67267}" type="presParOf" srcId="{0F8C2A06-8214-43F2-BA95-66A4C8644266}" destId="{546CB6B3-8F0A-4593-B378-7817DC6E0C99}" srcOrd="1" destOrd="0" presId="urn:microsoft.com/office/officeart/2005/8/layout/hierarchy5#1"/>
    <dgm:cxn modelId="{11C0690E-EA02-448B-B8E6-C90AD28DD7F1}" type="presParOf" srcId="{546CB6B3-8F0A-4593-B378-7817DC6E0C99}" destId="{F1DB8502-B919-4550-AE2D-CA46249DE4ED}" srcOrd="0" destOrd="0" presId="urn:microsoft.com/office/officeart/2005/8/layout/hierarchy5#1"/>
    <dgm:cxn modelId="{C21FD426-51B2-4C30-AA15-6359F52A816D}" type="presParOf" srcId="{546CB6B3-8F0A-4593-B378-7817DC6E0C99}" destId="{58E88133-9B85-4B77-BC2E-2CD9A579F292}" srcOrd="1" destOrd="0" presId="urn:microsoft.com/office/officeart/2005/8/layout/hierarchy5#1"/>
    <dgm:cxn modelId="{4113D708-1D01-45CD-98CE-6ECB9245D178}" type="presParOf" srcId="{81DEA482-700E-4F26-A332-ADF938C51C6B}" destId="{31D06039-C696-4061-925D-0B497D13020E}" srcOrd="1" destOrd="0" presId="urn:microsoft.com/office/officeart/2005/8/layout/hierarchy5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9DC541-B8E1-44DA-BEE3-E778F653191A}">
      <dsp:nvSpPr>
        <dsp:cNvPr id="0" name=""/>
        <dsp:cNvSpPr/>
      </dsp:nvSpPr>
      <dsp:spPr>
        <a:xfrm>
          <a:off x="0" y="885776"/>
          <a:ext cx="561662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9D5C7-9F01-4DDF-ADE8-3062F85BFDF1}">
      <dsp:nvSpPr>
        <dsp:cNvPr id="0" name=""/>
        <dsp:cNvSpPr/>
      </dsp:nvSpPr>
      <dsp:spPr>
        <a:xfrm>
          <a:off x="288031" y="72007"/>
          <a:ext cx="4097080" cy="1094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 осенне-зимний </a:t>
          </a:r>
          <a:r>
            <a:rPr lang="ru-RU" sz="1400" b="1" kern="1200" dirty="0" smtClean="0">
              <a:solidFill>
                <a:schemeClr val="tx1"/>
              </a:solidFill>
            </a:rPr>
            <a:t>период 2019-2020 гг</a:t>
          </a:r>
          <a:r>
            <a:rPr lang="ru-RU" sz="1400" kern="1200" dirty="0" smtClean="0">
              <a:solidFill>
                <a:schemeClr val="tx1"/>
              </a:solidFill>
            </a:rPr>
            <a:t>. еженедельно проводились тепловые комиссии управы.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288031" y="72007"/>
        <a:ext cx="4097080" cy="1094134"/>
      </dsp:txXfrm>
    </dsp:sp>
    <dsp:sp modelId="{F5E3AD3A-F8BE-4A21-A680-50960AA72232}">
      <dsp:nvSpPr>
        <dsp:cNvPr id="0" name=""/>
        <dsp:cNvSpPr/>
      </dsp:nvSpPr>
      <dsp:spPr>
        <a:xfrm>
          <a:off x="0" y="2374971"/>
          <a:ext cx="561662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47096-FF57-4AE9-9543-689514AF8A45}">
      <dsp:nvSpPr>
        <dsp:cNvPr id="0" name=""/>
        <dsp:cNvSpPr/>
      </dsp:nvSpPr>
      <dsp:spPr>
        <a:xfrm>
          <a:off x="280556" y="1375376"/>
          <a:ext cx="4155845" cy="12357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В 2019 году </a:t>
          </a:r>
          <a:r>
            <a:rPr lang="ru-RU" sz="1400" b="0" kern="1200" dirty="0" smtClean="0">
              <a:solidFill>
                <a:schemeClr val="tx1"/>
              </a:solidFill>
            </a:rPr>
            <a:t>во всех жилых домах, объектах социальной сферы , предприятиях промышленности  и потребительского рынка проводилась сезонная подготовка к отопительному сезону  2019-2020 гг.</a:t>
          </a:r>
          <a:endParaRPr lang="ru-RU" sz="1400" b="0" kern="1200" dirty="0">
            <a:solidFill>
              <a:schemeClr val="tx1"/>
            </a:solidFill>
          </a:endParaRPr>
        </a:p>
      </dsp:txBody>
      <dsp:txXfrm>
        <a:off x="280556" y="1375376"/>
        <a:ext cx="4155845" cy="1235754"/>
      </dsp:txXfrm>
    </dsp:sp>
    <dsp:sp modelId="{DA9AD4A5-C3A1-4346-B9BD-C71F3BE1B499}">
      <dsp:nvSpPr>
        <dsp:cNvPr id="0" name=""/>
        <dsp:cNvSpPr/>
      </dsp:nvSpPr>
      <dsp:spPr>
        <a:xfrm>
          <a:off x="0" y="4033492"/>
          <a:ext cx="561662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D8B3D-D53A-43BF-946B-A9D2C8BDDE44}">
      <dsp:nvSpPr>
        <dsp:cNvPr id="0" name=""/>
        <dsp:cNvSpPr/>
      </dsp:nvSpPr>
      <dsp:spPr>
        <a:xfrm>
          <a:off x="280556" y="2864571"/>
          <a:ext cx="4092372" cy="14050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07" tIns="0" rIns="148607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В соответствии с утвержденным планом –графиком подготовки жилищного фонда района к зимней эксплуатации подготовлены все МКД района и приняты комиссией с участием ПАО «МОЭК» и инспекции жилищного надзора по ЮВАО г. Москвы.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80556" y="2864571"/>
        <a:ext cx="4092372" cy="14050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E4F44F-C0FE-4AC0-97EA-62E2C218EDE6}">
      <dsp:nvSpPr>
        <dsp:cNvPr id="0" name=""/>
        <dsp:cNvSpPr/>
      </dsp:nvSpPr>
      <dsp:spPr>
        <a:xfrm>
          <a:off x="1059" y="724297"/>
          <a:ext cx="2213443" cy="1106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Проведение мероприятий в 2019 г.</a:t>
          </a:r>
          <a:endParaRPr lang="ru-RU" sz="1900" kern="1200" dirty="0"/>
        </a:p>
      </dsp:txBody>
      <dsp:txXfrm>
        <a:off x="1059" y="724297"/>
        <a:ext cx="2213443" cy="1106721"/>
      </dsp:txXfrm>
    </dsp:sp>
    <dsp:sp modelId="{E68D096B-D671-4B26-977D-3369B07D1C94}">
      <dsp:nvSpPr>
        <dsp:cNvPr id="0" name=""/>
        <dsp:cNvSpPr/>
      </dsp:nvSpPr>
      <dsp:spPr>
        <a:xfrm rot="19538902">
          <a:off x="2120983" y="936112"/>
          <a:ext cx="1072417" cy="77958"/>
        </a:xfrm>
        <a:custGeom>
          <a:avLst/>
          <a:gdLst/>
          <a:ahLst/>
          <a:cxnLst/>
          <a:rect l="0" t="0" r="0" b="0"/>
          <a:pathLst>
            <a:path>
              <a:moveTo>
                <a:pt x="0" y="38979"/>
              </a:moveTo>
              <a:lnTo>
                <a:pt x="1072417" y="3897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538902">
        <a:off x="2630381" y="948281"/>
        <a:ext cx="53620" cy="53620"/>
      </dsp:txXfrm>
    </dsp:sp>
    <dsp:sp modelId="{D2877028-A43B-4A55-B939-0910C3ABE747}">
      <dsp:nvSpPr>
        <dsp:cNvPr id="0" name=""/>
        <dsp:cNvSpPr/>
      </dsp:nvSpPr>
      <dsp:spPr>
        <a:xfrm>
          <a:off x="3099880" y="119164"/>
          <a:ext cx="2213443" cy="1106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248 праздничных и досуговых мероприятий</a:t>
          </a:r>
          <a:endParaRPr lang="ru-RU" sz="1900" kern="1200" dirty="0"/>
        </a:p>
      </dsp:txBody>
      <dsp:txXfrm>
        <a:off x="3099880" y="119164"/>
        <a:ext cx="2213443" cy="1106721"/>
      </dsp:txXfrm>
    </dsp:sp>
    <dsp:sp modelId="{84A49766-AF81-4AE3-8F59-C7DEA92BEF89}">
      <dsp:nvSpPr>
        <dsp:cNvPr id="0" name=""/>
        <dsp:cNvSpPr/>
      </dsp:nvSpPr>
      <dsp:spPr>
        <a:xfrm rot="21478784">
          <a:off x="5313048" y="617929"/>
          <a:ext cx="885928" cy="77958"/>
        </a:xfrm>
        <a:custGeom>
          <a:avLst/>
          <a:gdLst/>
          <a:ahLst/>
          <a:cxnLst/>
          <a:rect l="0" t="0" r="0" b="0"/>
          <a:pathLst>
            <a:path>
              <a:moveTo>
                <a:pt x="0" y="38979"/>
              </a:moveTo>
              <a:lnTo>
                <a:pt x="885928" y="3897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478784">
        <a:off x="5733864" y="634761"/>
        <a:ext cx="44296" cy="44296"/>
      </dsp:txXfrm>
    </dsp:sp>
    <dsp:sp modelId="{EAD3BAB1-A0A4-4C9F-AC14-9A14FDC3DCB0}">
      <dsp:nvSpPr>
        <dsp:cNvPr id="0" name=""/>
        <dsp:cNvSpPr/>
      </dsp:nvSpPr>
      <dsp:spPr>
        <a:xfrm>
          <a:off x="6198701" y="87932"/>
          <a:ext cx="2213443" cy="1106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приняло участие </a:t>
          </a:r>
          <a:r>
            <a:rPr lang="ru-RU" sz="1900" b="1" kern="1200" dirty="0" smtClean="0"/>
            <a:t>более 18 450 тыс. человек</a:t>
          </a:r>
          <a:endParaRPr lang="ru-RU" sz="1900" kern="1200" dirty="0"/>
        </a:p>
      </dsp:txBody>
      <dsp:txXfrm>
        <a:off x="6198701" y="87932"/>
        <a:ext cx="2213443" cy="1106721"/>
      </dsp:txXfrm>
    </dsp:sp>
    <dsp:sp modelId="{67082658-4716-4B9B-8BBD-9DF131B657AA}">
      <dsp:nvSpPr>
        <dsp:cNvPr id="0" name=""/>
        <dsp:cNvSpPr/>
      </dsp:nvSpPr>
      <dsp:spPr>
        <a:xfrm rot="2142401">
          <a:off x="2112019" y="1556861"/>
          <a:ext cx="1090345" cy="77958"/>
        </a:xfrm>
        <a:custGeom>
          <a:avLst/>
          <a:gdLst/>
          <a:ahLst/>
          <a:cxnLst/>
          <a:rect l="0" t="0" r="0" b="0"/>
          <a:pathLst>
            <a:path>
              <a:moveTo>
                <a:pt x="0" y="38979"/>
              </a:moveTo>
              <a:lnTo>
                <a:pt x="1090345" y="3897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42401">
        <a:off x="2629933" y="1568582"/>
        <a:ext cx="54517" cy="54517"/>
      </dsp:txXfrm>
    </dsp:sp>
    <dsp:sp modelId="{9429D3DA-FB8B-4A6A-9F74-73868A883309}">
      <dsp:nvSpPr>
        <dsp:cNvPr id="0" name=""/>
        <dsp:cNvSpPr/>
      </dsp:nvSpPr>
      <dsp:spPr>
        <a:xfrm>
          <a:off x="3099880" y="1360662"/>
          <a:ext cx="2213443" cy="1106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275 физкультурно-спортивных мероприятий</a:t>
          </a:r>
          <a:endParaRPr lang="ru-RU" sz="1900" kern="1200" dirty="0"/>
        </a:p>
      </dsp:txBody>
      <dsp:txXfrm>
        <a:off x="3099880" y="1360662"/>
        <a:ext cx="2213443" cy="1106721"/>
      </dsp:txXfrm>
    </dsp:sp>
    <dsp:sp modelId="{A06B0DC5-4923-417F-A60D-A37142931924}">
      <dsp:nvSpPr>
        <dsp:cNvPr id="0" name=""/>
        <dsp:cNvSpPr/>
      </dsp:nvSpPr>
      <dsp:spPr>
        <a:xfrm>
          <a:off x="5313324" y="1875044"/>
          <a:ext cx="885377" cy="77958"/>
        </a:xfrm>
        <a:custGeom>
          <a:avLst/>
          <a:gdLst/>
          <a:ahLst/>
          <a:cxnLst/>
          <a:rect l="0" t="0" r="0" b="0"/>
          <a:pathLst>
            <a:path>
              <a:moveTo>
                <a:pt x="0" y="38979"/>
              </a:moveTo>
              <a:lnTo>
                <a:pt x="885377" y="38979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33878" y="1891889"/>
        <a:ext cx="44268" cy="44268"/>
      </dsp:txXfrm>
    </dsp:sp>
    <dsp:sp modelId="{F1DB8502-B919-4550-AE2D-CA46249DE4ED}">
      <dsp:nvSpPr>
        <dsp:cNvPr id="0" name=""/>
        <dsp:cNvSpPr/>
      </dsp:nvSpPr>
      <dsp:spPr>
        <a:xfrm>
          <a:off x="6198701" y="1360662"/>
          <a:ext cx="2213443" cy="1106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приняло участие более 16 000 тыс. человек</a:t>
          </a:r>
          <a:endParaRPr lang="ru-RU" sz="1900" kern="1200" dirty="0"/>
        </a:p>
      </dsp:txBody>
      <dsp:txXfrm>
        <a:off x="6198701" y="1360662"/>
        <a:ext cx="2213443" cy="1106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#1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</dgm:alg>
                        </dgm:if>
                        <dgm:else name="Name28">
                          <dgm:alg type="conn"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9D5CC-8C6E-4173-A7C8-7D5CD99E453B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5EB61-2CF4-42F2-826A-D7E0D8F7EC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3755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263459"/>
            <a:ext cx="10693400" cy="3297804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693400" cy="42634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924296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521" y="5570666"/>
            <a:ext cx="6592170" cy="972577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2"/>
                </a:solidFill>
              </a:defRPr>
            </a:lvl1pPr>
            <a:lvl2pPr marL="521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F5393-C43D-4D53-952D-0B34429A728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6116" y="3453495"/>
            <a:ext cx="8391174" cy="1977050"/>
          </a:xfrm>
          <a:effectLst/>
        </p:spPr>
        <p:txBody>
          <a:bodyPr>
            <a:noAutofit/>
          </a:bodyPr>
          <a:lstStyle>
            <a:lvl1pPr marL="730250" indent="-521335" algn="l">
              <a:defRPr sz="6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792" y="806534"/>
            <a:ext cx="7485380" cy="3831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C6BCA-7822-4D2A-AFA2-ACC4ABD24BB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256" y="415128"/>
            <a:ext cx="2406015" cy="577551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7366" y="806534"/>
            <a:ext cx="5647583" cy="53966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70E58-8B2F-4BD5-8B85-BF481194970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E66B4-88EF-4027-91F2-9BAADB79C73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36675" y="806535"/>
            <a:ext cx="7485380" cy="3831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63459"/>
            <a:ext cx="10693400" cy="3297804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693400" cy="42634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924296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709" y="2395445"/>
            <a:ext cx="6977684" cy="2671851"/>
          </a:xfrm>
          <a:effectLst/>
        </p:spPr>
        <p:txBody>
          <a:bodyPr anchor="b"/>
          <a:lstStyle>
            <a:lvl1pPr algn="r">
              <a:defRPr sz="52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5129" y="5079995"/>
            <a:ext cx="6982161" cy="921133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213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3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A5481F-3101-4E4F-88CF-3BB0F1DD407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25049-385A-4662-A828-558E2ECC5E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36674" y="806534"/>
            <a:ext cx="3913784" cy="3831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2247" y="806535"/>
            <a:ext cx="3913784" cy="3831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675" y="806535"/>
            <a:ext cx="3913784" cy="70536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21335" indent="0">
              <a:buNone/>
              <a:defRPr sz="2300" b="1"/>
            </a:lvl2pPr>
            <a:lvl3pPr marL="1043305" indent="0">
              <a:buNone/>
              <a:defRPr sz="2100" b="1"/>
            </a:lvl3pPr>
            <a:lvl4pPr marL="1564640" indent="0">
              <a:buNone/>
              <a:defRPr sz="1800" b="1"/>
            </a:lvl4pPr>
            <a:lvl5pPr marL="2085975" indent="0">
              <a:buNone/>
              <a:defRPr sz="1800" b="1"/>
            </a:lvl5pPr>
            <a:lvl6pPr marL="2607945" indent="0">
              <a:buNone/>
              <a:defRPr sz="1800" b="1"/>
            </a:lvl6pPr>
            <a:lvl7pPr marL="3129280" indent="0">
              <a:buNone/>
              <a:defRPr sz="1800" b="1"/>
            </a:lvl7pPr>
            <a:lvl8pPr marL="3650615" indent="0">
              <a:buNone/>
              <a:defRPr sz="1800" b="1"/>
            </a:lvl8pPr>
            <a:lvl9pPr marL="417195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2401" y="1543926"/>
            <a:ext cx="3913784" cy="302450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4762" y="806535"/>
            <a:ext cx="3913784" cy="70536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21335" indent="0">
              <a:buNone/>
              <a:defRPr sz="2300" b="1"/>
            </a:lvl2pPr>
            <a:lvl3pPr marL="1043305" indent="0">
              <a:buNone/>
              <a:defRPr sz="2100" b="1"/>
            </a:lvl3pPr>
            <a:lvl4pPr marL="1564640" indent="0">
              <a:buNone/>
              <a:defRPr sz="1800" b="1"/>
            </a:lvl4pPr>
            <a:lvl5pPr marL="2085975" indent="0">
              <a:buNone/>
              <a:defRPr sz="1800" b="1"/>
            </a:lvl5pPr>
            <a:lvl6pPr marL="2607945" indent="0">
              <a:buNone/>
              <a:defRPr sz="1800" b="1"/>
            </a:lvl6pPr>
            <a:lvl7pPr marL="3129280" indent="0">
              <a:buNone/>
              <a:defRPr sz="1800" b="1"/>
            </a:lvl7pPr>
            <a:lvl8pPr marL="3650615" indent="0">
              <a:buNone/>
              <a:defRPr sz="1800" b="1"/>
            </a:lvl8pPr>
            <a:lvl9pPr marL="4171950" indent="0">
              <a:buNone/>
              <a:defRPr sz="1800" b="1"/>
            </a:lvl9pPr>
          </a:lstStyle>
          <a:p>
            <a:pPr marL="0" lvl="0" indent="0" algn="ctr" defTabSz="1042670" rtl="0" eaLnBrk="1" latinLnBrk="0" hangingPunct="1">
              <a:spcBef>
                <a:spcPct val="20000"/>
              </a:spcBef>
              <a:spcAft>
                <a:spcPts val="34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1542498"/>
            <a:ext cx="3913784" cy="3024505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4432A-F663-421B-AE0A-A0AB5A172765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00690-87DB-4E52-B6C8-5FE0735A892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E9941-0079-4285-B99E-B60D6DD775B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276" y="2436407"/>
            <a:ext cx="4252199" cy="1387547"/>
          </a:xfrm>
          <a:effectLst/>
        </p:spPr>
        <p:txBody>
          <a:bodyPr anchor="b">
            <a:noAutofit/>
          </a:bodyPr>
          <a:lstStyle>
            <a:lvl1pPr marL="260985" indent="-260985" algn="l">
              <a:defRPr sz="32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861" y="806535"/>
            <a:ext cx="4697758" cy="5396667"/>
          </a:xfrm>
        </p:spPr>
        <p:txBody>
          <a:bodyPr anchor="ctr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047" y="3856489"/>
            <a:ext cx="3962850" cy="2358918"/>
          </a:xfrm>
        </p:spPr>
        <p:txBody>
          <a:bodyPr/>
          <a:lstStyle>
            <a:lvl1pPr marL="0" indent="0">
              <a:buNone/>
              <a:defRPr sz="1600"/>
            </a:lvl1pPr>
            <a:lvl2pPr marL="521335" indent="0">
              <a:buNone/>
              <a:defRPr sz="1400"/>
            </a:lvl2pPr>
            <a:lvl3pPr marL="1043305" indent="0">
              <a:buNone/>
              <a:defRPr sz="1100"/>
            </a:lvl3pPr>
            <a:lvl4pPr marL="1564640" indent="0">
              <a:buNone/>
              <a:defRPr sz="1000"/>
            </a:lvl4pPr>
            <a:lvl5pPr marL="2085975" indent="0">
              <a:buNone/>
              <a:defRPr sz="1000"/>
            </a:lvl5pPr>
            <a:lvl6pPr marL="2607945" indent="0">
              <a:buNone/>
              <a:defRPr sz="1000"/>
            </a:lvl6pPr>
            <a:lvl7pPr marL="3129280" indent="0">
              <a:buNone/>
              <a:defRPr sz="1000"/>
            </a:lvl7pPr>
            <a:lvl8pPr marL="3650615" indent="0">
              <a:buNone/>
              <a:defRPr sz="1000"/>
            </a:lvl8pPr>
            <a:lvl9pPr marL="41719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49606-3EB2-429D-AE2A-95F0B55CACE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263459"/>
            <a:ext cx="10693400" cy="3297804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0693400" cy="426345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24296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33469" y="1260211"/>
            <a:ext cx="4812030" cy="3448551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21335" indent="0">
              <a:buNone/>
              <a:defRPr sz="3200"/>
            </a:lvl2pPr>
            <a:lvl3pPr marL="1043305" indent="0">
              <a:buNone/>
              <a:defRPr sz="2700"/>
            </a:lvl3pPr>
            <a:lvl4pPr marL="1564640" indent="0">
              <a:buNone/>
              <a:defRPr sz="2300"/>
            </a:lvl4pPr>
            <a:lvl5pPr marL="2085975" indent="0">
              <a:buNone/>
              <a:defRPr sz="2300"/>
            </a:lvl5pPr>
            <a:lvl6pPr marL="2607945" indent="0">
              <a:buNone/>
              <a:defRPr sz="2300"/>
            </a:lvl6pPr>
            <a:lvl7pPr marL="3129280" indent="0">
              <a:buNone/>
              <a:defRPr sz="2300"/>
            </a:lvl7pPr>
            <a:lvl8pPr marL="3650615" indent="0">
              <a:buNone/>
              <a:defRPr sz="2300"/>
            </a:lvl8pPr>
            <a:lvl9pPr marL="4171950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640" y="1114108"/>
            <a:ext cx="4320061" cy="2384830"/>
          </a:xfrm>
        </p:spPr>
        <p:txBody>
          <a:bodyPr anchor="b"/>
          <a:lstStyle>
            <a:lvl1pPr marL="208915" indent="-208915">
              <a:buFont typeface="Georgia" panose="02040502050405020303" pitchFamily="18" charset="0"/>
              <a:buChar char="*"/>
              <a:defRPr sz="1800"/>
            </a:lvl1pPr>
            <a:lvl2pPr marL="521335" indent="0">
              <a:buNone/>
              <a:defRPr sz="1400"/>
            </a:lvl2pPr>
            <a:lvl3pPr marL="1043305" indent="0">
              <a:buNone/>
              <a:defRPr sz="1100"/>
            </a:lvl3pPr>
            <a:lvl4pPr marL="1564640" indent="0">
              <a:buNone/>
              <a:defRPr sz="1000"/>
            </a:lvl4pPr>
            <a:lvl5pPr marL="2085975" indent="0">
              <a:buNone/>
              <a:defRPr sz="1000"/>
            </a:lvl5pPr>
            <a:lvl6pPr marL="2607945" indent="0">
              <a:buNone/>
              <a:defRPr sz="1000"/>
            </a:lvl6pPr>
            <a:lvl7pPr marL="3129280" indent="0">
              <a:buNone/>
              <a:defRPr sz="1000"/>
            </a:lvl7pPr>
            <a:lvl8pPr marL="3650615" indent="0">
              <a:buNone/>
              <a:defRPr sz="1000"/>
            </a:lvl8pPr>
            <a:lvl9pPr marL="417195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D3D82-CDA3-4B8F-BFB6-294C584605D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500" y="4922231"/>
            <a:ext cx="7465193" cy="1260211"/>
          </a:xfrm>
        </p:spPr>
        <p:txBody>
          <a:bodyPr anchor="b">
            <a:noAutofit/>
          </a:bodyPr>
          <a:lstStyle>
            <a:lvl1pPr algn="l">
              <a:defRPr sz="5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28940"/>
            <a:ext cx="10693400" cy="193232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693400" cy="56289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154730"/>
            <a:ext cx="10693400" cy="252042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764295"/>
            <a:ext cx="10693400" cy="56289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7152" y="4820518"/>
            <a:ext cx="7616020" cy="1260211"/>
          </a:xfrm>
          <a:prstGeom prst="rect">
            <a:avLst/>
          </a:prstGeom>
          <a:effectLst/>
        </p:spPr>
        <p:txBody>
          <a:bodyPr vert="horz" lIns="104306" tIns="52153" rIns="104306" bIns="5215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675" y="807351"/>
            <a:ext cx="7485380" cy="3831040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8045" y="6805137"/>
            <a:ext cx="294068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669" y="6805137"/>
            <a:ext cx="3920915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55583" y="6805137"/>
            <a:ext cx="2138680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B8C77-A6CC-4817-9C08-76F8EADE548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65125" indent="-365125" algn="r" defTabSz="104267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52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098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611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3853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158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8559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9865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42820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0794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52115" indent="-208915" algn="l" defTabSz="1042670" rtl="0" eaLnBrk="1" latinLnBrk="0" hangingPunct="1">
        <a:spcBef>
          <a:spcPct val="20000"/>
        </a:spcBef>
        <a:spcAft>
          <a:spcPts val="34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3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30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64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7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94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28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15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950" algn="l" defTabSz="104267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jpeg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4292" y="2484487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Главы управы района Текстильщики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8388" y="4212679"/>
            <a:ext cx="64698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МАТЫЦИНА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Александра Николаевича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uborka-kvartir-v-rajone-tekstilshc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8908" y="252239"/>
            <a:ext cx="1108204" cy="1368152"/>
          </a:xfrm>
          <a:prstGeom prst="rect">
            <a:avLst/>
          </a:prstGeom>
        </p:spPr>
      </p:pic>
      <p:pic>
        <p:nvPicPr>
          <p:cNvPr id="8" name="Рисунок 7" descr="unnamed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6460" y="0"/>
            <a:ext cx="1296144" cy="1725354"/>
          </a:xfrm>
          <a:prstGeom prst="rect">
            <a:avLst/>
          </a:prstGeom>
        </p:spPr>
      </p:pic>
      <p:pic>
        <p:nvPicPr>
          <p:cNvPr id="9" name="Рисунок 8" descr="герб ЮВАО (1)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6660" y="141685"/>
            <a:ext cx="1656184" cy="1586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9108" y="212444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19108" y="3492599"/>
            <a:ext cx="13681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31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протокол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9108" y="5004767"/>
            <a:ext cx="12961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  <a:p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ыс. </a:t>
            </a:r>
            <a:r>
              <a:rPr lang="ru-RU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руб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316" y="324247"/>
            <a:ext cx="6057900" cy="704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8933" y="1676672"/>
            <a:ext cx="1400175" cy="4324350"/>
          </a:xfrm>
          <a:prstGeom prst="rect">
            <a:avLst/>
          </a:prstGeom>
        </p:spPr>
      </p:pic>
      <p:pic>
        <p:nvPicPr>
          <p:cNvPr id="7170" name="Picture 2" descr="https://crimea-news.com/img/20190524/4d5be23e9cd88cbbac40508281b221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911" y="1548383"/>
            <a:ext cx="4169229" cy="234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ocuments.penza-gorod.ru/images/news/oktnews_text_892_84449_p10105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5375" y="3996655"/>
            <a:ext cx="3860300" cy="28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4292" y="4716735"/>
            <a:ext cx="864096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latin typeface="Calibri" panose="020F0502020204030204" pitchFamily="34" charset="0"/>
                <a:cs typeface="Calibri" panose="020F0502020204030204" pitchFamily="34" charset="0"/>
              </a:rPr>
              <a:t>6 предприятий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 обслуживают по талонам льготные категории граждан, из них: </a:t>
            </a:r>
          </a:p>
          <a:p>
            <a:pPr lvl="0"/>
            <a:r>
              <a:rPr lang="ru-RU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Грайвороновская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 ул., д. 14, корп. 1 – Салон красоты «</a:t>
            </a:r>
            <a:r>
              <a:rPr lang="en-US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Grimerka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lvl="0"/>
            <a:r>
              <a:rPr lang="ru-RU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Чистова ул., 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д.22 – Парикмахерская «Фея»</a:t>
            </a:r>
          </a:p>
          <a:p>
            <a:pPr lvl="0"/>
            <a:r>
              <a:rPr lang="ru-RU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Артюхиной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 ул., д. 2 – Салон-парикмахерская ООО «</a:t>
            </a:r>
            <a:r>
              <a:rPr lang="ru-RU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Дектор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-гранд»</a:t>
            </a:r>
          </a:p>
          <a:p>
            <a:pPr lvl="0"/>
            <a:r>
              <a:rPr lang="ru-RU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Юных Ленинцев ул., 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д.41 – Город красоты</a:t>
            </a:r>
          </a:p>
          <a:p>
            <a:pPr lvl="0"/>
            <a:r>
              <a:rPr lang="ru-RU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Артюхиной</a:t>
            </a:r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 ул., д.20, корп.2 - Студия красоты «Стиль»</a:t>
            </a:r>
          </a:p>
          <a:p>
            <a:pPr lvl="0"/>
            <a:r>
              <a:rPr lang="ru-RU" sz="1900" dirty="0">
                <a:latin typeface="Calibri" panose="020F0502020204030204" pitchFamily="34" charset="0"/>
                <a:cs typeface="Calibri" panose="020F0502020204030204" pitchFamily="34" charset="0"/>
              </a:rPr>
              <a:t>Малышева ул., д.13, корп. 2 - Бытовые </a:t>
            </a:r>
            <a:r>
              <a:rPr lang="ru-RU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услуги</a:t>
            </a:r>
            <a:endParaRPr lang="ru-RU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8308" y="252239"/>
            <a:ext cx="5562600" cy="476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7824" y="1006996"/>
            <a:ext cx="4010025" cy="3267075"/>
          </a:xfrm>
          <a:prstGeom prst="rect">
            <a:avLst/>
          </a:prstGeom>
        </p:spPr>
      </p:pic>
      <p:pic>
        <p:nvPicPr>
          <p:cNvPr id="8194" name="Picture 2" descr="https://chertanovo-severnoe.mos.ru/upload/medialibrary/7cc/5_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4640" y="1404367"/>
            <a:ext cx="4113894" cy="27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2284" y="277577"/>
            <a:ext cx="8686800" cy="714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8308" y="5796855"/>
            <a:ext cx="1019175" cy="10572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37483" y="5825072"/>
            <a:ext cx="7549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Завершены работы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 строительству Православного Храма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начатые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 1 квартале 2017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года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 настоящее время храм веден в эксплуатацию.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724" y="1686104"/>
            <a:ext cx="4593086" cy="34448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5085" y="1269529"/>
            <a:ext cx="3217380" cy="4289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рия\Desktop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7170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8308" y="252239"/>
            <a:ext cx="7686675" cy="657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2284" y="1476375"/>
            <a:ext cx="1028700" cy="97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82404" y="1548383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2019 году 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было демонтировано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37 объектов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из них: 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 614-ПП -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25 объектов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по 819-ПП -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объектов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1292044081"/>
              </p:ext>
            </p:extLst>
          </p:nvPr>
        </p:nvGraphicFramePr>
        <p:xfrm>
          <a:off x="6858868" y="1404367"/>
          <a:ext cx="3446587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Рисунок 9" descr="e048c247-ffda-483f-8e43-510e759d8f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4292" y="4860751"/>
            <a:ext cx="3053346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 descr="c73a100f-96b3-4ac9-8801-2628de6bf99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02684" y="4068663"/>
            <a:ext cx="2016224" cy="2820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8308" y="252239"/>
            <a:ext cx="7962900" cy="1924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2108" y="2556495"/>
            <a:ext cx="4057650" cy="3762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0836" y="2521648"/>
            <a:ext cx="2705869" cy="3613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22" y="0"/>
            <a:ext cx="10680878" cy="7561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0316" y="252239"/>
            <a:ext cx="76328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проведении публичных слушаний и общественных обсуждений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2284" y="1404367"/>
            <a:ext cx="8352928" cy="38884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i="1" dirty="0" smtClean="0"/>
              <a:t>В 2019 году были проведены публичные слушания по вопросам:</a:t>
            </a:r>
          </a:p>
          <a:p>
            <a:endParaRPr lang="ru-RU" sz="1800" b="1" dirty="0" smtClean="0"/>
          </a:p>
          <a:p>
            <a:pPr marL="342900" indent="-342900">
              <a:buAutoNum type="arabicPeriod"/>
            </a:pPr>
            <a:r>
              <a:rPr lang="ru-RU" sz="1100" b="1" dirty="0" smtClean="0"/>
              <a:t>Проект планировки территории линейного объекта участка улично-дорожной сети – Участок Юго-Восточной хорды от улицы </a:t>
            </a:r>
            <a:r>
              <a:rPr lang="ru-RU" sz="1100" b="1" dirty="0" err="1" smtClean="0"/>
              <a:t>Грайвороновская</a:t>
            </a:r>
            <a:r>
              <a:rPr lang="ru-RU" sz="1100" b="1" dirty="0" smtClean="0"/>
              <a:t> до улицы Шоссейная (район Текстильщики). Публичные слушания прошли 10.01.2019 в ГБОУ города Москвы "Школа № 2088 "</a:t>
            </a:r>
            <a:r>
              <a:rPr lang="ru-RU" sz="1100" b="1" dirty="0" err="1" smtClean="0"/>
              <a:t>Грайвороново</a:t>
            </a:r>
            <a:r>
              <a:rPr lang="ru-RU" sz="1100" b="1" dirty="0" smtClean="0"/>
              <a:t>», по адресу: Волжский бульвар, д. 6, корп. 3 . </a:t>
            </a:r>
          </a:p>
          <a:p>
            <a:pPr marL="342900" indent="-342900">
              <a:buAutoNum type="arabicPeriod"/>
            </a:pPr>
            <a:endParaRPr lang="ru-RU" sz="1100" b="1" dirty="0" smtClean="0"/>
          </a:p>
          <a:p>
            <a:pPr marL="342900" lvl="0" indent="-342900">
              <a:buFontTx/>
              <a:buAutoNum type="arabicPeriod"/>
            </a:pPr>
            <a:r>
              <a:rPr lang="ru-RU" sz="1100" b="1" dirty="0" smtClean="0"/>
              <a:t>Проект планировки территории линейного объекта участка улично-дорожной сети – реконструкция улично-дорожной сети в районе ТПУ «Рязанская». Участок Юго-Восточной хорды от шоссе Энтузиастов до </a:t>
            </a:r>
            <a:r>
              <a:rPr lang="ru-RU" sz="1100" b="1" dirty="0" err="1" smtClean="0"/>
              <a:t>Грайвороновской</a:t>
            </a:r>
            <a:r>
              <a:rPr lang="ru-RU" sz="1100" b="1" dirty="0" smtClean="0"/>
              <a:t> улицы». Публичные слушания прошли 11.01.2019 в ГБОУ города Москвы "Школа № 2088 "</a:t>
            </a:r>
            <a:r>
              <a:rPr lang="ru-RU" sz="1100" b="1" dirty="0" err="1" smtClean="0"/>
              <a:t>Грайвороново</a:t>
            </a:r>
            <a:r>
              <a:rPr lang="ru-RU" sz="1100" b="1" dirty="0" smtClean="0"/>
              <a:t>», по адресу: Волжский бульвар, д. 6, корп.</a:t>
            </a:r>
          </a:p>
          <a:p>
            <a:pPr marL="342900" lvl="0" indent="-342900">
              <a:buFontTx/>
              <a:buAutoNum type="arabicPeriod"/>
            </a:pPr>
            <a:endParaRPr lang="ru-RU" sz="1100" b="1" dirty="0" smtClean="0"/>
          </a:p>
          <a:p>
            <a:pPr marL="342900" lvl="0" indent="-342900" algn="just"/>
            <a:r>
              <a:rPr lang="ru-RU" sz="1100" b="1" dirty="0" smtClean="0"/>
              <a:t> 3. – проект планировки территории транспортно-пересадочного узла «Печатники- Текстильщики» ;</a:t>
            </a:r>
          </a:p>
          <a:p>
            <a:pPr marL="342900" lvl="0" indent="-342900" algn="just"/>
            <a:r>
              <a:rPr lang="ru-RU" sz="1100" b="1" dirty="0" smtClean="0"/>
              <a:t>        - проект внесения изменений в ПЗЗ города Москвы в отношении территории транспортно-пересадочного узла « Печатники – Текстильщики».</a:t>
            </a:r>
          </a:p>
          <a:p>
            <a:pPr marL="342900" lvl="0" indent="-342900" algn="just"/>
            <a:r>
              <a:rPr lang="ru-RU" sz="1100" b="1" dirty="0" smtClean="0"/>
              <a:t>       Публичные слушания прошли 14.01.2019 в библиотеке № 127 ЦБС ЮВАО по адресу: ул. Чистова, д.15/15.</a:t>
            </a:r>
          </a:p>
          <a:p>
            <a:pPr marL="342900" lvl="0" indent="-342900" algn="just"/>
            <a:endParaRPr lang="ru-RU" sz="1100" b="1" dirty="0" smtClean="0"/>
          </a:p>
          <a:p>
            <a:pPr marL="342900" lvl="0" indent="-342900" algn="just"/>
            <a:r>
              <a:rPr lang="ru-RU" sz="1100" b="1" dirty="0" smtClean="0"/>
              <a:t>4.  Проект внесения изменений в правила землепользования и застройки города Москвы в отношении территории по адресу: </a:t>
            </a:r>
            <a:r>
              <a:rPr lang="ru-RU" sz="1100" b="1" dirty="0" err="1" smtClean="0"/>
              <a:t>Остаповский</a:t>
            </a:r>
            <a:r>
              <a:rPr lang="ru-RU" sz="1100" b="1" dirty="0" smtClean="0"/>
              <a:t> проезд, вл. 22 (</a:t>
            </a:r>
            <a:r>
              <a:rPr lang="ru-RU" sz="1100" b="1" dirty="0" err="1" smtClean="0"/>
              <a:t>кад</a:t>
            </a:r>
            <a:r>
              <a:rPr lang="ru-RU" sz="1100" b="1" dirty="0" smtClean="0"/>
              <a:t>. № 77:04:0002004:22). Публичные слушания прошли 31.10.2019 в библиотеке №113 ГБУК г. Москвы «ЦБС ЮВАО» по адресу: ул. Саратовская, д. корп.2</a:t>
            </a:r>
          </a:p>
          <a:p>
            <a:pPr algn="just"/>
            <a:r>
              <a:rPr lang="ru-RU" sz="1100" b="1" dirty="0" smtClean="0"/>
              <a:t>        </a:t>
            </a:r>
            <a:endParaRPr lang="ru-RU" sz="1400" b="1" dirty="0" smtClean="0"/>
          </a:p>
        </p:txBody>
      </p:sp>
      <p:pic>
        <p:nvPicPr>
          <p:cNvPr id="9" name="Рисунок 8" descr="DBkUMln_S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4292" y="5436815"/>
            <a:ext cx="2733426" cy="1683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 descr="IMG_05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4612" y="5436815"/>
            <a:ext cx="2538388" cy="1692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 descr="IMG_05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62924" y="5436815"/>
            <a:ext cx="2556072" cy="17040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4332" y="180231"/>
            <a:ext cx="721864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ПРАЗДНИЧНОМ И ТЕМАТИЧЕСКОМ ОФОРМЛЕНИИ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РАЙОНА</a:t>
            </a:r>
          </a:p>
          <a:p>
            <a:endParaRPr lang="ru-RU" dirty="0"/>
          </a:p>
        </p:txBody>
      </p:sp>
      <p:pic>
        <p:nvPicPr>
          <p:cNvPr id="6" name="Рисунок 5" descr="883635f2-c327-4b7c-bc3d-0b9de3874b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2884" y="5796855"/>
            <a:ext cx="2376264" cy="1368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962324" y="1260351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В 2019 году</a:t>
            </a:r>
            <a:r>
              <a:rPr lang="ru-RU" sz="1800" dirty="0" smtClean="0"/>
              <a:t> Управа района координировала и обеспечивала работу по праздничному и тематическому оформлению подведомственных организаций и предприятий в соответствии с городской Концепцией праздничного оформления Москвы. Основной целью праздничного оформления являлось создание положительного эмоционального настроения у жителей и гостей столицы, гармоничное сочетание праздничных конструкций и элементов с городской средой. </a:t>
            </a:r>
            <a:endParaRPr lang="ru-RU" sz="1800" dirty="0"/>
          </a:p>
        </p:txBody>
      </p:sp>
      <p:pic>
        <p:nvPicPr>
          <p:cNvPr id="10" name="Рисунок 9" descr="t6s05scxa_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4292" y="5292799"/>
            <a:ext cx="2376264" cy="1834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 descr="97dc10a8-f1e3-4ab5-90a8-6cdaac9802c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5052" y="3420591"/>
            <a:ext cx="1656184" cy="2194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 descr="a11ceef9-caae-455d-93bb-c58e2d478aa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6580" y="4646753"/>
            <a:ext cx="1872208" cy="2493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 descr="bb3d079a-ed49-49d9-b23d-7da230f145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2804" y="3420591"/>
            <a:ext cx="1800200" cy="2208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0356" y="252239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Подготовка к отопительному сезону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674293" y="2556496"/>
          <a:ext cx="5616624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74292" y="1188343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Управа района Текстильщики координирует  работу  по  подготовке жилищного фонда, объектов коммунального хозяйства и социально-культурного  назначения в районе, независимо от форм собственности, к сезонной эксплуатации в пределах своих полномочий.</a:t>
            </a:r>
            <a:endParaRPr lang="ru-RU" sz="1600" dirty="0"/>
          </a:p>
        </p:txBody>
      </p:sp>
      <p:pic>
        <p:nvPicPr>
          <p:cNvPr id="7" name="Рисунок 6" descr="4-eta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22964" y="2628503"/>
            <a:ext cx="2677769" cy="1505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7222a6de2d7979d5a1c6b23c88cf97a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22964" y="4749769"/>
            <a:ext cx="2732811" cy="14791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8308" y="324247"/>
            <a:ext cx="4333875" cy="381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284" y="828303"/>
            <a:ext cx="1104900" cy="9620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73350" y="893816"/>
            <a:ext cx="778591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Общее количество подъездов составляет </a:t>
            </a:r>
            <a:r>
              <a:rPr lang="ru-RU" b="1" dirty="0" smtClean="0"/>
              <a:t>1030</a:t>
            </a:r>
            <a:r>
              <a:rPr lang="ru-RU" dirty="0" smtClean="0"/>
              <a:t>. В 2019 году выполнены работы по текущему ремонту </a:t>
            </a:r>
            <a:r>
              <a:rPr lang="ru-RU" b="1" dirty="0" smtClean="0"/>
              <a:t>191 подъезда в 68 МКД.</a:t>
            </a:r>
            <a:endParaRPr lang="ru-RU" b="1" dirty="0"/>
          </a:p>
        </p:txBody>
      </p:sp>
      <p:pic>
        <p:nvPicPr>
          <p:cNvPr id="1030" name="Picture 6" descr="http://teplocentral-zhkh.org/files/pod/zhuk13/imp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3451" y="2924549"/>
            <a:ext cx="3840426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sq.com.ua/img/news/2018/02/09/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2324" y="2924548"/>
            <a:ext cx="3840425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8308" y="337977"/>
            <a:ext cx="7639050" cy="657225"/>
          </a:xfrm>
          <a:prstGeom prst="rect">
            <a:avLst/>
          </a:prstGeom>
        </p:spPr>
      </p:pic>
      <p:pic>
        <p:nvPicPr>
          <p:cNvPr id="3074" name="Picture 2" descr="https://yeisk.info/wp-content/uploads/2020/01/Kapremo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812" y="1404367"/>
            <a:ext cx="3490763" cy="232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13.stc.all.kpcdn.net/share/i/12/10491277/inx960x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812" y="4716735"/>
            <a:ext cx="3489770" cy="232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106340" y="1260351"/>
            <a:ext cx="3456384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 период 2015-2018 гг. завершен ремонт </a:t>
            </a:r>
            <a:r>
              <a:rPr lang="ru-RU" b="1" dirty="0" smtClean="0">
                <a:solidFill>
                  <a:schemeClr val="tx1"/>
                </a:solidFill>
              </a:rPr>
              <a:t>562 систем в 62 МКД</a:t>
            </a:r>
          </a:p>
          <a:p>
            <a:pPr algn="ctr"/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3618508" y="2844527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06340" y="3564607"/>
            <a:ext cx="338437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 2018-2019гг. завершен ремонт в </a:t>
            </a:r>
            <a:r>
              <a:rPr lang="ru-RU" b="1" dirty="0" smtClean="0">
                <a:solidFill>
                  <a:schemeClr val="tx1"/>
                </a:solidFill>
              </a:rPr>
              <a:t>455 системах в 35 МКД.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3690516" y="5076775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06340" y="5724847"/>
            <a:ext cx="345638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 2020 году </a:t>
            </a:r>
            <a:r>
              <a:rPr lang="ru-RU" dirty="0" smtClean="0">
                <a:solidFill>
                  <a:schemeClr val="tx1"/>
                </a:solidFill>
              </a:rPr>
              <a:t>запланирован ремонт </a:t>
            </a:r>
            <a:r>
              <a:rPr lang="ru-RU" b="1" dirty="0" smtClean="0">
                <a:solidFill>
                  <a:schemeClr val="tx1"/>
                </a:solidFill>
              </a:rPr>
              <a:t>в 27 МКД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88" y="-794"/>
            <a:ext cx="10696575" cy="756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6620" y="5220791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Площадь района –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600 га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Численность населения –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105 267 человек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Жилой фонд района составляет </a:t>
            </a:r>
          </a:p>
          <a:p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320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многоквартирных жилых домов, общая площадь которых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1 740,2 тыс. кв. м.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31 285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квартир).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2324" y="252239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О мерах безопасности жилого и нежилого фонда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62324" y="1548383"/>
            <a:ext cx="74888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Управа района Текстильщики координирует  работу по контролю за состоянием подвалов, чердаков, подъездов, домовладений в районе. </a:t>
            </a:r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106340" y="2772519"/>
            <a:ext cx="3888432" cy="266429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В течение 2019 года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представителями </a:t>
            </a:r>
            <a:r>
              <a:rPr lang="ru-RU" sz="1400" b="1" dirty="0" smtClean="0">
                <a:solidFill>
                  <a:schemeClr val="tx1"/>
                </a:solidFill>
              </a:rPr>
              <a:t>ОМВД России по району Текстильщики, ГБУ «</a:t>
            </a:r>
            <a:r>
              <a:rPr lang="ru-RU" sz="1400" b="1" dirty="0" err="1" smtClean="0">
                <a:solidFill>
                  <a:schemeClr val="tx1"/>
                </a:solidFill>
              </a:rPr>
              <a:t>Жилищник</a:t>
            </a:r>
            <a:r>
              <a:rPr lang="ru-RU" sz="1400" b="1" dirty="0" smtClean="0">
                <a:solidFill>
                  <a:schemeClr val="tx1"/>
                </a:solidFill>
              </a:rPr>
              <a:t> района Текстильщики», ОПОП района Текстильщики, эксплуатирующих организаций</a:t>
            </a:r>
            <a:r>
              <a:rPr lang="ru-RU" sz="1400" dirty="0" smtClean="0">
                <a:solidFill>
                  <a:schemeClr val="tx1"/>
                </a:solidFill>
              </a:rPr>
              <a:t> проведены проверки исправности запорных устройств, кодовых замков, систем видеонаблюдения и </a:t>
            </a:r>
            <a:r>
              <a:rPr lang="ru-RU" sz="1400" dirty="0" err="1" smtClean="0">
                <a:solidFill>
                  <a:schemeClr val="tx1"/>
                </a:solidFill>
              </a:rPr>
              <a:t>домофонов</a:t>
            </a:r>
            <a:r>
              <a:rPr lang="ru-RU" sz="1400" dirty="0" smtClean="0">
                <a:solidFill>
                  <a:schemeClr val="tx1"/>
                </a:solidFill>
              </a:rPr>
              <a:t> в подъездах жилых домов, опечатывания чердачных, подвальных помещений и мусоросборников.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338588" y="5652839"/>
            <a:ext cx="2736304" cy="144016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 2019 году </a:t>
            </a:r>
            <a:r>
              <a:rPr lang="ru-RU" dirty="0" smtClean="0">
                <a:solidFill>
                  <a:schemeClr val="tx1"/>
                </a:solidFill>
              </a:rPr>
              <a:t>проведено </a:t>
            </a:r>
            <a:r>
              <a:rPr lang="ru-RU" b="1" dirty="0" smtClean="0">
                <a:solidFill>
                  <a:schemeClr val="tx1"/>
                </a:solidFill>
              </a:rPr>
              <a:t>7 заседаний </a:t>
            </a:r>
            <a:r>
              <a:rPr lang="ru-RU" b="1" dirty="0" err="1" smtClean="0">
                <a:solidFill>
                  <a:schemeClr val="tx1"/>
                </a:solidFill>
              </a:rPr>
              <a:t>КЧСиПБ</a:t>
            </a:r>
            <a:r>
              <a:rPr lang="ru-RU" b="1" dirty="0" smtClean="0">
                <a:solidFill>
                  <a:schemeClr val="tx1"/>
                </a:solidFill>
              </a:rPr>
              <a:t>, 7 - заседаний АТК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 descr="unnamed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0916" y="5292799"/>
            <a:ext cx="2819325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 descr="unnamed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6340" y="5652839"/>
            <a:ext cx="1944216" cy="1458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Блок-схема: процесс 12"/>
          <p:cNvSpPr/>
          <p:nvPr/>
        </p:nvSpPr>
        <p:spPr>
          <a:xfrm>
            <a:off x="7290916" y="2700511"/>
            <a:ext cx="2808312" cy="24482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Проведена проверка жилого и нежилого </a:t>
            </a:r>
            <a:r>
              <a:rPr lang="ru-RU" sz="1400" dirty="0" smtClean="0">
                <a:solidFill>
                  <a:schemeClr val="tx1"/>
                </a:solidFill>
              </a:rPr>
              <a:t>фондов на предмет выявления незаконной сдачи в </a:t>
            </a:r>
            <a:r>
              <a:rPr lang="ru-RU" sz="2000" b="1" dirty="0" smtClean="0">
                <a:solidFill>
                  <a:schemeClr val="tx1"/>
                </a:solidFill>
              </a:rPr>
              <a:t>поднаем</a:t>
            </a:r>
            <a:r>
              <a:rPr lang="ru-RU" sz="1400" dirty="0" smtClean="0">
                <a:solidFill>
                  <a:schemeClr val="tx1"/>
                </a:solidFill>
              </a:rPr>
              <a:t>, аренду встроенно-пристроечных помещений, подвалов и чердаков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6300" y="13189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территории района проводилась работа по реконструкции мест сбора для организации раздельного сбора отходов.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6300" y="1404367"/>
            <a:ext cx="990600" cy="1009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61804" y="1413495"/>
            <a:ext cx="74978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 2019 году на всех контейнерных площадках установлены контейнера для сбора вторичного сырья и смешанных отходов, а также нанесена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цветографическая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схема и правила пользования.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8428" y="2556495"/>
            <a:ext cx="6293736" cy="4419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8308" y="972319"/>
            <a:ext cx="952500" cy="1047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8308" y="396255"/>
            <a:ext cx="2857500" cy="400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8428" y="1004572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В 2019 году на территории района было выявлено и перемещено на стоянку временного хранения </a:t>
            </a:r>
            <a:endParaRPr lang="ru-RU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19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транспортных средств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 с признаками БРТС.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7606" y="2228252"/>
            <a:ext cx="4366923" cy="3180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4529" y="2204901"/>
            <a:ext cx="4144867" cy="31483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42590" y="5750275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транспортное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средство было возвращено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владельцу</a:t>
            </a:r>
          </a:p>
          <a:p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ведется работа по установлению владельцев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" y="3968"/>
            <a:ext cx="10687050" cy="7553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292" y="3420591"/>
            <a:ext cx="5123027" cy="3428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3603" y="4860751"/>
            <a:ext cx="3508164" cy="1944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3603" y="3044879"/>
            <a:ext cx="3508164" cy="1734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3603" y="1234905"/>
            <a:ext cx="3508164" cy="1728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88" y="-794"/>
            <a:ext cx="10696575" cy="756285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515072837"/>
              </p:ext>
            </p:extLst>
          </p:nvPr>
        </p:nvGraphicFramePr>
        <p:xfrm>
          <a:off x="1883589" y="684287"/>
          <a:ext cx="8413205" cy="2555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 descr="C:\Users\Мария\Desktop\Рисунок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6900" y="4428703"/>
            <a:ext cx="3145495" cy="235824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6070" y="4444313"/>
            <a:ext cx="3419872" cy="2279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734" y="4444314"/>
            <a:ext cx="3039885" cy="2279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88" y="-5557"/>
            <a:ext cx="10696575" cy="75723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6257" y="4867434"/>
            <a:ext cx="2789602" cy="1859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5504" y="4867434"/>
            <a:ext cx="2664296" cy="19982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4332" y="1012784"/>
            <a:ext cx="5064191" cy="3798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4593" y="2826219"/>
            <a:ext cx="2653450" cy="199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869" y="4867434"/>
            <a:ext cx="3540849" cy="19917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800" y="975416"/>
            <a:ext cx="2689677" cy="179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88" y="-5557"/>
            <a:ext cx="10696575" cy="7572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8746" y="4866530"/>
            <a:ext cx="2900488" cy="1872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372" y="812934"/>
            <a:ext cx="5909358" cy="3938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605" y="4873517"/>
            <a:ext cx="3010753" cy="1865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2564" y="4873517"/>
            <a:ext cx="2798976" cy="1865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0316" y="252239"/>
            <a:ext cx="76328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работе Комиссии по делам несовершеннолетних и защите их прав.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2284" y="1404367"/>
            <a:ext cx="83529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14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034332" y="2925758"/>
            <a:ext cx="598571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b="1" dirty="0" smtClean="0"/>
              <a:t>77</a:t>
            </a:r>
            <a:r>
              <a:rPr lang="ru-RU" dirty="0" smtClean="0"/>
              <a:t> административных материалов в отношении законных представителей;</a:t>
            </a:r>
          </a:p>
          <a:p>
            <a:pPr>
              <a:buFontTx/>
              <a:buChar char="-"/>
            </a:pPr>
            <a:r>
              <a:rPr lang="ru-RU" b="1" dirty="0" smtClean="0"/>
              <a:t> 38</a:t>
            </a:r>
            <a:r>
              <a:rPr lang="ru-RU" dirty="0" smtClean="0"/>
              <a:t> административных материалов в отношении несовершеннолетних.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62324" y="1476376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 2019 год было  </a:t>
            </a:r>
            <a:r>
              <a:rPr lang="ru-RU" dirty="0" smtClean="0"/>
              <a:t>организованно и проведено: 21 </a:t>
            </a:r>
            <a:r>
              <a:rPr lang="ru-RU" dirty="0" smtClean="0"/>
              <a:t>заседание </a:t>
            </a:r>
            <a:r>
              <a:rPr lang="ru-RU" dirty="0" smtClean="0"/>
              <a:t>КДН и ЗП района Текстильщики. </a:t>
            </a:r>
            <a:r>
              <a:rPr lang="ru-RU" b="1" dirty="0" smtClean="0"/>
              <a:t>Рассмотрено 299 вопросов, 115 административных </a:t>
            </a:r>
            <a:r>
              <a:rPr lang="ru-RU" b="1" dirty="0" smtClean="0"/>
              <a:t>материалов, из них;</a:t>
            </a:r>
            <a:endParaRPr lang="ru-RU" dirty="0"/>
          </a:p>
        </p:txBody>
      </p:sp>
      <p:pic>
        <p:nvPicPr>
          <p:cNvPr id="13" name="Рисунок 12" descr="IMG_0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2804" y="5076775"/>
            <a:ext cx="2880320" cy="1920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 descr="IMG_057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8308" y="5076775"/>
            <a:ext cx="2952328" cy="1968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 descr="Без названия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1076" y="324247"/>
            <a:ext cx="1617536" cy="1008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88" y="-794"/>
            <a:ext cx="10696575" cy="7562850"/>
          </a:xfrm>
          <a:prstGeom prst="rect">
            <a:avLst/>
          </a:prstGeom>
        </p:spPr>
      </p:pic>
      <p:pic>
        <p:nvPicPr>
          <p:cNvPr id="3" name="Picture 6" descr="http://www.mun-tekstil.ru/files/teksti/News/2015.04.20/img_1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830" y="1044327"/>
            <a:ext cx="4126258" cy="259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8" name="Picture 4" descr="T:\ОРГОТДЕЛ\Встречи\Встречи главы\2018\Чистова 19.09.2018\IMG_9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8988" y="3780631"/>
            <a:ext cx="2448272" cy="153881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988" y="3737291"/>
            <a:ext cx="3043380" cy="3188677"/>
          </a:xfrm>
          <a:prstGeom prst="rect">
            <a:avLst/>
          </a:prstGeom>
        </p:spPr>
      </p:pic>
      <p:pic>
        <p:nvPicPr>
          <p:cNvPr id="14" name="Рисунок 13" descr="C:\Users\davydovde\Downloads\WhatsApp Image 2020-01-22 at 14.27.58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7691" y="5341897"/>
            <a:ext cx="2453759" cy="154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davydovde\Downloads\WhatsApp Image 2020-01-22 at 13.43.17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7108" y="5307910"/>
            <a:ext cx="2292031" cy="158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576" y="3740279"/>
            <a:ext cx="2444671" cy="1629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4732" y="3726575"/>
            <a:ext cx="2331027" cy="1554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81450" y="945561"/>
            <a:ext cx="3907581" cy="2709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2362" y="5280593"/>
            <a:ext cx="2341196" cy="1560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8c9fa2e-9d0d-4257-8862-f75f8576154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Блок-схема: процесс 4"/>
          <p:cNvSpPr/>
          <p:nvPr/>
        </p:nvSpPr>
        <p:spPr>
          <a:xfrm>
            <a:off x="0" y="5508823"/>
            <a:ext cx="10693400" cy="1584176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pic>
        <p:nvPicPr>
          <p:cNvPr id="6" name="Рисунок 5" descr="gerb_moskv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149" y="180232"/>
            <a:ext cx="975965" cy="1152127"/>
          </a:xfrm>
          <a:prstGeom prst="rect">
            <a:avLst/>
          </a:prstGeom>
        </p:spPr>
      </p:pic>
      <p:pic>
        <p:nvPicPr>
          <p:cNvPr id="9" name="Рисунок 8" descr="герб ЮВАО (1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0636" y="108223"/>
            <a:ext cx="1352709" cy="1296144"/>
          </a:xfrm>
          <a:prstGeom prst="rect">
            <a:avLst/>
          </a:prstGeom>
        </p:spPr>
      </p:pic>
      <p:pic>
        <p:nvPicPr>
          <p:cNvPr id="10" name="Рисунок 9" descr="unna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47100" y="108223"/>
            <a:ext cx="1080120" cy="131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751880" y="1338974"/>
            <a:ext cx="9356725" cy="4605019"/>
          </a:xfrm>
          <a:prstGeom prst="rect">
            <a:avLst/>
          </a:prstGeom>
        </p:spPr>
        <p:txBody>
          <a:bodyPr wrap="none" lIns="104306" tIns="52153" rIns="104306" bIns="5215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kern="10" spc="411" dirty="0">
              <a:ln w="9525">
                <a:noFill/>
                <a:round/>
              </a:ln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2700000" scaled="1"/>
              </a:gradFill>
              <a:effectLst>
                <a:outerShdw dist="45791" dir="3378596" algn="ctr" rotWithShape="0">
                  <a:srgbClr val="4D4D4D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2050" y="304228"/>
            <a:ext cx="4781550" cy="400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4292" y="785240"/>
            <a:ext cx="971550" cy="9620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04464" y="755225"/>
            <a:ext cx="76107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 2019 году, за счет средств стимулирования,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было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выполнено благоустройство 20 дворовых территорий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, включая реконструкцию спортивных и детских площадок.</a:t>
            </a:r>
          </a:p>
        </p:txBody>
      </p:sp>
      <p:pic>
        <p:nvPicPr>
          <p:cNvPr id="2050" name="Picture 2" descr="http://rayonnyimasshtab.ru/wp-content/uploads/2017/07/DSC_1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868" y="2120037"/>
            <a:ext cx="3519378" cy="19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xn--80aagabdldaop1dnbf2a0a.xn--p1ai/wp-content/uploads/2019/10/nov5-pref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968867" y="4240119"/>
            <a:ext cx="3535129" cy="23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vlesnom.com/img/gallery/2017/08/VLR_7226_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7421" y="2120037"/>
            <a:ext cx="4302009" cy="429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6300" y="252239"/>
            <a:ext cx="84969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>
                <a:solidFill>
                  <a:srgbClr val="0070C0"/>
                </a:solidFill>
              </a:rPr>
              <a:t>ПО РЕЗУЛЬТАТАМ ГОЛОСОВАНИЯ НА ПОРТАЛЕ «АКТИВНЫЙ ГРАЖДАНИН» БЛАГОУСТРОЕН ДВОР ПО ВОЛЖСКОМУ БУЛЬВАРУ, д.18, к.1, д.20А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4852" y="5292799"/>
            <a:ext cx="2959251" cy="1653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7897" y="3276575"/>
            <a:ext cx="2320370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2684" y="2772519"/>
            <a:ext cx="2812855" cy="2109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4292" y="5292799"/>
            <a:ext cx="3618349" cy="179002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98828" y="2196456"/>
            <a:ext cx="28459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ПОСЛЕ: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97845" y="2124447"/>
            <a:ext cx="28459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ДО: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4292" y="2772519"/>
            <a:ext cx="3303181" cy="19638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6300" y="1333585"/>
            <a:ext cx="655272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Также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2019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году были благоустроены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3 объекта по адресам: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ул.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Артюхиной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д. 17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ГБОУ , г. Москвы школа № 654 имени А.Д. Фридмана, учебный корпус № 1)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Волжский бульвар, д.18, корп.4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(ГБОУ г. Москвы Школа № 1367, дошкольные группы № 3)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1-я, ул. Текстильщиков, д. 5/8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(Школа № 2010 специальное коррекционное отделение, корпус № 4)</a:t>
            </a:r>
          </a:p>
        </p:txBody>
      </p:sp>
      <p:pic>
        <p:nvPicPr>
          <p:cNvPr id="5" name="Рисунок 4" descr="220px-Co654_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2884" y="4860751"/>
            <a:ext cx="2880320" cy="2160240"/>
          </a:xfrm>
          <a:prstGeom prst="rect">
            <a:avLst/>
          </a:prstGeom>
        </p:spPr>
      </p:pic>
      <p:pic>
        <p:nvPicPr>
          <p:cNvPr id="6" name="Рисунок 5" descr="7caf706298813d501c2c2063dfc6f342.800_4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0316" y="4860751"/>
            <a:ext cx="2952328" cy="2211582"/>
          </a:xfrm>
          <a:prstGeom prst="rect">
            <a:avLst/>
          </a:prstGeom>
        </p:spPr>
      </p:pic>
      <p:pic>
        <p:nvPicPr>
          <p:cNvPr id="7" name="Рисунок 6" descr="unnamed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6660" y="4860751"/>
            <a:ext cx="1778323" cy="2027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0316" y="324247"/>
            <a:ext cx="635853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БЛАГОУСТРОЙСТВО ОБЪЕКТОВ ОБРАЗОВАНИЯ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" y="0"/>
            <a:ext cx="10680878" cy="75612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02284" y="1116335"/>
            <a:ext cx="60486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 рамках реализации программы озеленения «Миллион деревьев» весной и осенью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2019 года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было посажено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39 деревьев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адресам и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395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кустов по 6 адресам, а также в рамках программы «Живая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изгородь»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4128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кустарников по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адресам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 2019 году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 обращениям жителей произведены работы по санитарной обрезке веток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768 деревьев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Удалено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39 аварийных деревьев.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Согласно предписанию Объединенной Энергетической Компании удалено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63 сухостойных дерева.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6300" y="252239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РЕАЛИЗАЦИЯ ПРОГРАММЫ «МИЛЛИОН ДЕРЕВЬЕВ»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«ЖИВАЯ ИЗГОРОДЬ»</a:t>
            </a:r>
            <a:endParaRPr lang="ru-RU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 descr="http://www.ugorizont.ru/wp-content/uploads/sites/39/2018/05/ABK3379-1024x6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0957" y="3420591"/>
            <a:ext cx="24482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pbs.twimg.com/media/DbecCK3WkAIQLX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2604" y="5148783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vestikavkaza.ru/upload/2016-10-23/ede6299dc659c45d63c7c6def0fee5d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0276" y="5076775"/>
            <a:ext cx="273330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abinskcity.ru/uploads/posts/2017-11/1511358871_dsc_048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8948" y="5076775"/>
            <a:ext cx="25922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_110893-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78948" y="900311"/>
            <a:ext cx="2664296" cy="2664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22" y="0"/>
            <a:ext cx="10680878" cy="7561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2364" y="252240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Установка дополнительных опор освещения</a:t>
            </a:r>
          </a:p>
          <a:p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30276" y="2196455"/>
            <a:ext cx="2952328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247</a:t>
            </a:r>
            <a:r>
              <a:rPr lang="ru-RU" dirty="0" smtClean="0">
                <a:solidFill>
                  <a:schemeClr val="tx1"/>
                </a:solidFill>
              </a:rPr>
              <a:t> опор освещения на </a:t>
            </a:r>
            <a:r>
              <a:rPr lang="ru-RU" b="1" u="sng" dirty="0" smtClean="0">
                <a:solidFill>
                  <a:schemeClr val="tx1"/>
                </a:solidFill>
              </a:rPr>
              <a:t>55</a:t>
            </a:r>
            <a:r>
              <a:rPr lang="ru-RU" dirty="0" smtClean="0">
                <a:solidFill>
                  <a:schemeClr val="tx1"/>
                </a:solidFill>
              </a:rPr>
              <a:t> объектах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4452" y="1476375"/>
            <a:ext cx="61206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 </a:t>
            </a:r>
            <a:r>
              <a:rPr lang="ru-RU" b="1" i="1" dirty="0" smtClean="0"/>
              <a:t>2019 году </a:t>
            </a:r>
            <a:r>
              <a:rPr lang="ru-RU" i="1" dirty="0" smtClean="0"/>
              <a:t>в районе было установлено:</a:t>
            </a:r>
            <a:endParaRPr lang="ru-RU" i="1" dirty="0"/>
          </a:p>
        </p:txBody>
      </p:sp>
      <p:sp>
        <p:nvSpPr>
          <p:cNvPr id="9" name="Стрелка вниз 8"/>
          <p:cNvSpPr/>
          <p:nvPr/>
        </p:nvSpPr>
        <p:spPr>
          <a:xfrm>
            <a:off x="3546500" y="4068663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70436" y="4644727"/>
            <a:ext cx="2736304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233</a:t>
            </a:r>
            <a:r>
              <a:rPr lang="ru-RU" dirty="0" smtClean="0">
                <a:solidFill>
                  <a:schemeClr val="tx1"/>
                </a:solidFill>
              </a:rPr>
              <a:t> опоры освещения на </a:t>
            </a:r>
            <a:r>
              <a:rPr lang="ru-RU" b="1" u="sng" dirty="0" smtClean="0">
                <a:solidFill>
                  <a:schemeClr val="tx1"/>
                </a:solidFill>
              </a:rPr>
              <a:t>54-х</a:t>
            </a:r>
            <a:r>
              <a:rPr lang="ru-RU" dirty="0" smtClean="0">
                <a:solidFill>
                  <a:schemeClr val="tx1"/>
                </a:solidFill>
              </a:rPr>
              <a:t> детских площадках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5778748" y="5220791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парк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8668" y="2412479"/>
            <a:ext cx="2496277" cy="187220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8" name="Рисунок 17" descr="44643395_532140470590129_4727601696778223616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156" y="3924647"/>
            <a:ext cx="2232248" cy="1674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 descr="пар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4972" y="2412479"/>
            <a:ext cx="2478451" cy="185883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" name="Рисунок 19" descr="XXX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155" y="5724847"/>
            <a:ext cx="2273937" cy="144016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3" name="Скругленный прямоугольник 22"/>
          <p:cNvSpPr/>
          <p:nvPr/>
        </p:nvSpPr>
        <p:spPr>
          <a:xfrm>
            <a:off x="6642844" y="4644727"/>
            <a:ext cx="2736304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14 опор </a:t>
            </a:r>
            <a:r>
              <a:rPr lang="ru-RU" sz="1400" b="1" u="sng" dirty="0" smtClean="0">
                <a:solidFill>
                  <a:schemeClr val="tx1"/>
                </a:solidFill>
              </a:rPr>
              <a:t>освещения  в </a:t>
            </a:r>
            <a:r>
              <a:rPr lang="ru-RU" sz="2000" b="1" u="sng" dirty="0" smtClean="0">
                <a:solidFill>
                  <a:schemeClr val="tx1"/>
                </a:solidFill>
              </a:rPr>
              <a:t>Парке </a:t>
            </a:r>
            <a:r>
              <a:rPr lang="ru-RU" sz="2000" b="1" u="sng" dirty="0" err="1" smtClean="0">
                <a:solidFill>
                  <a:schemeClr val="tx1"/>
                </a:solidFill>
              </a:rPr>
              <a:t>Шкулева</a:t>
            </a:r>
            <a:r>
              <a:rPr lang="ru-RU" sz="1400" b="1" u="sng" dirty="0" smtClean="0">
                <a:solidFill>
                  <a:schemeClr val="tx1"/>
                </a:solidFill>
              </a:rPr>
              <a:t>, по ходу от кафе Мираж к станции метро </a:t>
            </a:r>
            <a:r>
              <a:rPr lang="ru-RU" b="1" u="sng" dirty="0" smtClean="0">
                <a:solidFill>
                  <a:schemeClr val="tx1"/>
                </a:solidFill>
              </a:rPr>
              <a:t>«Волжская»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80878" cy="7561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6300" y="324247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ПОТРЕБИТЕЛЬСКИЙ РЫНОК</a:t>
            </a:r>
            <a:endParaRPr lang="ru-RU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Шеврон 4"/>
          <p:cNvSpPr/>
          <p:nvPr/>
        </p:nvSpPr>
        <p:spPr>
          <a:xfrm>
            <a:off x="1458268" y="3894773"/>
            <a:ext cx="2664296" cy="106294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77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новых предприятий розничной торговли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50143" y="930139"/>
            <a:ext cx="8424936" cy="3600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                     300 </a:t>
            </a:r>
            <a:r>
              <a:rPr lang="ru-RU" b="1" dirty="0"/>
              <a:t>предприятий торговли и услуг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2164" y="1688143"/>
            <a:ext cx="2304256" cy="1084376"/>
          </a:xfrm>
          <a:prstGeom prst="rect">
            <a:avLst/>
          </a:prstGeom>
          <a:solidFill>
            <a:srgbClr val="33BC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нестационарных торговых объектов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2444" y="1692399"/>
            <a:ext cx="2232248" cy="1084375"/>
          </a:xfrm>
          <a:prstGeom prst="rect">
            <a:avLst/>
          </a:prstGeom>
          <a:solidFill>
            <a:srgbClr val="33BC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предприятий общественного питания 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открытой сети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90716" y="1692399"/>
            <a:ext cx="2232248" cy="1080120"/>
          </a:xfrm>
          <a:prstGeom prst="rect">
            <a:avLst/>
          </a:prstGeom>
          <a:solidFill>
            <a:srgbClr val="33BC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стационарных предприятия розничной торговли</a:t>
            </a:r>
            <a:endParaRPr lang="ru-RU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83004" y="1692399"/>
            <a:ext cx="2016224" cy="1080120"/>
          </a:xfrm>
          <a:prstGeom prst="rect">
            <a:avLst/>
          </a:prstGeom>
          <a:solidFill>
            <a:srgbClr val="33BC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предприятия бытового обслуживания</a:t>
            </a:r>
            <a:endParaRPr lang="ru-RU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2324" y="2916535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674291" y="2902731"/>
            <a:ext cx="8352928" cy="50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610327" y="2902731"/>
            <a:ext cx="8496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2019 году продолжилась работа по дальнейшему развитию и формированию объектов потребительского рынка и услуг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Шеврон 18"/>
          <p:cNvSpPr/>
          <p:nvPr/>
        </p:nvSpPr>
        <p:spPr>
          <a:xfrm>
            <a:off x="4266580" y="3780632"/>
            <a:ext cx="2880320" cy="1152128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предприятий бытового обслуживания</a:t>
            </a:r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Шеврон 19"/>
          <p:cNvSpPr/>
          <p:nvPr/>
        </p:nvSpPr>
        <p:spPr>
          <a:xfrm>
            <a:off x="7290916" y="3852639"/>
            <a:ext cx="2808312" cy="107791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 </a:t>
            </a:r>
            <a:r>
              <a:rPr lang="ru-RU" sz="1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предприятие общественного питания</a:t>
            </a:r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0596" y="5220791"/>
            <a:ext cx="2520279" cy="18902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6900" y="5148783"/>
            <a:ext cx="2592570" cy="19444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292" y="5220791"/>
            <a:ext cx="2523374" cy="18925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88633" y="680496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" y="3968"/>
            <a:ext cx="10687050" cy="7553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6460" y="1044327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За 2019 г. осуществлено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обустройство 7 объектов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потребительского рынка и услуг, по следующим адресам: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8-я ул. Текстильщиков, 14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м-н «Пятерочка» </a:t>
            </a:r>
            <a:endParaRPr lang="ru-RU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Артюхиной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, д.23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м-н «Пятерочка» </a:t>
            </a:r>
            <a:endParaRPr lang="ru-RU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. Чистова, д.9/19,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м-н «Магнит» </a:t>
            </a:r>
            <a:endParaRPr lang="ru-RU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. Юных Ленинцев, 16,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м-н «Магнит» </a:t>
            </a:r>
            <a:endParaRPr lang="ru-RU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. Саратовская, д.3 корп. 1,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м-н «</a:t>
            </a:r>
            <a:r>
              <a:rPr lang="ru-RU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ВкусВилл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.. Саратовская, д.18/10,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м-н «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Магнит»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Люблинская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, д.4А,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р-н «Сытый Лось»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8748" y="4140671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6366" y="3803610"/>
            <a:ext cx="4032730" cy="3024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4152" y="3803610"/>
            <a:ext cx="4032731" cy="3024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Воздушный 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4899</TotalTime>
  <Words>1132</Words>
  <Application>Microsoft Office PowerPoint</Application>
  <PresentationFormat>Произвольный</PresentationFormat>
  <Paragraphs>109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1_Воздушный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Меншутина Елена Михайловна</dc:creator>
  <cp:lastModifiedBy>AnashkovaVV1</cp:lastModifiedBy>
  <cp:revision>349</cp:revision>
  <cp:lastPrinted>2020-02-14T12:10:56Z</cp:lastPrinted>
  <dcterms:created xsi:type="dcterms:W3CDTF">2018-11-26T11:35:00Z</dcterms:created>
  <dcterms:modified xsi:type="dcterms:W3CDTF">2020-02-18T13:30:44Z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1049-11.2.0.8339</vt:lpwstr>
  </property>
</Properties>
</file>