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1.xml" ContentType="application/vnd.openxmlformats-officedocument.drawingml.chartshapes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91" r:id="rId2"/>
    <p:sldId id="257" r:id="rId3"/>
    <p:sldId id="258" r:id="rId4"/>
    <p:sldId id="290" r:id="rId5"/>
    <p:sldId id="259" r:id="rId6"/>
    <p:sldId id="279" r:id="rId7"/>
    <p:sldId id="270" r:id="rId8"/>
    <p:sldId id="285" r:id="rId9"/>
    <p:sldId id="271" r:id="rId10"/>
    <p:sldId id="273" r:id="rId11"/>
    <p:sldId id="266" r:id="rId12"/>
    <p:sldId id="274" r:id="rId13"/>
    <p:sldId id="286" r:id="rId14"/>
    <p:sldId id="292" r:id="rId15"/>
    <p:sldId id="287" r:id="rId16"/>
    <p:sldId id="289" r:id="rId17"/>
    <p:sldId id="288" r:id="rId18"/>
    <p:sldId id="293" r:id="rId19"/>
    <p:sldId id="294" r:id="rId20"/>
    <p:sldId id="296" r:id="rId21"/>
    <p:sldId id="295" r:id="rId22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438" userDrawn="1">
          <p15:clr>
            <a:srgbClr val="A4A3A4"/>
          </p15:clr>
        </p15:guide>
        <p15:guide id="3" pos="72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3A3D"/>
    <a:srgbClr val="003300"/>
    <a:srgbClr val="008AC6"/>
    <a:srgbClr val="D3EFF5"/>
    <a:srgbClr val="B7E4EF"/>
    <a:srgbClr val="49BED8"/>
    <a:srgbClr val="6CB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877" autoAdjust="0"/>
    <p:restoredTop sz="94660"/>
  </p:normalViewPr>
  <p:slideViewPr>
    <p:cSldViewPr>
      <p:cViewPr varScale="1">
        <p:scale>
          <a:sx n="86" d="100"/>
          <a:sy n="86" d="100"/>
        </p:scale>
        <p:origin x="78" y="198"/>
      </p:cViewPr>
      <p:guideLst>
        <p:guide orient="horz" pos="1344"/>
        <p:guide pos="438"/>
        <p:guide pos="72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12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99414393068018"/>
          <c:y val="9.6566205581142886E-2"/>
          <c:w val="0.37625402733029661"/>
          <c:h val="0.81634110405047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B25-49AA-9CBE-37A61A7526F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B25-49AA-9CBE-37A61A7526FA}"/>
              </c:ext>
            </c:extLst>
          </c:dPt>
          <c:dLbls>
            <c:dLbl>
              <c:idx val="0"/>
              <c:layout>
                <c:manualLayout>
                  <c:x val="8.9419181524729732E-2"/>
                  <c:y val="-0.180093555331309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B25-49AA-9CBE-37A61A7526F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8.2540782945904376E-2"/>
                  <c:y val="0.151046207697226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tx1"/>
                      </a:solidFill>
                      <a:latin typeface="Roboto" panose="0200000000000000000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B25-49AA-9CBE-37A61A7526F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Roboto" panose="0200000000000000000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Мужчины (из них 4 431 человек старше трудоспособного возраста)</c:v>
                </c:pt>
                <c:pt idx="1">
                  <c:v>Женщины (из них 10 863 человека старше трудоспособного возраста)</c:v>
                </c:pt>
              </c:strCache>
            </c:strRef>
          </c:cat>
          <c:val>
            <c:numRef>
              <c:f>Лист1!$B$2:$B$3</c:f>
              <c:numCache>
                <c:formatCode>_-* #,##0\ _₽_-;\-* #,##0\ _₽_-;_-* "-"??\ _₽_-;_-@_-</c:formatCode>
                <c:ptCount val="2"/>
                <c:pt idx="0">
                  <c:v>19920</c:v>
                </c:pt>
                <c:pt idx="1">
                  <c:v>28458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B25-49AA-9CBE-37A61A7526F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110724716630527"/>
          <c:y val="0.38019346730283254"/>
          <c:w val="0.45574139347027837"/>
          <c:h val="0.497590319706065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317779832501231"/>
          <c:y val="0.14628537326655303"/>
          <c:w val="0.59777179947206271"/>
          <c:h val="0.6517823208265176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Младший мед. персонал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CFB-41B0-B702-4708FCDEABE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CFB-41B0-B702-4708FCDEABE6}"/>
              </c:ext>
            </c:extLst>
          </c:dPt>
          <c:cat>
            <c:strRef>
              <c:f>Лист1!$A$2:$A$3</c:f>
              <c:strCache>
                <c:ptCount val="2"/>
                <c:pt idx="0">
                  <c:v>Занято 0,0 ставки</c:v>
                </c:pt>
                <c:pt idx="1">
                  <c:v>Свободно 0,0 ставки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CFB-41B0-B702-4708FCDEAB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r>
              <a:rPr lang="ru-RU" sz="1800" dirty="0">
                <a:solidFill>
                  <a:schemeClr val="tx1"/>
                </a:solidFill>
              </a:rPr>
              <a:t>Прочие</a:t>
            </a:r>
          </a:p>
        </c:rich>
      </c:tx>
      <c:layout>
        <c:manualLayout>
          <c:xMode val="edge"/>
          <c:yMode val="edge"/>
          <c:x val="0.30847134709899959"/>
          <c:y val="2.74720414173206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6317779832501231"/>
          <c:y val="0.14628537326655303"/>
          <c:w val="0.59777179947206271"/>
          <c:h val="0.6517823208265176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Прочие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C40-4E99-89A6-B7D267CC38A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C40-4E99-89A6-B7D267CC38A8}"/>
              </c:ext>
            </c:extLst>
          </c:dPt>
          <c:dLbls>
            <c:dLbl>
              <c:idx val="0"/>
              <c:layout>
                <c:manualLayout>
                  <c:x val="0.27715174504420143"/>
                  <c:y val="-2.324416562291618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C40-4E99-89A6-B7D267CC38A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6797075457224331"/>
                  <c:y val="-5.036235884965175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C40-4E99-89A6-B7D267CC38A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Roboto" panose="0200000000000000000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noFill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Занято 14,07 ставки</c:v>
                </c:pt>
                <c:pt idx="1">
                  <c:v>Свободно 1,18 ставки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14.07</c:v>
                </c:pt>
                <c:pt idx="1">
                  <c:v>1.18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C40-4E99-89A6-B7D267CC38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448677660154164"/>
          <c:y val="0.78399367709888412"/>
          <c:w val="0.61942356933885645"/>
          <c:h val="0.154579802223264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517032499034496"/>
          <c:y val="0.14116499026002352"/>
          <c:w val="0.59777179947206271"/>
          <c:h val="0.6517823208265176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Младший мед. персонал</c:v>
                </c:pt>
              </c:strCache>
            </c:strRef>
          </c:tx>
          <c:spPr>
            <a:solidFill>
              <a:schemeClr val="accent6"/>
            </a:solidFill>
          </c:spPr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9E3-43AD-8BDE-2A9E1B8746C8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9E3-43AD-8BDE-2A9E1B8746C8}"/>
              </c:ext>
            </c:extLst>
          </c:dPt>
          <c:cat>
            <c:strRef>
              <c:f>Лист1!$A$2:$A$3</c:f>
              <c:strCache>
                <c:ptCount val="2"/>
                <c:pt idx="0">
                  <c:v>Занято 0,00 ставок</c:v>
                </c:pt>
                <c:pt idx="1">
                  <c:v>Свободно 0,00 ставок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0</c:v>
                </c:pt>
                <c:pt idx="1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9E3-43AD-8BDE-2A9E1B8746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548312092307203"/>
          <c:y val="0.79174173230652278"/>
          <c:w val="0.55223513981514838"/>
          <c:h val="0.11583966801718508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61962459325135"/>
          <c:y val="7.2047066485529512E-2"/>
          <c:w val="0.37625402733029661"/>
          <c:h val="0.81634110405047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AE2-403F-B7A7-E0C2626E27E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AE2-403F-B7A7-E0C2626E27E5}"/>
              </c:ext>
            </c:extLst>
          </c:dPt>
          <c:dLbls>
            <c:dLbl>
              <c:idx val="0"/>
              <c:layout>
                <c:manualLayout>
                  <c:x val="0.21460939144919575"/>
                  <c:y val="-0.2206724169775537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Roboto" panose="0200000000000000000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AE2-403F-B7A7-E0C2626E27E5}"/>
                </c:ext>
                <c:ext xmlns:c15="http://schemas.microsoft.com/office/drawing/2012/chart" uri="{CE6537A1-D6FC-4f65-9D91-7224C49458BB}">
                  <c15:layout>
                    <c:manualLayout>
                      <c:w val="0.25386778255420878"/>
                      <c:h val="0.25442712372263876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5293988767056663"/>
                  <c:y val="-3.507333544845925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Roboto" panose="0200000000000000000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AE2-403F-B7A7-E0C2626E27E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2"/>
                    </a:solidFill>
                    <a:latin typeface="Roboto" panose="0200000000000000000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По заболеванию</c:v>
                </c:pt>
                <c:pt idx="1">
                  <c:v>С профилактической целью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521051</c:v>
                </c:pt>
                <c:pt idx="1">
                  <c:v>94143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AE2-403F-B7A7-E0C2626E27E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40314985467408693"/>
          <c:y val="0.13803770801866544"/>
          <c:w val="0.4625784802662094"/>
          <c:h val="0.314367775777775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936141256184451"/>
          <c:y val="2.2388716068584971E-2"/>
          <c:w val="0.43060183520618217"/>
          <c:h val="0.4885062073051408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AE2-403F-B7A7-E0C2626E27E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AE2-403F-B7A7-E0C2626E27E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5039-4521-AA29-19022B323564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039-4521-AA29-19022B323564}"/>
              </c:ext>
            </c:extLst>
          </c:dPt>
          <c:dLbls>
            <c:dLbl>
              <c:idx val="0"/>
              <c:layout>
                <c:manualLayout>
                  <c:x val="0.15004734872462286"/>
                  <c:y val="-2.0732716080757059E-3"/>
                </c:manualLayout>
              </c:layout>
              <c:tx>
                <c:rich>
                  <a:bodyPr/>
                  <a:lstStyle/>
                  <a:p>
                    <a:fld id="{8345A715-4596-432F-870F-71BEEB46DFB7}" type="PERCENTAGE">
                      <a:rPr lang="en-US" baseline="0" smtClean="0"/>
                      <a:pPr/>
                      <a:t>[ПРОЦЕНТ]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AE2-403F-B7A7-E0C2626E27E5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4.0195775582237393E-2"/>
                  <c:y val="5.7760330472345051E-2"/>
                </c:manualLayout>
              </c:layout>
              <c:tx>
                <c:rich>
                  <a:bodyPr/>
                  <a:lstStyle/>
                  <a:p>
                    <a:fld id="{00A1CBB8-8F91-49CB-ADE3-F348566495E2}" type="PERCENTAGE">
                      <a:rPr lang="en-US" baseline="0" smtClean="0"/>
                      <a:pPr/>
                      <a:t>[ПРОЦЕНТ]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AE2-403F-B7A7-E0C2626E27E5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3.6176198024013687E-2"/>
                  <c:y val="6.282621772591372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039-4521-AA29-19022B32356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1254817163026472"/>
                  <c:y val="-1.317437878649938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039-4521-AA29-19022B32356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профилактический осмотр</c:v>
                </c:pt>
                <c:pt idx="1">
                  <c:v>диспансеризация</c:v>
                </c:pt>
                <c:pt idx="2">
                  <c:v>патронаж</c:v>
                </c:pt>
                <c:pt idx="3">
                  <c:v>прочие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14121</c:v>
                </c:pt>
                <c:pt idx="1">
                  <c:v>14811</c:v>
                </c:pt>
                <c:pt idx="2">
                  <c:v>9793</c:v>
                </c:pt>
                <c:pt idx="3">
                  <c:v>20933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AE2-403F-B7A7-E0C2626E27E5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ru-RU" sz="1000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18253376445148911"/>
          <c:y val="0.52907188142137507"/>
          <c:w val="0.55454091993254717"/>
          <c:h val="0.375167769116184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000" b="0" i="0" u="none" strike="noStrike" kern="1200" baseline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936141256184451"/>
          <c:y val="4.5189181425660446E-2"/>
          <c:w val="0.45471930055552451"/>
          <c:h val="0.5158668234575990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AE2-403F-B7A7-E0C2626E27E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AE2-403F-B7A7-E0C2626E27E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5039-4521-AA29-19022B323564}"/>
              </c:ext>
            </c:extLst>
          </c:dPt>
          <c:dLbls>
            <c:dLbl>
              <c:idx val="0"/>
              <c:layout>
                <c:manualLayout>
                  <c:x val="0.14602777116639898"/>
                  <c:y val="-5.4721232304916476E-2"/>
                </c:manualLayout>
              </c:layout>
              <c:tx>
                <c:rich>
                  <a:bodyPr/>
                  <a:lstStyle/>
                  <a:p>
                    <a:fld id="{8345A715-4596-432F-870F-71BEEB46DFB7}" type="PERCENTAGE">
                      <a:rPr lang="en-US" baseline="0" smtClean="0"/>
                      <a:pPr/>
                      <a:t>[ПРОЦЕНТ]</a:t>
                    </a:fld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AE2-403F-B7A7-E0C2626E27E5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10852859407204098"/>
                  <c:y val="9.120205384152745E-2"/>
                </c:manualLayout>
              </c:layout>
              <c:tx>
                <c:rich>
                  <a:bodyPr/>
                  <a:lstStyle/>
                  <a:p>
                    <a:fld id="{00A1CBB8-8F91-49CB-ADE3-F348566495E2}" type="PERCENTAGE">
                      <a:rPr lang="en-US" baseline="0" smtClean="0"/>
                      <a:pPr/>
                      <a:t>[ПРОЦЕНТ]</a:t>
                    </a:fld>
                    <a:endParaRPr lang="ru-RU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AE2-403F-B7A7-E0C2626E27E5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14068521453783087"/>
                  <c:y val="-3.6480821536610995E-2"/>
                </c:manualLayout>
              </c:layout>
              <c:tx>
                <c:rich>
                  <a:bodyPr/>
                  <a:lstStyle/>
                  <a:p>
                    <a:fld id="{47A19DCD-6400-40CD-9313-D59EBFD824F8}" type="PERCENTAGE">
                      <a:rPr lang="en-US" baseline="0" smtClean="0"/>
                      <a:pPr/>
                      <a:t>[ПРОЦЕНТ]</a:t>
                    </a:fld>
                    <a:endParaRPr lang="ru-RU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039-4521-AA29-19022B323564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неотложные</c:v>
                </c:pt>
                <c:pt idx="1">
                  <c:v>активные</c:v>
                </c:pt>
                <c:pt idx="2">
                  <c:v>диспансерное наблюдение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16517</c:v>
                </c:pt>
                <c:pt idx="1">
                  <c:v>3652</c:v>
                </c:pt>
                <c:pt idx="2">
                  <c:v>8372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AE2-403F-B7A7-E0C2626E27E5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568515123739684"/>
          <c:y val="0.60719275410454121"/>
          <c:w val="0.5686296975252062"/>
          <c:h val="0.237763754364862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051360551847474"/>
          <c:y val="0"/>
          <c:w val="0.74825845960113591"/>
          <c:h val="0.78089952701688559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Терапевты/ВОП</c:v>
                </c:pt>
              </c:strCache>
            </c:strRef>
          </c:tx>
          <c:spPr>
            <a:ln w="22225" cap="rnd">
              <a:solidFill>
                <a:schemeClr val="accent6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6"/>
              </a:solidFill>
              <a:ln w="9525">
                <a:solidFill>
                  <a:schemeClr val="accent6"/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4.4994155083233317E-2"/>
                  <c:y val="3.54415422650047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93F5-4D52-B125-CE3E8B159877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0757611869153338E-2"/>
                  <c:y val="2.67789887780874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93F5-4D52-B125-CE3E8B15987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0160145913471393E-2"/>
                  <c:y val="3.49884719210999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93F5-4D52-B125-CE3E8B15987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1014413441613339E-2"/>
                  <c:y val="3.1141260875033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3F5-4D52-B125-CE3E8B159877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9518522616896079E-2"/>
                  <c:y val="2.85954560213806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67B-4A1D-BB98-EFD8DA38F364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0205039986200719E-2"/>
                  <c:y val="3.62579857883811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67B-4A1D-BB98-EFD8DA38F364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"/>
                  <c:y val="3.09225991208481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67B-4A1D-BB98-EFD8DA38F36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2">
                  <c:v>2018 г</c:v>
                </c:pt>
                <c:pt idx="3">
                  <c:v>I квартал   2019 г</c:v>
                </c:pt>
                <c:pt idx="4">
                  <c:v>II квартал 2019 г</c:v>
                </c:pt>
                <c:pt idx="5">
                  <c:v>III квартал 2019 г</c:v>
                </c:pt>
                <c:pt idx="6">
                  <c:v>IV квартал 2019 г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2">
                  <c:v>91.7</c:v>
                </c:pt>
                <c:pt idx="3">
                  <c:v>89.4</c:v>
                </c:pt>
                <c:pt idx="4">
                  <c:v>90.5</c:v>
                </c:pt>
                <c:pt idx="5">
                  <c:v>91.2</c:v>
                </c:pt>
                <c:pt idx="6">
                  <c:v>88.5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F8D3-4B2C-B8DC-CD80E0DAA9B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Специалисты I уровня</c:v>
                </c:pt>
              </c:strCache>
            </c:strRef>
          </c:tx>
          <c:spPr>
            <a:ln w="22225" cap="rnd">
              <a:solidFill>
                <a:schemeClr val="accent5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5"/>
              </a:solidFill>
              <a:ln w="9525">
                <a:solidFill>
                  <a:schemeClr val="accent5"/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4.6398054496214008E-2"/>
                  <c:y val="-2.83183352976418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93F5-4D52-B125-CE3E8B159877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0757611869153338E-2"/>
                  <c:y val="-3.6117061576704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93F5-4D52-B125-CE3E8B15987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3393899851565002E-2"/>
                  <c:y val="-3.90878316627402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93F5-4D52-B125-CE3E8B15987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32078725515752E-2"/>
                  <c:y val="-3.91982588385094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3F5-4D52-B125-CE3E8B159877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9219145573903978E-2"/>
                  <c:y val="-3.83806193529406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167B-4A1D-BB98-EFD8DA38F364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3202361347781326E-2"/>
                  <c:y val="-3.73586696594956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67B-4A1D-BB98-EFD8DA38F36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2">
                  <c:v>2018 г</c:v>
                </c:pt>
                <c:pt idx="3">
                  <c:v>I квартал   2019 г</c:v>
                </c:pt>
                <c:pt idx="4">
                  <c:v>II квартал 2019 г</c:v>
                </c:pt>
                <c:pt idx="5">
                  <c:v>III квартал 2019 г</c:v>
                </c:pt>
                <c:pt idx="6">
                  <c:v>IV квартал 2019 г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2">
                  <c:v>91.4</c:v>
                </c:pt>
                <c:pt idx="3">
                  <c:v>90.1</c:v>
                </c:pt>
                <c:pt idx="4">
                  <c:v>91.3</c:v>
                </c:pt>
                <c:pt idx="5">
                  <c:v>92.6</c:v>
                </c:pt>
                <c:pt idx="6">
                  <c:v>90.3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F8D3-4B2C-B8DC-CD80E0DAA9B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Специалисты II уровня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4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4.7812104841539388E-2"/>
                  <c:y val="-2.9331969404895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3F5-4D52-B125-CE3E8B159877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0757611869153338E-2"/>
                  <c:y val="2.38875508508174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3F5-4D52-B125-CE3E8B15987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9807103999703065E-2"/>
                  <c:y val="-3.54277886997917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3F5-4D52-B125-CE3E8B15987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0874892966621057E-2"/>
                  <c:y val="-2.3789681278068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93F5-4D52-B125-CE3E8B159877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0509973716790138E-2"/>
                  <c:y val="-2.70964863790211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67B-4A1D-BB98-EFD8DA38F364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3475794406186162E-2"/>
                  <c:y val="-3.98219531218699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167B-4A1D-BB98-EFD8DA38F364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"/>
                  <c:y val="-2.07286160465037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67B-4A1D-BB98-EFD8DA38F36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2">
                  <c:v>2018 г</c:v>
                </c:pt>
                <c:pt idx="3">
                  <c:v>I квартал   2019 г</c:v>
                </c:pt>
                <c:pt idx="4">
                  <c:v>II квартал 2019 г</c:v>
                </c:pt>
                <c:pt idx="5">
                  <c:v>III квартал 2019 г</c:v>
                </c:pt>
                <c:pt idx="6">
                  <c:v>IV квартал 2019 г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2">
                  <c:v>84.2</c:v>
                </c:pt>
                <c:pt idx="3">
                  <c:v>83.3</c:v>
                </c:pt>
                <c:pt idx="4">
                  <c:v>82.5</c:v>
                </c:pt>
                <c:pt idx="5">
                  <c:v>82.2</c:v>
                </c:pt>
                <c:pt idx="6">
                  <c:v>81.3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F8D3-4B2C-B8DC-CD80E0DAA9B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28071368"/>
        <c:axId val="228740560"/>
      </c:lineChart>
      <c:catAx>
        <c:axId val="22807136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228740560"/>
        <c:crosses val="autoZero"/>
        <c:auto val="1"/>
        <c:lblAlgn val="ctr"/>
        <c:lblOffset val="100"/>
        <c:noMultiLvlLbl val="0"/>
      </c:catAx>
      <c:valAx>
        <c:axId val="2287405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807136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347662058531328E-2"/>
          <c:y val="0.27823750853464996"/>
          <c:w val="0.94330467588293732"/>
          <c:h val="0.6752172962802505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Мужчины, чел.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456-439D-A9E6-21CF02071BE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803942130997448E-2"/>
                  <c:y val="-5.3461922587557057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6 808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456-439D-A9E6-21CF02071BE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Включено в план проведения диспансеризации на текущий год с учетом возрастной категории</c:v>
                </c:pt>
                <c:pt idx="1">
                  <c:v>Прошли диспансеризацию
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1">
                  <c:v>2001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A0E-488A-8CB3-91B0A40DE4E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Женщины, чел.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456-439D-A9E6-21CF02071BE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1.069238451751141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11 103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456-439D-A9E6-21CF02071BE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Включено в план проведения диспансеризации на текущий год с учетом возрастной категории</c:v>
                </c:pt>
                <c:pt idx="1">
                  <c:v>Прошли диспансеризацию
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1">
                  <c:v>2513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A0E-488A-8CB3-91B0A40DE4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overlap val="100"/>
        <c:axId val="228346760"/>
        <c:axId val="228351352"/>
      </c:barChart>
      <c:catAx>
        <c:axId val="2283467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8351352"/>
        <c:crosses val="autoZero"/>
        <c:auto val="1"/>
        <c:lblAlgn val="ctr"/>
        <c:lblOffset val="100"/>
        <c:noMultiLvlLbl val="0"/>
      </c:catAx>
      <c:valAx>
        <c:axId val="2283513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28346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6.9174788802815518E-4"/>
          <c:y val="6.5893269532573242E-4"/>
          <c:w val="0.65329043914728935"/>
          <c:h val="7.38286391596333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681583866331571E-3"/>
          <c:y val="0"/>
          <c:w val="0.99589552484010069"/>
          <c:h val="0.890890037058970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3681583866331697E-3"/>
                  <c:y val="0.3145998056422958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DDD-4382-8B35-A875EC264F0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Roboto" panose="0200000000000000000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16563</c:v>
                </c:pt>
                <c:pt idx="1">
                  <c:v>9765</c:v>
                </c:pt>
                <c:pt idx="2">
                  <c:v>3827</c:v>
                </c:pt>
                <c:pt idx="3">
                  <c:v>4132</c:v>
                </c:pt>
                <c:pt idx="4">
                  <c:v>6851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53C-43F7-9CD7-A3C48DD2D52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 год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3681583866331447E-3"/>
                  <c:y val="0.1880366654413722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DDD-4382-8B35-A875EC264F06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3681583866331571E-3"/>
                  <c:y val="-5.42413458003958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DDD-4382-8B35-A875EC264F0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Roboto" panose="0200000000000000000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16699</c:v>
                </c:pt>
                <c:pt idx="1">
                  <c:v>9813</c:v>
                </c:pt>
                <c:pt idx="2">
                  <c:v>4286</c:v>
                </c:pt>
                <c:pt idx="3">
                  <c:v>5689</c:v>
                </c:pt>
                <c:pt idx="4">
                  <c:v>6989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53C-43F7-9CD7-A3C48DD2D52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54"/>
        <c:overlap val="-20"/>
        <c:axId val="227867056"/>
        <c:axId val="227867448"/>
      </c:barChart>
      <c:catAx>
        <c:axId val="2278670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27867448"/>
        <c:crosses val="autoZero"/>
        <c:auto val="1"/>
        <c:lblAlgn val="ctr"/>
        <c:lblOffset val="100"/>
        <c:noMultiLvlLbl val="0"/>
      </c:catAx>
      <c:valAx>
        <c:axId val="22786744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227867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r>
              <a:rPr lang="ru-RU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Врачи</a:t>
            </a:r>
          </a:p>
        </c:rich>
      </c:tx>
      <c:layout>
        <c:manualLayout>
          <c:xMode val="edge"/>
          <c:yMode val="edge"/>
          <c:x val="0.34626476687775432"/>
          <c:y val="1.19759310020431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6317779832501231"/>
          <c:y val="0.14628537326655303"/>
          <c:w val="0.59777179947206271"/>
          <c:h val="0.6517823208265176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Врачи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4CD-426A-AD1F-A3295FA29DA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4CD-426A-AD1F-A3295FA29DA1}"/>
              </c:ext>
            </c:extLst>
          </c:dPt>
          <c:dLbls>
            <c:dLbl>
              <c:idx val="0"/>
              <c:layout>
                <c:manualLayout>
                  <c:x val="0.22256124980822245"/>
                  <c:y val="-7.1023018939379586E-1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4CD-426A-AD1F-A3295FA29DA1}"/>
                </c:ext>
                <c:ext xmlns:c15="http://schemas.microsoft.com/office/drawing/2012/chart" uri="{CE6537A1-D6FC-4f65-9D91-7224C49458BB}">
                  <c15:layout>
                    <c:manualLayout>
                      <c:w val="0.28160297004036589"/>
                      <c:h val="8.8753972403501635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3017733479348853"/>
                  <c:y val="-7.748055207638730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4CD-426A-AD1F-A3295FA29DA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Roboto" panose="0200000000000000000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Занято 62,25 ставок</c:v>
                </c:pt>
                <c:pt idx="1">
                  <c:v>Свободно 12 ставок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62.25</c:v>
                </c:pt>
                <c:pt idx="1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E2F-468E-A442-A8BB860045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448677660154164"/>
          <c:y val="0.78786770470270351"/>
          <c:w val="0.61942356933885645"/>
          <c:h val="0.142957719411806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r>
              <a:rPr lang="ru-RU" sz="1600" dirty="0" smtClean="0">
                <a:solidFill>
                  <a:schemeClr val="tx1"/>
                </a:solidFill>
              </a:rPr>
              <a:t>Средний</a:t>
            </a:r>
            <a:r>
              <a:rPr lang="ru-RU" sz="1600" baseline="0" dirty="0" smtClean="0">
                <a:solidFill>
                  <a:schemeClr val="tx1"/>
                </a:solidFill>
              </a:rPr>
              <a:t> мед. персонал</a:t>
            </a:r>
            <a:endParaRPr lang="ru-RU" sz="16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8.928373037916422E-2"/>
          <c:y val="1.58499586058625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6317779832501231"/>
          <c:y val="0.14628537326655303"/>
          <c:w val="0.59777179947206271"/>
          <c:h val="0.6517823208265176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Средний мед. Персонал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FD0-47F9-AADF-1CE5CCB957B9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FD0-47F9-AADF-1CE5CCB957B9}"/>
              </c:ext>
            </c:extLst>
          </c:dPt>
          <c:dLbls>
            <c:dLbl>
              <c:idx val="0"/>
              <c:layout>
                <c:manualLayout>
                  <c:x val="0.26875320731558927"/>
                  <c:y val="-3.87402760381936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/>
                        </a:solidFill>
                        <a:latin typeface="Roboto" panose="02000000000000000000"/>
                        <a:ea typeface="+mn-ea"/>
                        <a:cs typeface="+mn-cs"/>
                      </a:defRPr>
                    </a:pPr>
                    <a:fld id="{D18E727F-851E-41EC-AC4C-DA674BC67EEC}" type="VALUE">
                      <a:rPr lang="en-US" sz="1400" smtClean="0">
                        <a:solidFill>
                          <a:schemeClr val="tx1"/>
                        </a:solidFill>
                        <a:latin typeface="Roboto" panose="02000000000000000000"/>
                      </a:rPr>
                      <a:pPr>
                        <a:defRPr sz="1400">
                          <a:solidFill>
                            <a:schemeClr val="tx1"/>
                          </a:solidFill>
                          <a:latin typeface="Roboto" panose="02000000000000000000"/>
                        </a:defRPr>
                      </a:pPr>
                      <a:t>[ЗНАЧЕНИЕ]</a:t>
                    </a:fld>
                    <a:r>
                      <a:rPr lang="en-US" sz="1400" dirty="0" smtClean="0">
                        <a:solidFill>
                          <a:schemeClr val="tx1"/>
                        </a:solidFill>
                        <a:latin typeface="Roboto" panose="02000000000000000000"/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Roboto" panose="0200000000000000000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FD0-47F9-AADF-1CE5CCB957B9}"/>
                </c:ext>
                <c:ext xmlns:c15="http://schemas.microsoft.com/office/drawing/2012/chart" uri="{CE6537A1-D6FC-4f65-9D91-7224C49458BB}">
                  <c15:layout>
                    <c:manualLayout>
                      <c:w val="0.21132837092174944"/>
                      <c:h val="0.16588586199554517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Занято 74,5 ставок</c:v>
                </c:pt>
                <c:pt idx="1">
                  <c:v>Свободно 7,5 ставок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74.5</c:v>
                </c:pt>
                <c:pt idx="1">
                  <c:v>7.5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FD0-47F9-AADF-1CE5CCB957B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868604546584772"/>
          <c:y val="0.79948978751416144"/>
          <c:w val="0.55223513981514838"/>
          <c:h val="0.115839668017185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0.12662</cdr:x>
      <cdr:y>0.14254</cdr:y>
    </cdr:from>
    <cdr:to>
      <cdr:x>0.29384</cdr:x>
      <cdr:y>0.22347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2929" y="467297"/>
          <a:ext cx="505757" cy="2652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 smtClean="0">
              <a:solidFill>
                <a:schemeClr val="tx1"/>
              </a:solidFill>
              <a:latin typeface="Roboto" panose="02000000000000000000"/>
            </a:rPr>
            <a:t>25,5%</a:t>
          </a:r>
          <a:endParaRPr lang="ru-RU" sz="14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0.04811</cdr:x>
      <cdr:y>0.01138</cdr:y>
    </cdr:from>
    <cdr:to>
      <cdr:x>0.91693</cdr:x>
      <cdr:y>0.14156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45500" y="37308"/>
          <a:ext cx="2627604" cy="426762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0FF83-89C9-47CF-9D73-A73019CD7224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ABE42-DF6B-4041-8A18-9550ECF6B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445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A3329-AC2D-4EC0-9FAA-B6A81AADE201}" type="datetime1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264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2757-706D-4CD7-B8CF-3CBBD03E631E}" type="datetime1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725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8F1ED-B14C-4C5D-B976-92E11D8C8A0C}" type="datetime1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686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884C6-DE7E-4073-A310-72312183956D}" type="datetime1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571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D240D-3E68-4A8C-8F50-A385B031D26E}" type="datetime1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800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33DE-49EC-4BFD-B08C-3B87429EFFD6}" type="datetime1">
              <a:rPr lang="ru-RU" smtClean="0"/>
              <a:t>10.02.2020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440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D81AB-9E07-48FA-87C6-025CACECD77E}" type="datetime1">
              <a:rPr lang="ru-RU" smtClean="0"/>
              <a:t>10.02.2020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272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26CD-49EB-4993-9C20-303590C59A3A}" type="datetime1">
              <a:rPr lang="ru-RU" smtClean="0"/>
              <a:t>10.02.2020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716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02ACB-DDBC-48D6-8AE1-4960C160C7D8}" type="datetime1">
              <a:rPr lang="ru-RU" smtClean="0"/>
              <a:t>10.02.2020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726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39D8D-02E5-4001-B20A-39D4B97EC3EF}" type="datetime1">
              <a:rPr lang="ru-RU" smtClean="0"/>
              <a:t>10.02.2020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423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84AD-3945-40C6-8383-346068F596D6}" type="datetime1">
              <a:rPr lang="ru-RU" smtClean="0"/>
              <a:t>10.02.2020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622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9B78A-BCEA-40FF-8649-2D0FF5DB2603}" type="datetime1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2033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1ED73-5B17-489B-8AF9-E8BAB6DF7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98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3" Type="http://schemas.openxmlformats.org/officeDocument/2006/relationships/chart" Target="../charts/chart8.xml"/><Relationship Id="rId7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7.wdp"/><Relationship Id="rId18" Type="http://schemas.openxmlformats.org/officeDocument/2006/relationships/image" Target="../media/image56.png"/><Relationship Id="rId3" Type="http://schemas.openxmlformats.org/officeDocument/2006/relationships/image" Target="../media/image48.jpeg"/><Relationship Id="rId21" Type="http://schemas.microsoft.com/office/2007/relationships/hdphoto" Target="../media/hdphoto11.wdp"/><Relationship Id="rId7" Type="http://schemas.microsoft.com/office/2007/relationships/hdphoto" Target="../media/hdphoto4.wdp"/><Relationship Id="rId12" Type="http://schemas.openxmlformats.org/officeDocument/2006/relationships/image" Target="../media/image53.png"/><Relationship Id="rId17" Type="http://schemas.microsoft.com/office/2007/relationships/hdphoto" Target="../media/hdphoto9.wdp"/><Relationship Id="rId2" Type="http://schemas.openxmlformats.org/officeDocument/2006/relationships/image" Target="../media/image11.jpeg"/><Relationship Id="rId16" Type="http://schemas.openxmlformats.org/officeDocument/2006/relationships/image" Target="../media/image55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23" Type="http://schemas.microsoft.com/office/2007/relationships/hdphoto" Target="../media/hdphoto12.wdp"/><Relationship Id="rId10" Type="http://schemas.openxmlformats.org/officeDocument/2006/relationships/image" Target="../media/image52.png"/><Relationship Id="rId19" Type="http://schemas.microsoft.com/office/2007/relationships/hdphoto" Target="../media/hdphoto10.wdp"/><Relationship Id="rId4" Type="http://schemas.openxmlformats.org/officeDocument/2006/relationships/image" Target="../media/image49.png"/><Relationship Id="rId9" Type="http://schemas.microsoft.com/office/2007/relationships/hdphoto" Target="../media/hdphoto5.wdp"/><Relationship Id="rId14" Type="http://schemas.openxmlformats.org/officeDocument/2006/relationships/image" Target="../media/image54.png"/><Relationship Id="rId22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microsoft.com/office/2007/relationships/hdphoto" Target="../media/hdphoto1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g"/><Relationship Id="rId4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61.png"/><Relationship Id="rId7" Type="http://schemas.openxmlformats.org/officeDocument/2006/relationships/image" Target="../media/image5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62.png"/><Relationship Id="rId4" Type="http://schemas.microsoft.com/office/2007/relationships/hdphoto" Target="../media/hdphoto14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chart" Target="../charts/char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image" Target="../media/image12.jp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242646"/>
            <a:ext cx="4968552" cy="104278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4005064"/>
            <a:ext cx="12192000" cy="1800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sx="28000" sy="28000" algn="ctr" rotWithShape="0">
              <a:srgbClr val="000000">
                <a:alpha val="9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02227" y="4273280"/>
            <a:ext cx="11587545" cy="12952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rgbClr val="013A3D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Заместителя главного врача по первичной медико-санитарной помощи </a:t>
            </a:r>
          </a:p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rgbClr val="013A3D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ГБУЗ «ГКБ имени В.П. Демихова ДЗМ»</a:t>
            </a:r>
          </a:p>
          <a:p>
            <a:pPr>
              <a:lnSpc>
                <a:spcPct val="100000"/>
              </a:lnSpc>
            </a:pPr>
            <a:r>
              <a:rPr lang="ru-RU" sz="2400" b="1" dirty="0" smtClean="0">
                <a:solidFill>
                  <a:srgbClr val="013A3D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Коломаченко А. М.</a:t>
            </a:r>
            <a:endParaRPr lang="ru-RU" sz="2400" b="1" dirty="0">
              <a:solidFill>
                <a:srgbClr val="013A3D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2087126"/>
            <a:ext cx="12192000" cy="1370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652" y="2087126"/>
            <a:ext cx="6810375" cy="16383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0" y="1412775"/>
            <a:ext cx="12192000" cy="80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5805264"/>
            <a:ext cx="12192000" cy="45719"/>
          </a:xfrm>
          <a:prstGeom prst="rect">
            <a:avLst/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79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0" t="1007" r="6382" b="10526"/>
          <a:stretch/>
        </p:blipFill>
        <p:spPr>
          <a:xfrm flipH="1">
            <a:off x="0" y="1052736"/>
            <a:ext cx="12192000" cy="5795992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07368" y="281444"/>
            <a:ext cx="10515600" cy="541655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Обучение врачей общей практики</a:t>
            </a:r>
            <a:endParaRPr lang="ru-RU" sz="30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271464" y="1983671"/>
            <a:ext cx="3672485" cy="1792704"/>
          </a:xfrm>
          <a:prstGeom prst="roundRect">
            <a:avLst>
              <a:gd name="adj" fmla="val 4142"/>
            </a:avLst>
          </a:prstGeom>
          <a:solidFill>
            <a:srgbClr val="B7E4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381207" y="2509697"/>
            <a:ext cx="3888434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>
              <a:spcAft>
                <a:spcPts val="0"/>
              </a:spcAft>
            </a:pPr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последние два года 2018-2019 прошло обучение</a:t>
            </a:r>
          </a:p>
          <a:p>
            <a:pPr>
              <a:lnSpc>
                <a:spcPts val="4400"/>
              </a:lnSpc>
            </a:pPr>
            <a:r>
              <a:rPr lang="ru-RU" sz="4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27</a:t>
            </a:r>
            <a:r>
              <a:rPr lang="ru-RU" sz="2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ru-RU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ts val="700"/>
              </a:lnSpc>
            </a:pP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врачей-терапевтов </a:t>
            </a:r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 других специальностей </a:t>
            </a:r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 врача общей практики</a:t>
            </a:r>
          </a:p>
          <a:p>
            <a:pPr marL="71755" marR="71755">
              <a:spcAft>
                <a:spcPts val="0"/>
              </a:spcAft>
            </a:pPr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631579" y="1413343"/>
            <a:ext cx="1080120" cy="1080120"/>
          </a:xfrm>
          <a:prstGeom prst="ellipse">
            <a:avLst/>
          </a:prstGeom>
          <a:solidFill>
            <a:schemeClr val="bg1"/>
          </a:solidFill>
          <a:ln w="28575">
            <a:solidFill>
              <a:srgbClr val="49BE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271464" y="4650909"/>
            <a:ext cx="3672485" cy="1792704"/>
          </a:xfrm>
          <a:prstGeom prst="roundRect">
            <a:avLst>
              <a:gd name="adj" fmla="val 4142"/>
            </a:avLst>
          </a:prstGeom>
          <a:solidFill>
            <a:srgbClr val="B7E4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415553" y="5256495"/>
            <a:ext cx="3528397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>
              <a:spcAft>
                <a:spcPts val="0"/>
              </a:spcAft>
            </a:pPr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 текущий момент сформировано</a:t>
            </a:r>
          </a:p>
          <a:p>
            <a:pPr>
              <a:lnSpc>
                <a:spcPts val="4400"/>
              </a:lnSpc>
            </a:pPr>
            <a:r>
              <a:rPr lang="ru-RU" sz="4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</a:t>
            </a:r>
            <a:r>
              <a:rPr lang="ru-RU" sz="2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ru-RU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ts val="700"/>
              </a:lnSpc>
            </a:pP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</a:t>
            </a:r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частков на которых работают врачи</a:t>
            </a:r>
          </a:p>
          <a:p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</a:t>
            </a:r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бщей практики</a:t>
            </a:r>
          </a:p>
          <a:p>
            <a:pPr marL="71755" marR="71755">
              <a:spcAft>
                <a:spcPts val="0"/>
              </a:spcAft>
            </a:pPr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126" y="1552724"/>
            <a:ext cx="738807" cy="738807"/>
          </a:xfrm>
          <a:prstGeom prst="rect">
            <a:avLst/>
          </a:prstGeom>
        </p:spPr>
      </p:pic>
      <p:sp>
        <p:nvSpPr>
          <p:cNvPr id="30" name="Овал 29"/>
          <p:cNvSpPr/>
          <p:nvPr/>
        </p:nvSpPr>
        <p:spPr>
          <a:xfrm>
            <a:off x="1631579" y="4077639"/>
            <a:ext cx="1080120" cy="1080120"/>
          </a:xfrm>
          <a:prstGeom prst="ellipse">
            <a:avLst/>
          </a:prstGeom>
          <a:solidFill>
            <a:schemeClr val="bg1"/>
          </a:solidFill>
          <a:ln w="28575">
            <a:solidFill>
              <a:srgbClr val="49BE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630" y="4335652"/>
            <a:ext cx="555797" cy="55579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895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8"/>
          <a:stretch/>
        </p:blipFill>
        <p:spPr>
          <a:xfrm>
            <a:off x="0" y="1052736"/>
            <a:ext cx="12192000" cy="5832647"/>
          </a:xfrm>
          <a:prstGeom prst="rect">
            <a:avLst/>
          </a:prstGeom>
        </p:spPr>
      </p:pic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443334" y="115534"/>
            <a:ext cx="10729267" cy="825028"/>
          </a:xfrm>
        </p:spPr>
        <p:txBody>
          <a:bodyPr anchor="t">
            <a:normAutofit fontScale="90000"/>
          </a:bodyPr>
          <a:lstStyle/>
          <a:p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Повышение комфорта пребывания </a:t>
            </a:r>
            <a:b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 поликлинике</a:t>
            </a:r>
            <a:endParaRPr lang="ru-RU" sz="30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95400" y="1317752"/>
            <a:ext cx="10881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 целью исключения неудобств для пациентов:</a:t>
            </a:r>
            <a:endParaRPr lang="ru-R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015976" y="1796827"/>
            <a:ext cx="44550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Нахождения больных в одной зоне со здоровыми</a:t>
            </a:r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Шеврон 26"/>
          <p:cNvSpPr/>
          <p:nvPr/>
        </p:nvSpPr>
        <p:spPr>
          <a:xfrm>
            <a:off x="775272" y="1826491"/>
            <a:ext cx="216024" cy="252027"/>
          </a:xfrm>
          <a:prstGeom prst="chevron">
            <a:avLst/>
          </a:prstGeom>
          <a:solidFill>
            <a:srgbClr val="49B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13935" y="2214347"/>
            <a:ext cx="37914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Нехватки </a:t>
            </a: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посадочных мест для </a:t>
            </a:r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ожидания</a:t>
            </a:r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Шеврон 27"/>
          <p:cNvSpPr/>
          <p:nvPr/>
        </p:nvSpPr>
        <p:spPr>
          <a:xfrm>
            <a:off x="775272" y="2242221"/>
            <a:ext cx="216024" cy="252027"/>
          </a:xfrm>
          <a:prstGeom prst="chevron">
            <a:avLst/>
          </a:prstGeom>
          <a:solidFill>
            <a:srgbClr val="49B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15976" y="2654773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Отсутствия </a:t>
            </a: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информации о движении очереди на </a:t>
            </a:r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прием</a:t>
            </a:r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8" name="Шеврон 37"/>
          <p:cNvSpPr/>
          <p:nvPr/>
        </p:nvSpPr>
        <p:spPr>
          <a:xfrm>
            <a:off x="775272" y="2676503"/>
            <a:ext cx="216024" cy="252027"/>
          </a:xfrm>
          <a:prstGeom prst="chevron">
            <a:avLst/>
          </a:prstGeom>
          <a:solidFill>
            <a:srgbClr val="49B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005515" y="3088284"/>
            <a:ext cx="105710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Отсутствия </a:t>
            </a: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контроля за состоянием здоровья пациентов, находящихся в очереди, со стороны медицинского персонала</a:t>
            </a:r>
          </a:p>
        </p:txBody>
      </p:sp>
      <p:sp>
        <p:nvSpPr>
          <p:cNvPr id="39" name="Шеврон 38"/>
          <p:cNvSpPr/>
          <p:nvPr/>
        </p:nvSpPr>
        <p:spPr>
          <a:xfrm>
            <a:off x="775272" y="3106075"/>
            <a:ext cx="216024" cy="252027"/>
          </a:xfrm>
          <a:prstGeom prst="chevron">
            <a:avLst/>
          </a:prstGeom>
          <a:solidFill>
            <a:srgbClr val="49B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559499" y="5856727"/>
            <a:ext cx="38164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Создание </a:t>
            </a: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достаточного количества посадочных мест для ожидания </a:t>
            </a:r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приема</a:t>
            </a:r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5805264"/>
            <a:ext cx="741345" cy="741345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1559499" y="4975469"/>
            <a:ext cx="38164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Разделение потоков здоровых </a:t>
            </a:r>
            <a:endParaRPr lang="en-US" sz="14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 болеющих пациентов</a:t>
            </a:r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4931545"/>
            <a:ext cx="669335" cy="669335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6690074" y="5856727"/>
            <a:ext cx="50405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Визуальный </a:t>
            </a: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контроль пациентов, </a:t>
            </a:r>
            <a:endParaRPr lang="en-US" sz="14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находящихся </a:t>
            </a: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очереди</a:t>
            </a:r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07968" y="5661248"/>
            <a:ext cx="720080" cy="720080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6690075" y="4975469"/>
            <a:ext cx="5040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Информирование </a:t>
            </a: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пациентов о движении «живой» очереди через информационное </a:t>
            </a:r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табло</a:t>
            </a:r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03" y="4931545"/>
            <a:ext cx="702145" cy="700774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688534" y="4461771"/>
            <a:ext cx="108811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Положительный эффект от организации зон комфортного ожидания:</a:t>
            </a:r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06604" y="3919536"/>
            <a:ext cx="10571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Организованы зоны комфортного ожидания приема дежурного врача</a:t>
            </a:r>
            <a:endParaRPr lang="ru-R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08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8"/>
          <a:stretch/>
        </p:blipFill>
        <p:spPr>
          <a:xfrm>
            <a:off x="0" y="1030080"/>
            <a:ext cx="12192000" cy="5855303"/>
          </a:xfrm>
          <a:prstGeom prst="rect">
            <a:avLst/>
          </a:prstGeom>
        </p:spPr>
      </p:pic>
      <p:sp>
        <p:nvSpPr>
          <p:cNvPr id="31" name="Заголовок 1"/>
          <p:cNvSpPr>
            <a:spLocks noGrp="1"/>
          </p:cNvSpPr>
          <p:nvPr>
            <p:ph type="title"/>
          </p:nvPr>
        </p:nvSpPr>
        <p:spPr>
          <a:xfrm>
            <a:off x="502923" y="245927"/>
            <a:ext cx="11185853" cy="499508"/>
          </a:xfrm>
        </p:spPr>
        <p:txBody>
          <a:bodyPr>
            <a:normAutofit fontScale="90000"/>
          </a:bodyPr>
          <a:lstStyle/>
          <a:p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Работа по рассмотрению </a:t>
            </a:r>
            <a:b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жалоб и обращений граждан</a:t>
            </a:r>
            <a:endParaRPr lang="ru-RU" sz="30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7" name="Заголовок 1"/>
          <p:cNvSpPr txBox="1">
            <a:spLocks/>
          </p:cNvSpPr>
          <p:nvPr/>
        </p:nvSpPr>
        <p:spPr>
          <a:xfrm>
            <a:off x="2911157" y="4601834"/>
            <a:ext cx="8280920" cy="15675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Все обращения пациентов </a:t>
            </a:r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рассматриваются </a:t>
            </a: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индивидуальном </a:t>
            </a:r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порядке</a:t>
            </a:r>
            <a:endParaRPr lang="ru-RU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случае негативного содержания обращения, специалисты </a:t>
            </a:r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поликлиники </a:t>
            </a: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вступают </a:t>
            </a:r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диалог с пациентом и детализируют проблему для ее решения</a:t>
            </a:r>
          </a:p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Изучаются предложения граждан по улучшению работы поликлиники, руководство использует обратную </a:t>
            </a:r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связь </a:t>
            </a: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 пациентов для совершенствования оказания медицинской помощи</a:t>
            </a:r>
            <a:endParaRPr lang="ru-RU" sz="16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62" y="4601834"/>
            <a:ext cx="1502324" cy="1502324"/>
          </a:xfrm>
          <a:prstGeom prst="rect">
            <a:avLst/>
          </a:prstGeom>
        </p:spPr>
      </p:pic>
      <p:sp>
        <p:nvSpPr>
          <p:cNvPr id="30" name="Скругленный прямоугольник 29"/>
          <p:cNvSpPr/>
          <p:nvPr/>
        </p:nvSpPr>
        <p:spPr>
          <a:xfrm>
            <a:off x="1" y="1196751"/>
            <a:ext cx="12192000" cy="2948063"/>
          </a:xfrm>
          <a:prstGeom prst="roundRect">
            <a:avLst>
              <a:gd name="adj" fmla="val 1954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2555638" y="1405608"/>
            <a:ext cx="8259655" cy="2563639"/>
          </a:xfrm>
          <a:prstGeom prst="roundRect">
            <a:avLst>
              <a:gd name="adj" fmla="val 449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ГКБ имени В.П.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Демихова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lvl="1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Амбулаторно-поликлинический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центр</a:t>
            </a:r>
          </a:p>
          <a:p>
            <a:pPr lvl="1"/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lvl="1"/>
            <a:r>
              <a:rPr lang="ru-RU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Всего </a:t>
            </a:r>
            <a:r>
              <a:rPr lang="ru-RU" sz="24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156 обращений</a:t>
            </a:r>
            <a:endParaRPr lang="ru-RU" sz="24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/>
            <a:r>
              <a:rPr lang="ru-RU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Обоснованных – </a:t>
            </a:r>
            <a:r>
              <a:rPr lang="ru-RU" sz="24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  <a:endParaRPr lang="ru-RU" sz="24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2" name="Заголовок 1"/>
          <p:cNvSpPr txBox="1">
            <a:spLocks/>
          </p:cNvSpPr>
          <p:nvPr/>
        </p:nvSpPr>
        <p:spPr>
          <a:xfrm>
            <a:off x="4295800" y="2416601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3" name="Заголовок 1"/>
          <p:cNvSpPr txBox="1">
            <a:spLocks/>
          </p:cNvSpPr>
          <p:nvPr/>
        </p:nvSpPr>
        <p:spPr>
          <a:xfrm>
            <a:off x="2495600" y="2963306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4" name="Заголовок 1"/>
          <p:cNvSpPr txBox="1">
            <a:spLocks/>
          </p:cNvSpPr>
          <p:nvPr/>
        </p:nvSpPr>
        <p:spPr>
          <a:xfrm>
            <a:off x="695325" y="3136087"/>
            <a:ext cx="1800275" cy="472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Число обращений </a:t>
            </a:r>
            <a:endParaRPr lang="en-US" sz="20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 2019 год</a:t>
            </a:r>
            <a:endParaRPr lang="ru-RU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5" name="Заголовок 1"/>
          <p:cNvSpPr txBox="1">
            <a:spLocks/>
          </p:cNvSpPr>
          <p:nvPr/>
        </p:nvSpPr>
        <p:spPr>
          <a:xfrm>
            <a:off x="4295800" y="2963306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6" name="Заголовок 1"/>
          <p:cNvSpPr txBox="1">
            <a:spLocks/>
          </p:cNvSpPr>
          <p:nvPr/>
        </p:nvSpPr>
        <p:spPr>
          <a:xfrm>
            <a:off x="6096000" y="2963306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7" name="Заголовок 1"/>
          <p:cNvSpPr txBox="1">
            <a:spLocks/>
          </p:cNvSpPr>
          <p:nvPr/>
        </p:nvSpPr>
        <p:spPr>
          <a:xfrm>
            <a:off x="7896200" y="2977689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8" name="Заголовок 1"/>
          <p:cNvSpPr txBox="1">
            <a:spLocks/>
          </p:cNvSpPr>
          <p:nvPr/>
        </p:nvSpPr>
        <p:spPr>
          <a:xfrm>
            <a:off x="9696400" y="2977689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9" name="Заголовок 1"/>
          <p:cNvSpPr txBox="1">
            <a:spLocks/>
          </p:cNvSpPr>
          <p:nvPr/>
        </p:nvSpPr>
        <p:spPr>
          <a:xfrm>
            <a:off x="2495600" y="2416601"/>
            <a:ext cx="4104456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0" name="Заголовок 1"/>
          <p:cNvSpPr txBox="1">
            <a:spLocks/>
          </p:cNvSpPr>
          <p:nvPr/>
        </p:nvSpPr>
        <p:spPr>
          <a:xfrm>
            <a:off x="6095850" y="2416601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1" name="Заголовок 1"/>
          <p:cNvSpPr txBox="1">
            <a:spLocks/>
          </p:cNvSpPr>
          <p:nvPr/>
        </p:nvSpPr>
        <p:spPr>
          <a:xfrm>
            <a:off x="7900543" y="2416601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9703200" y="2416601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3" name="Овал 72"/>
          <p:cNvSpPr/>
          <p:nvPr/>
        </p:nvSpPr>
        <p:spPr>
          <a:xfrm>
            <a:off x="1141537" y="1550157"/>
            <a:ext cx="885577" cy="8855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4" name="Рисунок 7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26" y="1666290"/>
            <a:ext cx="555797" cy="55579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12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8"/>
          <a:stretch/>
        </p:blipFill>
        <p:spPr>
          <a:xfrm>
            <a:off x="0" y="1124744"/>
            <a:ext cx="12192000" cy="5760639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532954" y="307487"/>
            <a:ext cx="5544692" cy="863501"/>
          </a:xfrm>
        </p:spPr>
        <p:txBody>
          <a:bodyPr anchor="t">
            <a:normAutofit/>
          </a:bodyPr>
          <a:lstStyle/>
          <a:p>
            <a:r>
              <a:rPr lang="ru-RU" sz="30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Оборудование </a:t>
            </a:r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поликлиники</a:t>
            </a:r>
            <a:endParaRPr lang="ru-RU" sz="30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33900"/>
          <a:stretch/>
        </p:blipFill>
        <p:spPr>
          <a:xfrm>
            <a:off x="6960096" y="1052736"/>
            <a:ext cx="5231904" cy="5793941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119336" y="1412776"/>
            <a:ext cx="6552728" cy="4752528"/>
          </a:xfrm>
          <a:prstGeom prst="roundRect">
            <a:avLst>
              <a:gd name="adj" fmla="val 195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одержимое 3"/>
          <p:cNvSpPr>
            <a:spLocks noGrp="1"/>
          </p:cNvSpPr>
          <p:nvPr>
            <p:ph sz="half" idx="1"/>
          </p:nvPr>
        </p:nvSpPr>
        <p:spPr>
          <a:xfrm>
            <a:off x="911424" y="1745433"/>
            <a:ext cx="5328592" cy="4203847"/>
          </a:xfrm>
        </p:spPr>
        <p:txBody>
          <a:bodyPr>
            <a:noAutofit/>
          </a:bodyPr>
          <a:lstStyle/>
          <a:p>
            <a:pPr lvl="0">
              <a:lnSpc>
                <a:spcPct val="130000"/>
              </a:lnSpc>
            </a:pPr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КТ 			</a:t>
            </a:r>
            <a:r>
              <a:rPr lang="ru-RU" sz="16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 ед.</a:t>
            </a:r>
            <a:endParaRPr lang="ru-RU" sz="16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>
              <a:lnSpc>
                <a:spcPct val="130000"/>
              </a:lnSpc>
            </a:pPr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МРТ</a:t>
            </a:r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6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		</a:t>
            </a:r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  <a:r>
              <a:rPr lang="ru-RU" sz="16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ед</a:t>
            </a:r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ru-RU" sz="16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>
              <a:lnSpc>
                <a:spcPct val="130000"/>
              </a:lnSpc>
            </a:pPr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Денситометры</a:t>
            </a:r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6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	0 ед</a:t>
            </a:r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ru-RU" sz="16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>
              <a:lnSpc>
                <a:spcPct val="130000"/>
              </a:lnSpc>
            </a:pPr>
            <a:r>
              <a:rPr lang="ru-RU" sz="160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Рентгенаппараты</a:t>
            </a:r>
            <a:r>
              <a:rPr lang="ru-RU" sz="16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	1  </a:t>
            </a:r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ед.</a:t>
            </a:r>
            <a:endParaRPr lang="ru-RU" sz="16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>
              <a:lnSpc>
                <a:spcPct val="130000"/>
              </a:lnSpc>
            </a:pPr>
            <a:r>
              <a:rPr lang="ru-RU" sz="160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Флюорографы</a:t>
            </a:r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		</a:t>
            </a:r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  <a:r>
              <a:rPr lang="ru-RU" sz="16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ед</a:t>
            </a:r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ru-RU" sz="16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>
              <a:lnSpc>
                <a:spcPct val="130000"/>
              </a:lnSpc>
            </a:pPr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УЗИ</a:t>
            </a:r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6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		</a:t>
            </a:r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  <a:r>
              <a:rPr lang="ru-RU" sz="16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ед</a:t>
            </a:r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ru-RU" sz="16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lnSpc>
                <a:spcPct val="130000"/>
              </a:lnSpc>
              <a:buNone/>
            </a:pPr>
            <a:r>
              <a:rPr lang="ru-RU" sz="1600" i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Из них экспертного класса</a:t>
            </a:r>
            <a:r>
              <a:rPr lang="ru-RU" sz="1600" b="1" i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6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0  </a:t>
            </a:r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ед.</a:t>
            </a:r>
            <a:endParaRPr lang="ru-RU" sz="16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>
              <a:lnSpc>
                <a:spcPct val="130000"/>
              </a:lnSpc>
            </a:pPr>
            <a:r>
              <a:rPr lang="ru-RU" sz="160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Холтер</a:t>
            </a:r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			4 </a:t>
            </a:r>
            <a:r>
              <a:rPr lang="ru-RU" sz="16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ед.</a:t>
            </a:r>
            <a:endParaRPr lang="ru-RU" sz="16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>
              <a:lnSpc>
                <a:spcPct val="130000"/>
              </a:lnSpc>
            </a:pPr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СМАД</a:t>
            </a:r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6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		4  ед. </a:t>
            </a:r>
            <a:endParaRPr lang="ru-RU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25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8"/>
          <a:stretch/>
        </p:blipFill>
        <p:spPr>
          <a:xfrm>
            <a:off x="0" y="1090930"/>
            <a:ext cx="12192000" cy="5794453"/>
          </a:xfrm>
          <a:prstGeom prst="rect">
            <a:avLst/>
          </a:prstGeom>
        </p:spPr>
      </p:pic>
      <p:sp>
        <p:nvSpPr>
          <p:cNvPr id="31" name="Заголовок 1"/>
          <p:cNvSpPr>
            <a:spLocks noGrp="1"/>
          </p:cNvSpPr>
          <p:nvPr>
            <p:ph type="title"/>
          </p:nvPr>
        </p:nvSpPr>
        <p:spPr>
          <a:xfrm>
            <a:off x="263352" y="218545"/>
            <a:ext cx="11161315" cy="541655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</a:t>
            </a:r>
            <a:r>
              <a:rPr 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2019 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году открылся кабинет КТ </a:t>
            </a:r>
            <a:b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 новым томографом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SIEMENS Perspective 128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2" name="Заголовок 1"/>
          <p:cNvSpPr txBox="1">
            <a:spLocks/>
          </p:cNvSpPr>
          <p:nvPr/>
        </p:nvSpPr>
        <p:spPr>
          <a:xfrm>
            <a:off x="4295800" y="2416601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3" name="Заголовок 1"/>
          <p:cNvSpPr txBox="1">
            <a:spLocks/>
          </p:cNvSpPr>
          <p:nvPr/>
        </p:nvSpPr>
        <p:spPr>
          <a:xfrm>
            <a:off x="2495600" y="2963306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5" name="Заголовок 1"/>
          <p:cNvSpPr txBox="1">
            <a:spLocks/>
          </p:cNvSpPr>
          <p:nvPr/>
        </p:nvSpPr>
        <p:spPr>
          <a:xfrm>
            <a:off x="4295800" y="2963306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6" name="Заголовок 1"/>
          <p:cNvSpPr txBox="1">
            <a:spLocks/>
          </p:cNvSpPr>
          <p:nvPr/>
        </p:nvSpPr>
        <p:spPr>
          <a:xfrm>
            <a:off x="6096000" y="2963306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7" name="Заголовок 1"/>
          <p:cNvSpPr txBox="1">
            <a:spLocks/>
          </p:cNvSpPr>
          <p:nvPr/>
        </p:nvSpPr>
        <p:spPr>
          <a:xfrm>
            <a:off x="7896200" y="2977689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8" name="Заголовок 1"/>
          <p:cNvSpPr txBox="1">
            <a:spLocks/>
          </p:cNvSpPr>
          <p:nvPr/>
        </p:nvSpPr>
        <p:spPr>
          <a:xfrm>
            <a:off x="9696400" y="2977689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9" name="Заголовок 1"/>
          <p:cNvSpPr txBox="1">
            <a:spLocks/>
          </p:cNvSpPr>
          <p:nvPr/>
        </p:nvSpPr>
        <p:spPr>
          <a:xfrm>
            <a:off x="2495600" y="2416601"/>
            <a:ext cx="4104456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0" name="Заголовок 1"/>
          <p:cNvSpPr txBox="1">
            <a:spLocks/>
          </p:cNvSpPr>
          <p:nvPr/>
        </p:nvSpPr>
        <p:spPr>
          <a:xfrm>
            <a:off x="6095850" y="2416601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1" name="Заголовок 1"/>
          <p:cNvSpPr txBox="1">
            <a:spLocks/>
          </p:cNvSpPr>
          <p:nvPr/>
        </p:nvSpPr>
        <p:spPr>
          <a:xfrm>
            <a:off x="7900543" y="2416601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9703200" y="2416601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14</a:t>
            </a:fld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2000"/>
                    </a14:imgEffect>
                    <a14:imgEffect>
                      <a14:colorTemperature colorTemp="6133"/>
                    </a14:imgEffect>
                    <a14:imgEffect>
                      <a14:saturation sat="146000"/>
                    </a14:imgEffect>
                    <a14:imgEffect>
                      <a14:brightnessContrast bright="3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892" y="1545115"/>
            <a:ext cx="6852838" cy="4647327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1000"/>
                    </a14:imgEffect>
                    <a14:imgEffect>
                      <a14:colorTemperature colorTemp="5500"/>
                    </a14:imgEffect>
                    <a14:imgEffect>
                      <a14:saturation sat="95000"/>
                    </a14:imgEffect>
                    <a14:imgEffect>
                      <a14:brightnessContrast bright="5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95" y="3830641"/>
            <a:ext cx="3967423" cy="2598031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13" y="1270923"/>
            <a:ext cx="3932511" cy="2575742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122838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8"/>
          <a:stretch/>
        </p:blipFill>
        <p:spPr>
          <a:xfrm>
            <a:off x="1384" y="1052736"/>
            <a:ext cx="12192000" cy="5832647"/>
          </a:xfrm>
          <a:prstGeom prst="rect">
            <a:avLst/>
          </a:prstGeom>
        </p:spPr>
      </p:pic>
      <p:sp>
        <p:nvSpPr>
          <p:cNvPr id="25" name="Скругленный прямоугольник 24"/>
          <p:cNvSpPr/>
          <p:nvPr/>
        </p:nvSpPr>
        <p:spPr>
          <a:xfrm>
            <a:off x="4655841" y="1076178"/>
            <a:ext cx="6816590" cy="5593182"/>
          </a:xfrm>
          <a:prstGeom prst="roundRect">
            <a:avLst>
              <a:gd name="adj" fmla="val 195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Заголовок 1"/>
          <p:cNvSpPr>
            <a:spLocks noGrp="1"/>
          </p:cNvSpPr>
          <p:nvPr>
            <p:ph type="title"/>
          </p:nvPr>
        </p:nvSpPr>
        <p:spPr>
          <a:xfrm>
            <a:off x="263352" y="170563"/>
            <a:ext cx="6336704" cy="710828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Медицинские организации </a:t>
            </a:r>
            <a:b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оказывают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помощь по различным профилям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7" name="Содержимое 3"/>
          <p:cNvSpPr>
            <a:spLocks noGrp="1"/>
          </p:cNvSpPr>
          <p:nvPr>
            <p:ph sz="half" idx="1"/>
          </p:nvPr>
        </p:nvSpPr>
        <p:spPr>
          <a:xfrm>
            <a:off x="5303912" y="1268760"/>
            <a:ext cx="6048672" cy="4635895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Терапия</a:t>
            </a:r>
          </a:p>
          <a:p>
            <a:r>
              <a:rPr lang="ru-RU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Акушерство и гинекология</a:t>
            </a:r>
          </a:p>
          <a:p>
            <a:r>
              <a:rPr lang="ru-RU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Х</a:t>
            </a:r>
            <a:r>
              <a:rPr lang="ru-RU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ирургия</a:t>
            </a:r>
            <a:endParaRPr lang="ru-RU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Офтальмология</a:t>
            </a:r>
          </a:p>
          <a:p>
            <a:r>
              <a:rPr lang="ru-RU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Оториноларингология</a:t>
            </a:r>
          </a:p>
          <a:p>
            <a:r>
              <a:rPr lang="ru-RU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Урология</a:t>
            </a:r>
            <a:endParaRPr lang="ru-RU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Неврология</a:t>
            </a:r>
          </a:p>
          <a:p>
            <a:r>
              <a:rPr lang="ru-RU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Кардиология</a:t>
            </a:r>
          </a:p>
          <a:p>
            <a:r>
              <a:rPr lang="ru-RU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Эндокринология</a:t>
            </a:r>
          </a:p>
          <a:p>
            <a:r>
              <a:rPr lang="ru-RU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Ревматология</a:t>
            </a:r>
          </a:p>
          <a:p>
            <a:r>
              <a:rPr lang="ru-RU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Инфекционные болезни</a:t>
            </a:r>
          </a:p>
          <a:p>
            <a:r>
              <a:rPr lang="ru-RU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Сердечно-сосудистая хирургия</a:t>
            </a:r>
          </a:p>
          <a:p>
            <a:r>
              <a:rPr lang="ru-RU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Нейрохирургия</a:t>
            </a:r>
          </a:p>
          <a:p>
            <a:r>
              <a:rPr lang="ru-RU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Травматология и ортопедия</a:t>
            </a:r>
          </a:p>
          <a:p>
            <a:endParaRPr lang="ru-RU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ru-RU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4" r="851" b="2750"/>
          <a:stretch/>
        </p:blipFill>
        <p:spPr>
          <a:xfrm>
            <a:off x="1384" y="1048898"/>
            <a:ext cx="4083597" cy="581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86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8"/>
          <a:stretch/>
        </p:blipFill>
        <p:spPr>
          <a:xfrm>
            <a:off x="0" y="1196752"/>
            <a:ext cx="12192000" cy="5674039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39741" y="253374"/>
            <a:ext cx="10515600" cy="541655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Кадры 2019 года</a:t>
            </a:r>
            <a:endParaRPr lang="ru-RU" sz="30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0" y="1151001"/>
            <a:ext cx="12192000" cy="3504233"/>
          </a:xfrm>
          <a:prstGeom prst="roundRect">
            <a:avLst>
              <a:gd name="adj" fmla="val 195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116059" y="5522430"/>
            <a:ext cx="88570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 2019 год было нанято </a:t>
            </a:r>
            <a:r>
              <a:rPr lang="ru-RU" sz="20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22</a:t>
            </a:r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сотрудника</a:t>
            </a:r>
          </a:p>
          <a:p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Повышение квалификации прошли </a:t>
            </a:r>
            <a:r>
              <a:rPr lang="ru-RU" sz="20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человек</a:t>
            </a: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659717081"/>
              </p:ext>
            </p:extLst>
          </p:nvPr>
        </p:nvGraphicFramePr>
        <p:xfrm>
          <a:off x="621560" y="1353042"/>
          <a:ext cx="3024336" cy="3278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730715309"/>
              </p:ext>
            </p:extLst>
          </p:nvPr>
        </p:nvGraphicFramePr>
        <p:xfrm>
          <a:off x="3261002" y="1365017"/>
          <a:ext cx="3024336" cy="3278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925694347"/>
              </p:ext>
            </p:extLst>
          </p:nvPr>
        </p:nvGraphicFramePr>
        <p:xfrm>
          <a:off x="6032421" y="1432734"/>
          <a:ext cx="3024336" cy="3278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455061548"/>
              </p:ext>
            </p:extLst>
          </p:nvPr>
        </p:nvGraphicFramePr>
        <p:xfrm>
          <a:off x="8665838" y="1376992"/>
          <a:ext cx="3024336" cy="3278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Заголовок 1"/>
          <p:cNvSpPr txBox="1">
            <a:spLocks/>
          </p:cNvSpPr>
          <p:nvPr/>
        </p:nvSpPr>
        <p:spPr>
          <a:xfrm>
            <a:off x="1355138" y="2564904"/>
            <a:ext cx="1326267" cy="813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77,25</a:t>
            </a:r>
          </a:p>
          <a:p>
            <a:pPr algn="ctr"/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ставок всего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966685" y="2564904"/>
            <a:ext cx="1326267" cy="813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82</a:t>
            </a:r>
          </a:p>
          <a:p>
            <a:pPr algn="ctr"/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ставки </a:t>
            </a: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всего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6734025" y="2564904"/>
            <a:ext cx="1326267" cy="813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9380953" y="2564904"/>
            <a:ext cx="1326267" cy="813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15,25</a:t>
            </a:r>
          </a:p>
          <a:p>
            <a:pPr algn="ctr"/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ставки </a:t>
            </a: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всего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5046990"/>
            <a:ext cx="1301950" cy="1301950"/>
          </a:xfrm>
          <a:prstGeom prst="rect">
            <a:avLst/>
          </a:prstGeom>
        </p:spPr>
      </p:pic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1738972615"/>
              </p:ext>
            </p:extLst>
          </p:nvPr>
        </p:nvGraphicFramePr>
        <p:xfrm>
          <a:off x="6186634" y="1398244"/>
          <a:ext cx="3024336" cy="3278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46819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8"/>
          <a:stretch/>
        </p:blipFill>
        <p:spPr>
          <a:xfrm>
            <a:off x="0" y="1090930"/>
            <a:ext cx="12192000" cy="5794453"/>
          </a:xfrm>
          <a:prstGeom prst="rect">
            <a:avLst/>
          </a:prstGeom>
        </p:spPr>
      </p:pic>
      <p:sp>
        <p:nvSpPr>
          <p:cNvPr id="68" name="Заголовок 1"/>
          <p:cNvSpPr>
            <a:spLocks noGrp="1"/>
          </p:cNvSpPr>
          <p:nvPr>
            <p:ph type="title"/>
          </p:nvPr>
        </p:nvSpPr>
        <p:spPr>
          <a:xfrm>
            <a:off x="576964" y="203181"/>
            <a:ext cx="6216101" cy="541655"/>
          </a:xfrm>
        </p:spPr>
        <p:txBody>
          <a:bodyPr>
            <a:normAutofit fontScale="90000"/>
          </a:bodyPr>
          <a:lstStyle/>
          <a:p>
            <a:r>
              <a:rPr lang="ru-RU" sz="3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Мероприятия в поликлиниках,</a:t>
            </a:r>
            <a:br>
              <a:rPr lang="ru-RU" sz="3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3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реализованные в 201</a:t>
            </a:r>
            <a:r>
              <a:rPr lang="en-US" sz="3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</a:t>
            </a:r>
            <a:r>
              <a:rPr lang="ru-RU" sz="3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году</a:t>
            </a:r>
            <a:endParaRPr lang="ru-RU" sz="3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5056410" y="1100084"/>
            <a:ext cx="2052306" cy="5641284"/>
            <a:chOff x="2882528" y="1100084"/>
            <a:chExt cx="2052306" cy="5641284"/>
          </a:xfrm>
        </p:grpSpPr>
        <p:sp>
          <p:nvSpPr>
            <p:cNvPr id="63" name="Скругленный прямоугольник 62"/>
            <p:cNvSpPr/>
            <p:nvPr/>
          </p:nvSpPr>
          <p:spPr>
            <a:xfrm>
              <a:off x="2882606" y="1700808"/>
              <a:ext cx="2052228" cy="5040560"/>
            </a:xfrm>
            <a:prstGeom prst="roundRect">
              <a:avLst>
                <a:gd name="adj" fmla="val 3463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Прямоугольник 69"/>
            <p:cNvSpPr/>
            <p:nvPr/>
          </p:nvSpPr>
          <p:spPr>
            <a:xfrm>
              <a:off x="2882528" y="2440487"/>
              <a:ext cx="205230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Повышение комфорта пребывания</a:t>
              </a:r>
              <a:endParaRPr lang="ru-RU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2882606" y="3099732"/>
              <a:ext cx="2052228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200" dirty="0" smtClean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Создание унифицированной системы навигации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200" dirty="0" smtClean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Создание зон комфортного ожидания приема дежурного врача</a:t>
              </a:r>
              <a:endPara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2" name="Овал 31"/>
            <p:cNvSpPr/>
            <p:nvPr/>
          </p:nvSpPr>
          <p:spPr>
            <a:xfrm>
              <a:off x="3044584" y="1100084"/>
              <a:ext cx="1264928" cy="1264928"/>
            </a:xfrm>
            <a:prstGeom prst="ellipse">
              <a:avLst/>
            </a:prstGeom>
            <a:solidFill>
              <a:srgbClr val="D3E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4843" y="1250618"/>
              <a:ext cx="944409" cy="944409"/>
            </a:xfrm>
            <a:prstGeom prst="rect">
              <a:avLst/>
            </a:prstGeom>
          </p:spPr>
        </p:pic>
      </p:grpSp>
      <p:grpSp>
        <p:nvGrpSpPr>
          <p:cNvPr id="2" name="Группа 1"/>
          <p:cNvGrpSpPr/>
          <p:nvPr/>
        </p:nvGrpSpPr>
        <p:grpSpPr>
          <a:xfrm>
            <a:off x="2869207" y="1100084"/>
            <a:ext cx="2052228" cy="5641284"/>
            <a:chOff x="695325" y="1100084"/>
            <a:chExt cx="2052228" cy="5641284"/>
          </a:xfrm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695325" y="1700808"/>
              <a:ext cx="2052228" cy="5040560"/>
            </a:xfrm>
            <a:prstGeom prst="roundRect">
              <a:avLst>
                <a:gd name="adj" fmla="val 3463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695325" y="2440487"/>
              <a:ext cx="20431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Открытая информационная среда</a:t>
              </a:r>
              <a:endParaRPr lang="ru-RU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695325" y="3099732"/>
              <a:ext cx="2052228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Оперативный мониторинг работы МО с помощью системы видеонаблюдения и отзывов пациентов в интернете</a:t>
              </a:r>
            </a:p>
          </p:txBody>
        </p:sp>
        <p:sp>
          <p:nvSpPr>
            <p:cNvPr id="35" name="Овал 34"/>
            <p:cNvSpPr/>
            <p:nvPr/>
          </p:nvSpPr>
          <p:spPr>
            <a:xfrm>
              <a:off x="878669" y="1100084"/>
              <a:ext cx="1264928" cy="1264928"/>
            </a:xfrm>
            <a:prstGeom prst="ellipse">
              <a:avLst/>
            </a:prstGeom>
            <a:solidFill>
              <a:srgbClr val="D3E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574" y="1288955"/>
              <a:ext cx="783962" cy="783962"/>
            </a:xfrm>
            <a:prstGeom prst="rect">
              <a:avLst/>
            </a:prstGeom>
          </p:spPr>
        </p:pic>
      </p:grpSp>
      <p:sp>
        <p:nvSpPr>
          <p:cNvPr id="64" name="Скругленный прямоугольник 63"/>
          <p:cNvSpPr/>
          <p:nvPr/>
        </p:nvSpPr>
        <p:spPr>
          <a:xfrm>
            <a:off x="7243769" y="1700808"/>
            <a:ext cx="2052228" cy="5040560"/>
          </a:xfrm>
          <a:prstGeom prst="roundRect">
            <a:avLst>
              <a:gd name="adj" fmla="val 346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/>
          <p:cNvSpPr/>
          <p:nvPr/>
        </p:nvSpPr>
        <p:spPr>
          <a:xfrm>
            <a:off x="7243690" y="2440487"/>
            <a:ext cx="20523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Повышение доступности мед. помощи</a:t>
            </a:r>
            <a:endParaRPr lang="ru-RU" sz="12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7243767" y="3099732"/>
            <a:ext cx="20522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Увеличение доли врачей общей практики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Внедрение дежурного врача общей практики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7261770" y="4220364"/>
            <a:ext cx="19576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7409729" y="1100084"/>
            <a:ext cx="1264928" cy="1264928"/>
          </a:xfrm>
          <a:prstGeom prst="ellipse">
            <a:avLst/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89" y="1247669"/>
            <a:ext cx="883524" cy="883524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9376890" y="1100084"/>
            <a:ext cx="2209685" cy="5641284"/>
            <a:chOff x="7257168" y="1100084"/>
            <a:chExt cx="2209685" cy="5641284"/>
          </a:xfrm>
        </p:grpSpPr>
        <p:sp>
          <p:nvSpPr>
            <p:cNvPr id="65" name="Скругленный прямоугольник 64"/>
            <p:cNvSpPr/>
            <p:nvPr/>
          </p:nvSpPr>
          <p:spPr>
            <a:xfrm>
              <a:off x="7298916" y="1700808"/>
              <a:ext cx="2052228" cy="5040560"/>
            </a:xfrm>
            <a:prstGeom prst="roundRect">
              <a:avLst>
                <a:gd name="adj" fmla="val 3463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7" name="Прямоугольник 76"/>
            <p:cNvSpPr/>
            <p:nvPr/>
          </p:nvSpPr>
          <p:spPr>
            <a:xfrm>
              <a:off x="7257168" y="3099732"/>
              <a:ext cx="2052228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200" dirty="0" smtClean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Внедрение выделенного врача для пациентов со множественными хроническими заболеваниями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200" dirty="0" smtClean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Создание службы патронажного ухода за маломобильными пациентами</a:t>
              </a:r>
              <a:endParaRPr lang="ru-RU" sz="12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7414625" y="5084460"/>
              <a:ext cx="2052228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В проекте участвуют </a:t>
              </a:r>
            </a:p>
            <a:p>
              <a:r>
                <a:rPr lang="ru-RU" sz="2000" b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8</a:t>
              </a:r>
              <a:r>
                <a:rPr lang="ru-RU" sz="2000" b="1" smtClean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03</a:t>
              </a:r>
              <a:r>
                <a:rPr lang="ru-RU" sz="1600" b="1" smtClean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пациента</a:t>
              </a:r>
              <a:endParaRPr lang="ru-RU" sz="16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r>
                <a:rPr lang="ru-RU" sz="1600" b="1" dirty="0" smtClean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 </a:t>
              </a:r>
              <a:r>
                <a:rPr lang="ru-RU" sz="1600" b="1" dirty="0" smtClean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врача</a:t>
              </a:r>
              <a:endParaRPr lang="ru-RU" sz="16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r>
                <a:rPr lang="ru-RU" sz="1600" b="1" dirty="0" smtClean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 медсестры</a:t>
              </a:r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7298916" y="1100084"/>
              <a:ext cx="2001440" cy="1986734"/>
              <a:chOff x="7298916" y="1100084"/>
              <a:chExt cx="2001440" cy="1986734"/>
            </a:xfrm>
          </p:grpSpPr>
          <p:sp>
            <p:nvSpPr>
              <p:cNvPr id="72" name="Прямоугольник 71"/>
              <p:cNvSpPr/>
              <p:nvPr/>
            </p:nvSpPr>
            <p:spPr>
              <a:xfrm>
                <a:off x="7298916" y="2440487"/>
                <a:ext cx="200144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200" b="1" dirty="0" smtClean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Систематизация работы с хроническими больными</a:t>
                </a:r>
                <a:endParaRPr lang="ru-RU" sz="12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39" name="Овал 38"/>
              <p:cNvSpPr/>
              <p:nvPr/>
            </p:nvSpPr>
            <p:spPr>
              <a:xfrm>
                <a:off x="7435319" y="1100084"/>
                <a:ext cx="1264928" cy="1264928"/>
              </a:xfrm>
              <a:prstGeom prst="ellipse">
                <a:avLst/>
              </a:prstGeom>
              <a:solidFill>
                <a:srgbClr val="D3EF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0" name="Рисунок 3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08168" y="1300331"/>
                <a:ext cx="821415" cy="821415"/>
              </a:xfrm>
              <a:prstGeom prst="rect">
                <a:avLst/>
              </a:prstGeom>
            </p:spPr>
          </p:pic>
        </p:grpSp>
      </p:grpSp>
      <p:sp>
        <p:nvSpPr>
          <p:cNvPr id="66" name="Скругленный прямоугольник 65"/>
          <p:cNvSpPr/>
          <p:nvPr/>
        </p:nvSpPr>
        <p:spPr>
          <a:xfrm>
            <a:off x="695400" y="1700808"/>
            <a:ext cx="2052228" cy="5040560"/>
          </a:xfrm>
          <a:prstGeom prst="roundRect">
            <a:avLst>
              <a:gd name="adj" fmla="val 346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/>
          <p:cNvSpPr/>
          <p:nvPr/>
        </p:nvSpPr>
        <p:spPr>
          <a:xfrm>
            <a:off x="695400" y="2440487"/>
            <a:ext cx="20645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Оптимизация работы поликлиники</a:t>
            </a:r>
            <a:endParaRPr lang="ru-RU" sz="12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707694" y="3099732"/>
            <a:ext cx="20522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Оптимизация работы </a:t>
            </a:r>
            <a:r>
              <a:rPr lang="en-US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Call</a:t>
            </a:r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-центра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Развитие справочно-информационного отдела и входной группы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Внедрение стандарта организации рабочего пространства по принципу 5С на стойке </a:t>
            </a:r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информации, мед. посту 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 </a:t>
            </a:r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кабинете 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дежурного </a:t>
            </a:r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врача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службу вызова на дом внедрена система «Мобильный АРМ», все врачи обеспечены планшетами с доступом в ЕМИАС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831797" y="1100084"/>
            <a:ext cx="1264928" cy="1264928"/>
          </a:xfrm>
          <a:prstGeom prst="ellipse">
            <a:avLst/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27" y="1300331"/>
            <a:ext cx="837130" cy="83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5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8"/>
          <a:stretch/>
        </p:blipFill>
        <p:spPr>
          <a:xfrm>
            <a:off x="0" y="1090930"/>
            <a:ext cx="12192000" cy="5794453"/>
          </a:xfrm>
          <a:prstGeom prst="rect">
            <a:avLst/>
          </a:prstGeom>
        </p:spPr>
      </p:pic>
      <p:sp>
        <p:nvSpPr>
          <p:cNvPr id="31" name="Заголовок 1"/>
          <p:cNvSpPr>
            <a:spLocks noGrp="1"/>
          </p:cNvSpPr>
          <p:nvPr>
            <p:ph type="title"/>
          </p:nvPr>
        </p:nvSpPr>
        <p:spPr>
          <a:xfrm>
            <a:off x="515192" y="225302"/>
            <a:ext cx="11161315" cy="541655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 </a:t>
            </a:r>
            <a:r>
              <a:rPr 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2019 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году было </a:t>
            </a:r>
            <a:b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проведено благоустройство территории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2" name="Заголовок 1"/>
          <p:cNvSpPr txBox="1">
            <a:spLocks/>
          </p:cNvSpPr>
          <p:nvPr/>
        </p:nvSpPr>
        <p:spPr>
          <a:xfrm>
            <a:off x="4295800" y="2416601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3" name="Заголовок 1"/>
          <p:cNvSpPr txBox="1">
            <a:spLocks/>
          </p:cNvSpPr>
          <p:nvPr/>
        </p:nvSpPr>
        <p:spPr>
          <a:xfrm>
            <a:off x="2495600" y="2963306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5" name="Заголовок 1"/>
          <p:cNvSpPr txBox="1">
            <a:spLocks/>
          </p:cNvSpPr>
          <p:nvPr/>
        </p:nvSpPr>
        <p:spPr>
          <a:xfrm>
            <a:off x="4295800" y="2963306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6" name="Заголовок 1"/>
          <p:cNvSpPr txBox="1">
            <a:spLocks/>
          </p:cNvSpPr>
          <p:nvPr/>
        </p:nvSpPr>
        <p:spPr>
          <a:xfrm>
            <a:off x="6096000" y="2963306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7" name="Заголовок 1"/>
          <p:cNvSpPr txBox="1">
            <a:spLocks/>
          </p:cNvSpPr>
          <p:nvPr/>
        </p:nvSpPr>
        <p:spPr>
          <a:xfrm>
            <a:off x="7896200" y="2977689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8" name="Заголовок 1"/>
          <p:cNvSpPr txBox="1">
            <a:spLocks/>
          </p:cNvSpPr>
          <p:nvPr/>
        </p:nvSpPr>
        <p:spPr>
          <a:xfrm>
            <a:off x="9696400" y="2977689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9" name="Заголовок 1"/>
          <p:cNvSpPr txBox="1">
            <a:spLocks/>
          </p:cNvSpPr>
          <p:nvPr/>
        </p:nvSpPr>
        <p:spPr>
          <a:xfrm>
            <a:off x="2495600" y="2416601"/>
            <a:ext cx="4104456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0" name="Заголовок 1"/>
          <p:cNvSpPr txBox="1">
            <a:spLocks/>
          </p:cNvSpPr>
          <p:nvPr/>
        </p:nvSpPr>
        <p:spPr>
          <a:xfrm>
            <a:off x="6095850" y="2416601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1" name="Заголовок 1"/>
          <p:cNvSpPr txBox="1">
            <a:spLocks/>
          </p:cNvSpPr>
          <p:nvPr/>
        </p:nvSpPr>
        <p:spPr>
          <a:xfrm>
            <a:off x="7900543" y="2416601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9703200" y="2416601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18</a:t>
            </a:fld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" t="54730" r="58677" b="8245"/>
          <a:stretch/>
        </p:blipFill>
        <p:spPr>
          <a:xfrm>
            <a:off x="297432" y="1215204"/>
            <a:ext cx="2033851" cy="264035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3000"/>
                    </a14:imgEffect>
                    <a14:imgEffect>
                      <a14:brightnessContrast bright="-8000" contras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950" y="4631707"/>
            <a:ext cx="2833283" cy="208591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6000"/>
                    </a14:imgEffect>
                    <a14:imgEffect>
                      <a14:saturation sat="148000"/>
                    </a14:imgEffect>
                    <a14:imgEffect>
                      <a14:brightnessContrast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594" y="3286896"/>
            <a:ext cx="2249309" cy="165598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54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594" y="5049170"/>
            <a:ext cx="2231129" cy="164259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6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720" y="1126238"/>
            <a:ext cx="2844329" cy="372275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186" y="1263559"/>
            <a:ext cx="2138949" cy="259199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" t="9018" r="28663" b="27452"/>
          <a:stretch/>
        </p:blipFill>
        <p:spPr>
          <a:xfrm>
            <a:off x="297432" y="3855652"/>
            <a:ext cx="4292601" cy="286193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0" t="-1" r="1601" b="20046"/>
          <a:stretch/>
        </p:blipFill>
        <p:spPr>
          <a:xfrm>
            <a:off x="320645" y="2653589"/>
            <a:ext cx="3154743" cy="230346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4000"/>
                    </a14:imgEffect>
                    <a14:imgEffect>
                      <a14:saturation sat="116000"/>
                    </a14:imgEffect>
                    <a14:imgEffect>
                      <a14:brightnessContrast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67" t="649" r="64337" b="907"/>
          <a:stretch/>
        </p:blipFill>
        <p:spPr>
          <a:xfrm>
            <a:off x="8062271" y="1180199"/>
            <a:ext cx="1566018" cy="553742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146000"/>
                    </a14:imgEffect>
                    <a14:imgEffect>
                      <a14:brightnessContrast bright="6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67" r="22569" b="-707"/>
          <a:stretch/>
        </p:blipFill>
        <p:spPr>
          <a:xfrm>
            <a:off x="9751594" y="1159133"/>
            <a:ext cx="2231129" cy="1980000"/>
          </a:xfrm>
          <a:prstGeom prst="rect">
            <a:avLst/>
          </a:prstGeom>
        </p:spPr>
      </p:pic>
      <p:sp>
        <p:nvSpPr>
          <p:cNvPr id="35" name="Блок-схема: процесс 34"/>
          <p:cNvSpPr/>
          <p:nvPr/>
        </p:nvSpPr>
        <p:spPr>
          <a:xfrm>
            <a:off x="0" y="6454877"/>
            <a:ext cx="6569954" cy="424862"/>
          </a:xfrm>
          <a:prstGeom prst="flowChartProcess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560" y="4870951"/>
            <a:ext cx="2972130" cy="200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8"/>
          <a:stretch/>
        </p:blipFill>
        <p:spPr>
          <a:xfrm>
            <a:off x="0" y="1090930"/>
            <a:ext cx="12192000" cy="5794453"/>
          </a:xfrm>
          <a:prstGeom prst="rect">
            <a:avLst/>
          </a:prstGeom>
        </p:spPr>
      </p:pic>
      <p:sp>
        <p:nvSpPr>
          <p:cNvPr id="31" name="Заголовок 1"/>
          <p:cNvSpPr>
            <a:spLocks noGrp="1"/>
          </p:cNvSpPr>
          <p:nvPr>
            <p:ph type="title"/>
          </p:nvPr>
        </p:nvSpPr>
        <p:spPr>
          <a:xfrm>
            <a:off x="374625" y="254817"/>
            <a:ext cx="11161315" cy="541655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</a:t>
            </a:r>
            <a:r>
              <a:rPr 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2019 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году был</a:t>
            </a:r>
            <a:b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проведен ремонт входной группы АПЦ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2" name="Заголовок 1"/>
          <p:cNvSpPr txBox="1">
            <a:spLocks/>
          </p:cNvSpPr>
          <p:nvPr/>
        </p:nvSpPr>
        <p:spPr>
          <a:xfrm>
            <a:off x="4295800" y="2416601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3" name="Заголовок 1"/>
          <p:cNvSpPr txBox="1">
            <a:spLocks/>
          </p:cNvSpPr>
          <p:nvPr/>
        </p:nvSpPr>
        <p:spPr>
          <a:xfrm>
            <a:off x="2495600" y="2963306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5" name="Заголовок 1"/>
          <p:cNvSpPr txBox="1">
            <a:spLocks/>
          </p:cNvSpPr>
          <p:nvPr/>
        </p:nvSpPr>
        <p:spPr>
          <a:xfrm>
            <a:off x="4295800" y="2963306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6" name="Заголовок 1"/>
          <p:cNvSpPr txBox="1">
            <a:spLocks/>
          </p:cNvSpPr>
          <p:nvPr/>
        </p:nvSpPr>
        <p:spPr>
          <a:xfrm>
            <a:off x="6096000" y="2963306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7" name="Заголовок 1"/>
          <p:cNvSpPr txBox="1">
            <a:spLocks/>
          </p:cNvSpPr>
          <p:nvPr/>
        </p:nvSpPr>
        <p:spPr>
          <a:xfrm>
            <a:off x="7896200" y="2977689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8" name="Заголовок 1"/>
          <p:cNvSpPr txBox="1">
            <a:spLocks/>
          </p:cNvSpPr>
          <p:nvPr/>
        </p:nvSpPr>
        <p:spPr>
          <a:xfrm>
            <a:off x="9696400" y="2977689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9" name="Заголовок 1"/>
          <p:cNvSpPr txBox="1">
            <a:spLocks/>
          </p:cNvSpPr>
          <p:nvPr/>
        </p:nvSpPr>
        <p:spPr>
          <a:xfrm>
            <a:off x="2495600" y="2416601"/>
            <a:ext cx="4104456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0" name="Заголовок 1"/>
          <p:cNvSpPr txBox="1">
            <a:spLocks/>
          </p:cNvSpPr>
          <p:nvPr/>
        </p:nvSpPr>
        <p:spPr>
          <a:xfrm>
            <a:off x="6095850" y="2416601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1" name="Заголовок 1"/>
          <p:cNvSpPr txBox="1">
            <a:spLocks/>
          </p:cNvSpPr>
          <p:nvPr/>
        </p:nvSpPr>
        <p:spPr>
          <a:xfrm>
            <a:off x="7900543" y="2416601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9703200" y="2416601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19</a:t>
            </a:fld>
            <a:endParaRPr lang="ru-RU"/>
          </a:p>
        </p:txBody>
      </p:sp>
      <p:sp>
        <p:nvSpPr>
          <p:cNvPr id="35" name="Блок-схема: процесс 34"/>
          <p:cNvSpPr/>
          <p:nvPr/>
        </p:nvSpPr>
        <p:spPr>
          <a:xfrm>
            <a:off x="-64026" y="6356350"/>
            <a:ext cx="8719651" cy="424862"/>
          </a:xfrm>
          <a:prstGeom prst="flowChartProcess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66" y="4712687"/>
            <a:ext cx="2972130" cy="20087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0" t="-3768" r="6508" b="7484"/>
          <a:stretch/>
        </p:blipFill>
        <p:spPr>
          <a:xfrm>
            <a:off x="181259" y="1285712"/>
            <a:ext cx="4872945" cy="47613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786"/>
                    </a14:imgEffect>
                    <a14:imgEffect>
                      <a14:saturation sat="153000"/>
                    </a14:imgEffect>
                    <a14:imgEffect>
                      <a14:brightnessContrast contras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3231" y="1412776"/>
            <a:ext cx="6885056" cy="468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8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8"/>
          <a:stretch/>
        </p:blipFill>
        <p:spPr>
          <a:xfrm>
            <a:off x="0" y="1052736"/>
            <a:ext cx="12192000" cy="5832647"/>
          </a:xfrm>
          <a:prstGeom prst="rect">
            <a:avLst/>
          </a:prstGeom>
        </p:spPr>
      </p:pic>
      <p:sp>
        <p:nvSpPr>
          <p:cNvPr id="25" name="Скругленный прямоугольник 24"/>
          <p:cNvSpPr/>
          <p:nvPr/>
        </p:nvSpPr>
        <p:spPr>
          <a:xfrm>
            <a:off x="695325" y="1124744"/>
            <a:ext cx="10801350" cy="3094341"/>
          </a:xfrm>
          <a:prstGeom prst="roundRect">
            <a:avLst>
              <a:gd name="adj" fmla="val 1954"/>
            </a:avLst>
          </a:prstGeom>
          <a:solidFill>
            <a:srgbClr val="B7E4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420274" y="1297524"/>
            <a:ext cx="8860302" cy="2722092"/>
          </a:xfrm>
          <a:prstGeom prst="roundRect">
            <a:avLst>
              <a:gd name="adj" fmla="val 4497"/>
            </a:avLst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0960" y="251398"/>
            <a:ext cx="10515600" cy="541655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Основные показатели</a:t>
            </a:r>
            <a:endParaRPr lang="ru-RU" sz="30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495600" y="1309559"/>
            <a:ext cx="7488832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9600" b="1" dirty="0" smtClean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r>
              <a:rPr lang="ru-RU" sz="9600" b="1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ГКБ </a:t>
            </a:r>
            <a:r>
              <a:rPr lang="ru-RU" sz="9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имени В</a:t>
            </a:r>
            <a:r>
              <a:rPr lang="ru-RU" sz="9600" b="1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 П</a:t>
            </a:r>
            <a:r>
              <a:rPr lang="ru-RU" sz="9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lang="ru-RU" sz="9600" b="1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Демихова</a:t>
            </a:r>
            <a:endParaRPr lang="ru-RU" sz="9600" b="1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r>
              <a:rPr lang="ru-RU" sz="9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Амбулаторно-поликлинический центр</a:t>
            </a:r>
          </a:p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295800" y="1304509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3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096000" y="1304509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3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896200" y="1297524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3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9696400" y="1297524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3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60278" y="2280858"/>
            <a:ext cx="1835322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Мощность</a:t>
            </a:r>
            <a:endParaRPr lang="ru-RU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495600" y="1839179"/>
            <a:ext cx="3672408" cy="12453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1 524 </a:t>
            </a:r>
            <a:endParaRPr lang="ru-RU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посещений </a:t>
            </a:r>
          </a:p>
          <a:p>
            <a:r>
              <a:rPr lang="ru-RU" sz="20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в смену по данным ЕМИАС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6096000" y="1846164"/>
            <a:ext cx="1440160" cy="10920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4295800" y="1839179"/>
            <a:ext cx="1440160" cy="10143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7896200" y="1846165"/>
            <a:ext cx="1440160" cy="10920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9696400" y="1846164"/>
            <a:ext cx="1440160" cy="10933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2495600" y="2830594"/>
            <a:ext cx="8064896" cy="13016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48 378 </a:t>
            </a:r>
            <a:endParaRPr lang="ru-RU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человек </a:t>
            </a:r>
          </a:p>
          <a:p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(15 294 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человека старше трудоспособного возраста)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695325" y="3469847"/>
            <a:ext cx="1800275" cy="427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Прикрепленное население</a:t>
            </a:r>
            <a:endParaRPr lang="ru-RU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4295800" y="2830594"/>
            <a:ext cx="1440160" cy="13016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6096000" y="2830594"/>
            <a:ext cx="1440160" cy="15335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7896200" y="2844977"/>
            <a:ext cx="1440160" cy="12872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9696400" y="2844977"/>
            <a:ext cx="1440160" cy="13196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551384" y="4403896"/>
            <a:ext cx="10659541" cy="377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Численность прикрепленного населения</a:t>
            </a:r>
          </a:p>
        </p:txBody>
      </p:sp>
      <p:sp>
        <p:nvSpPr>
          <p:cNvPr id="32" name="Заголовок 1"/>
          <p:cNvSpPr txBox="1">
            <a:spLocks/>
          </p:cNvSpPr>
          <p:nvPr/>
        </p:nvSpPr>
        <p:spPr>
          <a:xfrm>
            <a:off x="2794920" y="5445224"/>
            <a:ext cx="1800276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5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48</a:t>
            </a:r>
            <a:r>
              <a:rPr lang="en-US" sz="35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35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378</a:t>
            </a:r>
          </a:p>
          <a:p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человек</a:t>
            </a:r>
            <a:endParaRPr lang="ru-RU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3684360381"/>
              </p:ext>
            </p:extLst>
          </p:nvPr>
        </p:nvGraphicFramePr>
        <p:xfrm>
          <a:off x="4327184" y="4594284"/>
          <a:ext cx="7385440" cy="2186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1566202"/>
            <a:ext cx="695612" cy="69561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38" y="2707010"/>
            <a:ext cx="720413" cy="72041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087" y="2759367"/>
            <a:ext cx="665148" cy="66514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4927585"/>
            <a:ext cx="1414280" cy="141428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02" y="5033169"/>
            <a:ext cx="1305787" cy="1305787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34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8"/>
          <a:stretch/>
        </p:blipFill>
        <p:spPr>
          <a:xfrm>
            <a:off x="0" y="1090930"/>
            <a:ext cx="12192000" cy="5794453"/>
          </a:xfrm>
          <a:prstGeom prst="rect">
            <a:avLst/>
          </a:prstGeom>
        </p:spPr>
      </p:pic>
      <p:sp>
        <p:nvSpPr>
          <p:cNvPr id="31" name="Заголовок 1"/>
          <p:cNvSpPr>
            <a:spLocks noGrp="1"/>
          </p:cNvSpPr>
          <p:nvPr>
            <p:ph type="title"/>
          </p:nvPr>
        </p:nvSpPr>
        <p:spPr>
          <a:xfrm>
            <a:off x="374625" y="254817"/>
            <a:ext cx="11161315" cy="541655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</a:t>
            </a:r>
            <a:r>
              <a:rPr 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2019 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году был</a:t>
            </a:r>
            <a:b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проведен ремонт входной группы ЖК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2" name="Заголовок 1"/>
          <p:cNvSpPr txBox="1">
            <a:spLocks/>
          </p:cNvSpPr>
          <p:nvPr/>
        </p:nvSpPr>
        <p:spPr>
          <a:xfrm>
            <a:off x="4295800" y="2416601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3" name="Заголовок 1"/>
          <p:cNvSpPr txBox="1">
            <a:spLocks/>
          </p:cNvSpPr>
          <p:nvPr/>
        </p:nvSpPr>
        <p:spPr>
          <a:xfrm>
            <a:off x="2495600" y="2963306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5" name="Заголовок 1"/>
          <p:cNvSpPr txBox="1">
            <a:spLocks/>
          </p:cNvSpPr>
          <p:nvPr/>
        </p:nvSpPr>
        <p:spPr>
          <a:xfrm>
            <a:off x="4295800" y="2963306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6" name="Заголовок 1"/>
          <p:cNvSpPr txBox="1">
            <a:spLocks/>
          </p:cNvSpPr>
          <p:nvPr/>
        </p:nvSpPr>
        <p:spPr>
          <a:xfrm>
            <a:off x="6096000" y="2963306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7" name="Заголовок 1"/>
          <p:cNvSpPr txBox="1">
            <a:spLocks/>
          </p:cNvSpPr>
          <p:nvPr/>
        </p:nvSpPr>
        <p:spPr>
          <a:xfrm>
            <a:off x="7896200" y="2977689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8" name="Заголовок 1"/>
          <p:cNvSpPr txBox="1">
            <a:spLocks/>
          </p:cNvSpPr>
          <p:nvPr/>
        </p:nvSpPr>
        <p:spPr>
          <a:xfrm>
            <a:off x="9696400" y="2977689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9" name="Заголовок 1"/>
          <p:cNvSpPr txBox="1">
            <a:spLocks/>
          </p:cNvSpPr>
          <p:nvPr/>
        </p:nvSpPr>
        <p:spPr>
          <a:xfrm>
            <a:off x="2495600" y="2416601"/>
            <a:ext cx="4104456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0" name="Заголовок 1"/>
          <p:cNvSpPr txBox="1">
            <a:spLocks/>
          </p:cNvSpPr>
          <p:nvPr/>
        </p:nvSpPr>
        <p:spPr>
          <a:xfrm>
            <a:off x="6095850" y="2416601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1" name="Заголовок 1"/>
          <p:cNvSpPr txBox="1">
            <a:spLocks/>
          </p:cNvSpPr>
          <p:nvPr/>
        </p:nvSpPr>
        <p:spPr>
          <a:xfrm>
            <a:off x="7900543" y="2416601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9703200" y="2416601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20</a:t>
            </a:fld>
            <a:endParaRPr lang="ru-RU"/>
          </a:p>
        </p:txBody>
      </p:sp>
      <p:sp>
        <p:nvSpPr>
          <p:cNvPr id="35" name="Блок-схема: процесс 34"/>
          <p:cNvSpPr/>
          <p:nvPr/>
        </p:nvSpPr>
        <p:spPr>
          <a:xfrm>
            <a:off x="-31364" y="6404433"/>
            <a:ext cx="8719651" cy="424862"/>
          </a:xfrm>
          <a:prstGeom prst="flowChartProcess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19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3000"/>
                    </a14:imgEffect>
                    <a14:imgEffect>
                      <a14:brightnessContrast bright="24000" contras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07" t="29278" r="22961" b="10523"/>
          <a:stretch/>
        </p:blipFill>
        <p:spPr>
          <a:xfrm>
            <a:off x="97496" y="1507516"/>
            <a:ext cx="5220882" cy="4480332"/>
          </a:xfrm>
          <a:effectLst>
            <a:outerShdw blurRad="241300" dist="50800" dir="5400000" algn="ctr" rotWithShape="0">
              <a:srgbClr val="000000">
                <a:alpha val="87000"/>
              </a:srgb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5000"/>
                    </a14:imgEffect>
                    <a14:imgEffect>
                      <a14:brightnessContrast bright="6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092" y="1441310"/>
            <a:ext cx="6269885" cy="4721728"/>
          </a:xfrm>
          <a:prstGeom prst="rect">
            <a:avLst/>
          </a:prstGeom>
          <a:effectLst>
            <a:outerShdw blurRad="241300" dist="50800" dir="5400000" algn="ctr" rotWithShape="0">
              <a:srgbClr val="000000">
                <a:alpha val="87000"/>
              </a:srgbClr>
            </a:outerShdw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38" y="4807092"/>
            <a:ext cx="2972130" cy="200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03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8"/>
          <a:stretch/>
        </p:blipFill>
        <p:spPr>
          <a:xfrm>
            <a:off x="-8755" y="1271467"/>
            <a:ext cx="12192000" cy="5560659"/>
          </a:xfrm>
          <a:prstGeom prst="rect">
            <a:avLst/>
          </a:prstGeom>
        </p:spPr>
      </p:pic>
      <p:sp>
        <p:nvSpPr>
          <p:cNvPr id="62" name="Заголовок 1"/>
          <p:cNvSpPr txBox="1">
            <a:spLocks/>
          </p:cNvSpPr>
          <p:nvPr/>
        </p:nvSpPr>
        <p:spPr>
          <a:xfrm>
            <a:off x="4295800" y="2416601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3" name="Заголовок 1"/>
          <p:cNvSpPr txBox="1">
            <a:spLocks/>
          </p:cNvSpPr>
          <p:nvPr/>
        </p:nvSpPr>
        <p:spPr>
          <a:xfrm>
            <a:off x="2495600" y="2963306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5" name="Заголовок 1"/>
          <p:cNvSpPr txBox="1">
            <a:spLocks/>
          </p:cNvSpPr>
          <p:nvPr/>
        </p:nvSpPr>
        <p:spPr>
          <a:xfrm>
            <a:off x="4295800" y="2963306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6" name="Заголовок 1"/>
          <p:cNvSpPr txBox="1">
            <a:spLocks/>
          </p:cNvSpPr>
          <p:nvPr/>
        </p:nvSpPr>
        <p:spPr>
          <a:xfrm>
            <a:off x="6096000" y="2963306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7" name="Заголовок 1"/>
          <p:cNvSpPr txBox="1">
            <a:spLocks/>
          </p:cNvSpPr>
          <p:nvPr/>
        </p:nvSpPr>
        <p:spPr>
          <a:xfrm>
            <a:off x="7896200" y="2977689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8" name="Заголовок 1"/>
          <p:cNvSpPr txBox="1">
            <a:spLocks/>
          </p:cNvSpPr>
          <p:nvPr/>
        </p:nvSpPr>
        <p:spPr>
          <a:xfrm>
            <a:off x="9696400" y="2977689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9" name="Заголовок 1"/>
          <p:cNvSpPr txBox="1">
            <a:spLocks/>
          </p:cNvSpPr>
          <p:nvPr/>
        </p:nvSpPr>
        <p:spPr>
          <a:xfrm>
            <a:off x="2495600" y="2416601"/>
            <a:ext cx="4104456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0" name="Заголовок 1"/>
          <p:cNvSpPr txBox="1">
            <a:spLocks/>
          </p:cNvSpPr>
          <p:nvPr/>
        </p:nvSpPr>
        <p:spPr>
          <a:xfrm>
            <a:off x="6095850" y="2416601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1" name="Заголовок 1"/>
          <p:cNvSpPr txBox="1">
            <a:spLocks/>
          </p:cNvSpPr>
          <p:nvPr/>
        </p:nvSpPr>
        <p:spPr>
          <a:xfrm>
            <a:off x="7900543" y="2416601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9703200" y="2416601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21</a:t>
            </a:fld>
            <a:endParaRPr lang="ru-RU"/>
          </a:p>
        </p:txBody>
      </p:sp>
      <p:sp>
        <p:nvSpPr>
          <p:cNvPr id="35" name="Блок-схема: процесс 34"/>
          <p:cNvSpPr/>
          <p:nvPr/>
        </p:nvSpPr>
        <p:spPr>
          <a:xfrm>
            <a:off x="-150" y="2750532"/>
            <a:ext cx="12192000" cy="1512168"/>
          </a:xfrm>
          <a:prstGeom prst="flowChartProcess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147851" y="3138779"/>
            <a:ext cx="58787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СПАСИБО ЗА ВНИМАНИЕ!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43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3766228" y="1306954"/>
            <a:ext cx="8425772" cy="5506422"/>
          </a:xfrm>
          <a:prstGeom prst="roundRect">
            <a:avLst>
              <a:gd name="adj" fmla="val 195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67240" y="257493"/>
            <a:ext cx="6840835" cy="541655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Посещения поликлиники в </a:t>
            </a:r>
            <a:r>
              <a:rPr lang="ru-RU" sz="3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201</a:t>
            </a:r>
            <a:r>
              <a:rPr lang="en-US" sz="3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</a:t>
            </a:r>
            <a:r>
              <a:rPr lang="ru-RU" sz="3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году</a:t>
            </a:r>
            <a:r>
              <a:rPr lang="ru-RU" sz="3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ru-RU" sz="3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665690308"/>
              </p:ext>
            </p:extLst>
          </p:nvPr>
        </p:nvGraphicFramePr>
        <p:xfrm>
          <a:off x="6458575" y="1438858"/>
          <a:ext cx="5148428" cy="1553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Заголовок 1"/>
          <p:cNvSpPr txBox="1">
            <a:spLocks/>
          </p:cNvSpPr>
          <p:nvPr/>
        </p:nvSpPr>
        <p:spPr>
          <a:xfrm>
            <a:off x="4705714" y="1717010"/>
            <a:ext cx="1800276" cy="997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5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615</a:t>
            </a:r>
            <a:r>
              <a:rPr lang="en-US" sz="35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35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595</a:t>
            </a:r>
            <a:endParaRPr lang="en-US" sz="35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посещений в 201</a:t>
            </a:r>
            <a:r>
              <a:rPr lang="en-US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</a:t>
            </a:r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году</a:t>
            </a:r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6571711" y="1916832"/>
            <a:ext cx="792088" cy="0"/>
          </a:xfrm>
          <a:prstGeom prst="straightConnector1">
            <a:avLst/>
          </a:prstGeom>
          <a:ln w="28575" cap="rnd" cmpd="sng">
            <a:solidFill>
              <a:srgbClr val="49BED8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Скругленный прямоугольник 23"/>
          <p:cNvSpPr/>
          <p:nvPr/>
        </p:nvSpPr>
        <p:spPr>
          <a:xfrm>
            <a:off x="4799856" y="2869138"/>
            <a:ext cx="3168352" cy="3620809"/>
          </a:xfrm>
          <a:prstGeom prst="roundRect">
            <a:avLst>
              <a:gd name="adj" fmla="val 449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147903" y="2869138"/>
            <a:ext cx="3168352" cy="3620809"/>
          </a:xfrm>
          <a:prstGeom prst="roundRect">
            <a:avLst>
              <a:gd name="adj" fmla="val 449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4871864" y="2941146"/>
            <a:ext cx="2952328" cy="3354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Профилактические приемы</a:t>
            </a:r>
            <a:endParaRPr lang="ru-RU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8255915" y="2941146"/>
            <a:ext cx="2952328" cy="3354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Приемы по заболеванию</a:t>
            </a:r>
            <a:endParaRPr lang="ru-RU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4262729716"/>
              </p:ext>
            </p:extLst>
          </p:nvPr>
        </p:nvGraphicFramePr>
        <p:xfrm>
          <a:off x="4808672" y="3157170"/>
          <a:ext cx="3159536" cy="3580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634523040"/>
              </p:ext>
            </p:extLst>
          </p:nvPr>
        </p:nvGraphicFramePr>
        <p:xfrm>
          <a:off x="8152311" y="3221024"/>
          <a:ext cx="3159536" cy="2785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5" t="2750" r="32046"/>
          <a:stretch/>
        </p:blipFill>
        <p:spPr>
          <a:xfrm>
            <a:off x="0" y="1008112"/>
            <a:ext cx="3766228" cy="5849888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3</a:t>
            </a:fld>
            <a:endParaRPr lang="ru-RU"/>
          </a:p>
        </p:txBody>
      </p:sp>
      <p:cxnSp>
        <p:nvCxnSpPr>
          <p:cNvPr id="16" name="Прямая со стрелкой 15"/>
          <p:cNvCxnSpPr/>
          <p:nvPr/>
        </p:nvCxnSpPr>
        <p:spPr>
          <a:xfrm flipH="1" flipV="1">
            <a:off x="8610722" y="2629226"/>
            <a:ext cx="1229694" cy="8384"/>
          </a:xfrm>
          <a:prstGeom prst="straightConnector1">
            <a:avLst/>
          </a:prstGeom>
          <a:ln w="28575" cap="rnd" cmpd="sng">
            <a:solidFill>
              <a:srgbClr val="92D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09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8"/>
          <a:stretch/>
        </p:blipFill>
        <p:spPr>
          <a:xfrm>
            <a:off x="0" y="1151819"/>
            <a:ext cx="12192000" cy="5706181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35360" y="360891"/>
            <a:ext cx="10515600" cy="970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Доступность медицинской помощи в </a:t>
            </a:r>
            <a:r>
              <a:rPr 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201</a:t>
            </a:r>
            <a:r>
              <a:rPr lang="en-US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</a:t>
            </a:r>
            <a:r>
              <a:rPr 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году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426256434"/>
              </p:ext>
            </p:extLst>
          </p:nvPr>
        </p:nvGraphicFramePr>
        <p:xfrm>
          <a:off x="962642" y="1541508"/>
          <a:ext cx="10342568" cy="5016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Заголовок 1"/>
          <p:cNvSpPr txBox="1">
            <a:spLocks/>
          </p:cNvSpPr>
          <p:nvPr/>
        </p:nvSpPr>
        <p:spPr>
          <a:xfrm>
            <a:off x="7606330" y="4049949"/>
            <a:ext cx="1586014" cy="13245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0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08003" y="4754761"/>
            <a:ext cx="184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ru-RU" sz="1200" dirty="0">
              <a:solidFill>
                <a:srgbClr val="49BED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1525" y="3579381"/>
            <a:ext cx="435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1200" dirty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08002" y="4267175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ru-RU" sz="1200" dirty="0">
              <a:solidFill>
                <a:schemeClr val="accent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689318" y="3086126"/>
            <a:ext cx="1625937" cy="132906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</a:t>
            </a:r>
            <a:r>
              <a:rPr lang="ru-RU" sz="3000" dirty="0" smtClean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</a:t>
            </a:r>
            <a:r>
              <a:rPr lang="en-US" sz="3000" dirty="0" smtClean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</a:t>
            </a:r>
            <a:r>
              <a:rPr lang="ru-RU" sz="30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</a:t>
            </a:r>
            <a:r>
              <a:rPr lang="en-US" sz="3000" dirty="0" smtClean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%</a:t>
            </a:r>
            <a:endParaRPr lang="ru-RU" sz="3000" dirty="0" smtClean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средняя доступность специалистов </a:t>
            </a:r>
            <a:endParaRPr lang="en-US" sz="1200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</a:t>
            </a:r>
            <a:r>
              <a:rPr lang="ru-RU" sz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200" dirty="0" smtClean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уровня в</a:t>
            </a:r>
            <a:r>
              <a:rPr lang="en-US" sz="1200" dirty="0" smtClean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201</a:t>
            </a:r>
            <a:r>
              <a:rPr lang="ru-RU" sz="1200" dirty="0" smtClean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 году</a:t>
            </a:r>
          </a:p>
          <a:p>
            <a:r>
              <a:rPr lang="ru-RU" sz="16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Специалисты</a:t>
            </a:r>
          </a:p>
          <a:p>
            <a:r>
              <a:rPr lang="en-US" sz="16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 </a:t>
            </a:r>
            <a:r>
              <a:rPr lang="ru-RU" sz="16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уровня</a:t>
            </a:r>
          </a:p>
          <a:p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689318" y="4537780"/>
            <a:ext cx="1903850" cy="139342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 smtClean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91</a:t>
            </a:r>
            <a:r>
              <a:rPr lang="en-US" sz="3000" dirty="0" smtClean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</a:t>
            </a:r>
            <a:r>
              <a:rPr lang="ru-RU" sz="30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</a:t>
            </a:r>
            <a:r>
              <a:rPr lang="en-US" sz="3000" dirty="0" smtClean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%</a:t>
            </a:r>
            <a:endParaRPr lang="ru-RU" sz="3000" dirty="0" smtClean="0">
              <a:solidFill>
                <a:schemeClr val="accent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6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средняя доступность </a:t>
            </a:r>
            <a:r>
              <a:rPr lang="ru-RU" sz="1600" dirty="0" smtClean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терапевтов/ВОП</a:t>
            </a:r>
            <a:r>
              <a:rPr lang="en-US" sz="16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ru-RU" sz="1600" dirty="0" smtClean="0">
              <a:solidFill>
                <a:schemeClr val="accent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600" dirty="0" smtClean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</a:t>
            </a:r>
            <a:r>
              <a:rPr lang="en-US" sz="1600" dirty="0" smtClean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201</a:t>
            </a:r>
            <a:r>
              <a:rPr lang="ru-RU" sz="1600" dirty="0" smtClean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 году </a:t>
            </a:r>
          </a:p>
          <a:p>
            <a:r>
              <a:rPr lang="ru-RU" sz="16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Терапевты/</a:t>
            </a:r>
          </a:p>
          <a:p>
            <a:r>
              <a:rPr lang="ru-RU" sz="16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ВОП</a:t>
            </a:r>
          </a:p>
          <a:p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689318" y="1628800"/>
            <a:ext cx="1732250" cy="14573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 smtClean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84</a:t>
            </a:r>
            <a:r>
              <a:rPr lang="en-US" sz="3000" dirty="0" smtClean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</a:t>
            </a:r>
            <a:r>
              <a:rPr lang="ru-RU" sz="30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</a:t>
            </a:r>
            <a:r>
              <a:rPr lang="en-US" sz="3000" dirty="0" smtClean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%</a:t>
            </a:r>
            <a:endParaRPr lang="ru-RU" sz="3000" dirty="0" smtClean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2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средняя доступность специалистов </a:t>
            </a:r>
            <a:endParaRPr lang="en-US" sz="1200" dirty="0" smtClean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200" dirty="0" smtClean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II</a:t>
            </a:r>
            <a:r>
              <a:rPr lang="ru-RU" sz="1200" dirty="0" smtClean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уровня</a:t>
            </a:r>
            <a:r>
              <a:rPr lang="en-US" sz="12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2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</a:t>
            </a:r>
            <a:r>
              <a:rPr lang="en-US" sz="1200" dirty="0" smtClean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201</a:t>
            </a:r>
            <a:r>
              <a:rPr lang="ru-RU" sz="1200" dirty="0" smtClean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 году </a:t>
            </a:r>
            <a:endParaRPr lang="ru-RU" sz="1200" dirty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400" dirty="0" smtClean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Специалисты </a:t>
            </a:r>
          </a:p>
          <a:p>
            <a:r>
              <a:rPr lang="en-US" sz="1400" dirty="0" smtClean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II </a:t>
            </a:r>
            <a:r>
              <a:rPr lang="ru-RU" sz="14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уровня</a:t>
            </a:r>
          </a:p>
          <a:p>
            <a:endParaRPr lang="en-US" sz="12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909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8"/>
          <a:stretch/>
        </p:blipFill>
        <p:spPr>
          <a:xfrm>
            <a:off x="0" y="1090930"/>
            <a:ext cx="12192000" cy="5794454"/>
          </a:xfrm>
          <a:prstGeom prst="rect">
            <a:avLst/>
          </a:prstGeom>
        </p:spPr>
      </p:pic>
      <p:sp>
        <p:nvSpPr>
          <p:cNvPr id="81" name="Заголовок 1"/>
          <p:cNvSpPr>
            <a:spLocks noGrp="1"/>
          </p:cNvSpPr>
          <p:nvPr>
            <p:ph type="title"/>
          </p:nvPr>
        </p:nvSpPr>
        <p:spPr>
          <a:xfrm>
            <a:off x="586233" y="238671"/>
            <a:ext cx="10801350" cy="541655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Диспансеризация</a:t>
            </a:r>
            <a:endParaRPr lang="ru-RU" sz="30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00" y="1539812"/>
            <a:ext cx="720413" cy="720413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747" y="1617047"/>
            <a:ext cx="665148" cy="6651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0" r="18791"/>
          <a:stretch/>
        </p:blipFill>
        <p:spPr>
          <a:xfrm>
            <a:off x="6744072" y="1034050"/>
            <a:ext cx="5233765" cy="582395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5</a:t>
            </a:fld>
            <a:endParaRPr lang="ru-RU"/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680530879"/>
              </p:ext>
            </p:extLst>
          </p:nvPr>
        </p:nvGraphicFramePr>
        <p:xfrm>
          <a:off x="335360" y="3503858"/>
          <a:ext cx="5184289" cy="2852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718728" y="2260225"/>
            <a:ext cx="449482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71755" marR="71755">
              <a:spcAft>
                <a:spcPts val="0"/>
              </a:spcAft>
            </a:pP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Прошли </a:t>
            </a:r>
            <a:endParaRPr lang="en-US" sz="14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71755" marR="71755">
              <a:spcAft>
                <a:spcPts val="0"/>
              </a:spcAft>
            </a:pPr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диспансеризацию</a:t>
            </a:r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823353" y="3861048"/>
            <a:ext cx="2232248" cy="546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17 911 </a:t>
            </a:r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чел., из них:</a:t>
            </a:r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84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8"/>
          <a:stretch/>
        </p:blipFill>
        <p:spPr>
          <a:xfrm>
            <a:off x="0" y="1090930"/>
            <a:ext cx="12192000" cy="5794453"/>
          </a:xfrm>
          <a:prstGeom prst="rect">
            <a:avLst/>
          </a:prstGeom>
        </p:spPr>
      </p:pic>
      <p:sp>
        <p:nvSpPr>
          <p:cNvPr id="36" name="Скругленный прямоугольник 35"/>
          <p:cNvSpPr/>
          <p:nvPr/>
        </p:nvSpPr>
        <p:spPr>
          <a:xfrm>
            <a:off x="551309" y="1197943"/>
            <a:ext cx="11161088" cy="5075572"/>
          </a:xfrm>
          <a:prstGeom prst="roundRect">
            <a:avLst>
              <a:gd name="adj" fmla="val 414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RightUp"/>
              <a:lightRig rig="threePt" dir="t"/>
            </a:scene3d>
          </a:bodyPr>
          <a:lstStyle/>
          <a:p>
            <a:pPr algn="ctr"/>
            <a:endParaRPr lang="ru-RU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1" name="Заголовок 1"/>
          <p:cNvSpPr>
            <a:spLocks noGrp="1"/>
          </p:cNvSpPr>
          <p:nvPr>
            <p:ph type="title"/>
          </p:nvPr>
        </p:nvSpPr>
        <p:spPr>
          <a:xfrm>
            <a:off x="535881" y="261183"/>
            <a:ext cx="10801350" cy="45141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Диспансеризация </a:t>
            </a:r>
            <a:b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и профилактические осмотры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1793859" y="1526729"/>
            <a:ext cx="21418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" marR="71755">
              <a:spcAft>
                <a:spcPts val="0"/>
              </a:spcAft>
            </a:pP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План</a:t>
            </a:r>
          </a:p>
        </p:txBody>
      </p:sp>
      <p:sp>
        <p:nvSpPr>
          <p:cNvPr id="90" name="Прямоугольник 89"/>
          <p:cNvSpPr/>
          <p:nvPr/>
        </p:nvSpPr>
        <p:spPr>
          <a:xfrm>
            <a:off x="5565623" y="1526729"/>
            <a:ext cx="21418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" marR="71755">
              <a:spcAft>
                <a:spcPts val="0"/>
              </a:spcAft>
            </a:pP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Факт выполнения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9336063" y="1526729"/>
            <a:ext cx="21418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" marR="71755">
              <a:spcAft>
                <a:spcPts val="0"/>
              </a:spcAft>
            </a:pP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Доля выполнения</a:t>
            </a:r>
          </a:p>
        </p:txBody>
      </p:sp>
      <p:sp>
        <p:nvSpPr>
          <p:cNvPr id="92" name="Скругленный прямоугольник 91"/>
          <p:cNvSpPr/>
          <p:nvPr/>
        </p:nvSpPr>
        <p:spPr>
          <a:xfrm>
            <a:off x="623392" y="3712159"/>
            <a:ext cx="10945216" cy="303358"/>
          </a:xfrm>
          <a:prstGeom prst="roundRect">
            <a:avLst/>
          </a:prstGeom>
          <a:solidFill>
            <a:schemeClr val="bg1"/>
          </a:solidFill>
          <a:ln>
            <a:solidFill>
              <a:srgbClr val="49BE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/>
          <p:cNvSpPr/>
          <p:nvPr/>
        </p:nvSpPr>
        <p:spPr>
          <a:xfrm>
            <a:off x="1793859" y="3645024"/>
            <a:ext cx="86225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" marR="71755" algn="ctr">
              <a:spcAft>
                <a:spcPts val="0"/>
              </a:spcAft>
            </a:pPr>
            <a:r>
              <a:rPr lang="ru-RU" sz="20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Проведение профилактических медицинских осмотров </a:t>
            </a:r>
          </a:p>
        </p:txBody>
      </p:sp>
      <p:sp>
        <p:nvSpPr>
          <p:cNvPr id="100" name="Скругленный прямоугольник 99"/>
          <p:cNvSpPr/>
          <p:nvPr/>
        </p:nvSpPr>
        <p:spPr>
          <a:xfrm>
            <a:off x="623392" y="2363383"/>
            <a:ext cx="10945216" cy="303358"/>
          </a:xfrm>
          <a:prstGeom prst="roundRect">
            <a:avLst/>
          </a:prstGeom>
          <a:solidFill>
            <a:schemeClr val="bg1"/>
          </a:solidFill>
          <a:ln>
            <a:solidFill>
              <a:srgbClr val="49BE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Прямоугольник 100"/>
          <p:cNvSpPr/>
          <p:nvPr/>
        </p:nvSpPr>
        <p:spPr>
          <a:xfrm>
            <a:off x="695249" y="2308810"/>
            <a:ext cx="10945291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71755" marR="71755" algn="ctr">
              <a:spcAft>
                <a:spcPts val="0"/>
              </a:spcAft>
            </a:pPr>
            <a:r>
              <a:rPr lang="ru-RU" sz="20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Диспансеризация взрослого населения</a:t>
            </a:r>
            <a:endParaRPr lang="ru-RU" sz="20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0" name="Скругленный прямоугольник 109"/>
          <p:cNvSpPr/>
          <p:nvPr/>
        </p:nvSpPr>
        <p:spPr>
          <a:xfrm>
            <a:off x="623392" y="5085184"/>
            <a:ext cx="10945216" cy="303358"/>
          </a:xfrm>
          <a:prstGeom prst="roundRect">
            <a:avLst/>
          </a:prstGeom>
          <a:solidFill>
            <a:schemeClr val="bg1"/>
          </a:solidFill>
          <a:ln>
            <a:solidFill>
              <a:srgbClr val="49BE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Прямоугольник 110"/>
          <p:cNvSpPr/>
          <p:nvPr/>
        </p:nvSpPr>
        <p:spPr>
          <a:xfrm>
            <a:off x="551309" y="5013176"/>
            <a:ext cx="11089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" marR="71755" algn="ctr">
              <a:spcAft>
                <a:spcPts val="0"/>
              </a:spcAft>
            </a:pPr>
            <a:r>
              <a:rPr lang="ru-RU" sz="20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Проведение периодических осмотров </a:t>
            </a:r>
          </a:p>
        </p:txBody>
      </p:sp>
      <p:sp>
        <p:nvSpPr>
          <p:cNvPr id="42" name="Овал 41"/>
          <p:cNvSpPr/>
          <p:nvPr/>
        </p:nvSpPr>
        <p:spPr>
          <a:xfrm>
            <a:off x="8472042" y="1268760"/>
            <a:ext cx="864096" cy="864096"/>
          </a:xfrm>
          <a:prstGeom prst="ellipse">
            <a:avLst/>
          </a:prstGeom>
          <a:solidFill>
            <a:srgbClr val="49B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878669" y="1268026"/>
            <a:ext cx="1005113" cy="1005113"/>
          </a:xfrm>
          <a:prstGeom prst="ellipse">
            <a:avLst/>
          </a:prstGeom>
          <a:solidFill>
            <a:srgbClr val="49B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34" y="1452275"/>
            <a:ext cx="623076" cy="623076"/>
          </a:xfrm>
          <a:prstGeom prst="rect">
            <a:avLst/>
          </a:prstGeom>
        </p:spPr>
      </p:pic>
      <p:sp>
        <p:nvSpPr>
          <p:cNvPr id="45" name="Овал 44"/>
          <p:cNvSpPr/>
          <p:nvPr/>
        </p:nvSpPr>
        <p:spPr>
          <a:xfrm>
            <a:off x="4655840" y="1268026"/>
            <a:ext cx="1005113" cy="1005113"/>
          </a:xfrm>
          <a:prstGeom prst="ellipse">
            <a:avLst/>
          </a:prstGeom>
          <a:solidFill>
            <a:srgbClr val="49B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315" y="1509144"/>
            <a:ext cx="587901" cy="58790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576" y="1450890"/>
            <a:ext cx="512954" cy="512954"/>
          </a:xfrm>
          <a:prstGeom prst="rect">
            <a:avLst/>
          </a:prstGeom>
        </p:spPr>
      </p:pic>
      <p:sp>
        <p:nvSpPr>
          <p:cNvPr id="48" name="Заголовок 1"/>
          <p:cNvSpPr txBox="1">
            <a:spLocks/>
          </p:cNvSpPr>
          <p:nvPr/>
        </p:nvSpPr>
        <p:spPr>
          <a:xfrm>
            <a:off x="767333" y="2747904"/>
            <a:ext cx="2232248" cy="546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18 379 </a:t>
            </a:r>
            <a:r>
              <a:rPr lang="ru-RU" sz="12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чел.</a:t>
            </a:r>
            <a:endParaRPr lang="ru-RU" sz="12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9" name="Заголовок 1"/>
          <p:cNvSpPr txBox="1">
            <a:spLocks/>
          </p:cNvSpPr>
          <p:nvPr/>
        </p:nvSpPr>
        <p:spPr>
          <a:xfrm>
            <a:off x="4583832" y="2747904"/>
            <a:ext cx="2232248" cy="546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17 911 </a:t>
            </a:r>
            <a:r>
              <a:rPr lang="ru-RU" sz="12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чел.</a:t>
            </a:r>
            <a:endParaRPr lang="ru-RU" sz="12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0" name="Заголовок 1"/>
          <p:cNvSpPr txBox="1">
            <a:spLocks/>
          </p:cNvSpPr>
          <p:nvPr/>
        </p:nvSpPr>
        <p:spPr>
          <a:xfrm>
            <a:off x="8328322" y="2747904"/>
            <a:ext cx="2232248" cy="546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98 </a:t>
            </a:r>
            <a:r>
              <a:rPr lang="ru-RU" sz="12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%</a:t>
            </a:r>
            <a:endParaRPr lang="ru-RU" sz="12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1" name="Заголовок 1"/>
          <p:cNvSpPr txBox="1">
            <a:spLocks/>
          </p:cNvSpPr>
          <p:nvPr/>
        </p:nvSpPr>
        <p:spPr>
          <a:xfrm>
            <a:off x="767333" y="4249027"/>
            <a:ext cx="2232248" cy="546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4 089 </a:t>
            </a:r>
            <a:r>
              <a:rPr lang="ru-RU" sz="12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чел</a:t>
            </a:r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2" name="Заголовок 1"/>
          <p:cNvSpPr txBox="1">
            <a:spLocks/>
          </p:cNvSpPr>
          <p:nvPr/>
        </p:nvSpPr>
        <p:spPr>
          <a:xfrm>
            <a:off x="767333" y="5546924"/>
            <a:ext cx="2232248" cy="546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2 756 </a:t>
            </a:r>
            <a:r>
              <a:rPr lang="ru-RU" sz="12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чел</a:t>
            </a:r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583832" y="4249027"/>
            <a:ext cx="2232248" cy="546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4 086 </a:t>
            </a:r>
            <a:r>
              <a:rPr lang="ru-RU" sz="12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чел</a:t>
            </a:r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4" name="Заголовок 1"/>
          <p:cNvSpPr txBox="1">
            <a:spLocks/>
          </p:cNvSpPr>
          <p:nvPr/>
        </p:nvSpPr>
        <p:spPr>
          <a:xfrm>
            <a:off x="4583832" y="5546924"/>
            <a:ext cx="2232248" cy="546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2 756 </a:t>
            </a:r>
            <a:r>
              <a:rPr lang="ru-RU" sz="12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чел</a:t>
            </a:r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5" name="Заголовок 1"/>
          <p:cNvSpPr txBox="1">
            <a:spLocks/>
          </p:cNvSpPr>
          <p:nvPr/>
        </p:nvSpPr>
        <p:spPr>
          <a:xfrm>
            <a:off x="8328397" y="4249027"/>
            <a:ext cx="2232248" cy="546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100 </a:t>
            </a:r>
            <a:r>
              <a:rPr lang="ru-RU" sz="12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%</a:t>
            </a:r>
            <a:endParaRPr lang="ru-RU" sz="12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6" name="Заголовок 1"/>
          <p:cNvSpPr txBox="1">
            <a:spLocks/>
          </p:cNvSpPr>
          <p:nvPr/>
        </p:nvSpPr>
        <p:spPr>
          <a:xfrm>
            <a:off x="8328397" y="5546924"/>
            <a:ext cx="2232248" cy="546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100 </a:t>
            </a:r>
            <a:r>
              <a:rPr lang="ru-RU" sz="12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%</a:t>
            </a:r>
            <a:endParaRPr lang="ru-RU" sz="12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29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07368" y="116632"/>
            <a:ext cx="5904656" cy="781643"/>
          </a:xfrm>
        </p:spPr>
        <p:txBody>
          <a:bodyPr>
            <a:normAutofit fontScale="90000"/>
          </a:bodyPr>
          <a:lstStyle/>
          <a:p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Основные показатели. </a:t>
            </a:r>
            <a:b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Инвалиды и участники ВОВ</a:t>
            </a:r>
            <a:endParaRPr lang="ru-RU" sz="30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79574" y="1268760"/>
            <a:ext cx="7025308" cy="5400600"/>
          </a:xfrm>
          <a:prstGeom prst="roundRect">
            <a:avLst>
              <a:gd name="adj" fmla="val 195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714340"/>
              </p:ext>
            </p:extLst>
          </p:nvPr>
        </p:nvGraphicFramePr>
        <p:xfrm>
          <a:off x="5221617" y="1516205"/>
          <a:ext cx="6635023" cy="474645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397632">
                  <a:extLst>
                    <a:ext uri="{9D8B030D-6E8A-4147-A177-3AD203B41FA5}">
                      <a16:colId xmlns:a16="http://schemas.microsoft.com/office/drawing/2014/main" xmlns="" val="2820415514"/>
                    </a:ext>
                  </a:extLst>
                </a:gridCol>
                <a:gridCol w="1157271">
                  <a:extLst>
                    <a:ext uri="{9D8B030D-6E8A-4147-A177-3AD203B41FA5}">
                      <a16:colId xmlns:a16="http://schemas.microsoft.com/office/drawing/2014/main" xmlns="" val="2334483666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468174681"/>
                    </a:ext>
                  </a:extLst>
                </a:gridCol>
              </a:tblGrid>
              <a:tr h="5878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Наименование</a:t>
                      </a: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Участники ВОВ (кроме ИОВ) (чел.)</a:t>
                      </a:r>
                      <a:endParaRPr lang="ru-RU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Инвалиды </a:t>
                      </a:r>
                      <a:endParaRPr lang="en-US" sz="11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ВОВ </a:t>
                      </a:r>
                    </a:p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(чел.)</a:t>
                      </a:r>
                      <a:endParaRPr lang="ru-RU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97971" marR="97971" marT="48986" marB="48986"/>
                </a:tc>
                <a:extLst>
                  <a:ext uri="{0D108BD9-81ED-4DB2-BD59-A6C34878D82A}">
                    <a16:rowId xmlns:a16="http://schemas.microsoft.com/office/drawing/2014/main" xmlns="" val="1295891157"/>
                  </a:ext>
                </a:extLst>
              </a:tr>
              <a:tr h="347181">
                <a:tc>
                  <a:txBody>
                    <a:bodyPr/>
                    <a:lstStyle/>
                    <a:p>
                      <a:r>
                        <a:rPr lang="ru-RU" sz="1000" b="0" u="none" strike="noStrike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Состоит под диспансерным наблюдением на начало отчетного года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30</a:t>
                      </a:r>
                      <a:r>
                        <a:rPr lang="ru-RU" sz="1500" b="0" baseline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extLst>
                  <a:ext uri="{0D108BD9-81ED-4DB2-BD59-A6C34878D82A}">
                    <a16:rowId xmlns:a16="http://schemas.microsoft.com/office/drawing/2014/main" xmlns="" val="2111939411"/>
                  </a:ext>
                </a:extLst>
              </a:tr>
              <a:tr h="3471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Вновь взято под диспансерное наблюдение в отчетном году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extLst>
                  <a:ext uri="{0D108BD9-81ED-4DB2-BD59-A6C34878D82A}">
                    <a16:rowId xmlns:a16="http://schemas.microsoft.com/office/drawing/2014/main" xmlns="" val="3369229980"/>
                  </a:ext>
                </a:extLst>
              </a:tr>
              <a:tr h="3471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Снято с диспансерного наблюдения в течении отчетного года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extLst>
                  <a:ext uri="{0D108BD9-81ED-4DB2-BD59-A6C34878D82A}">
                    <a16:rowId xmlns:a16="http://schemas.microsoft.com/office/drawing/2014/main" xmlns="" val="2256360223"/>
                  </a:ext>
                </a:extLst>
              </a:tr>
              <a:tr h="3471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из них: выехало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</a:t>
                      </a:r>
                      <a:r>
                        <a:rPr lang="ru-RU" sz="1500" b="0" baseline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(умерло)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extLst>
                  <a:ext uri="{0D108BD9-81ED-4DB2-BD59-A6C34878D82A}">
                    <a16:rowId xmlns:a16="http://schemas.microsoft.com/office/drawing/2014/main" xmlns="" val="4217551713"/>
                  </a:ext>
                </a:extLst>
              </a:tr>
              <a:tr h="3471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Состоит под диспансерным наблюдением на конец отчетного года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25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extLst>
                  <a:ext uri="{0D108BD9-81ED-4DB2-BD59-A6C34878D82A}">
                    <a16:rowId xmlns:a16="http://schemas.microsoft.com/office/drawing/2014/main" xmlns="" val="3765757142"/>
                  </a:ext>
                </a:extLst>
              </a:tr>
              <a:tr h="347181">
                <a:tc>
                  <a:txBody>
                    <a:bodyPr/>
                    <a:lstStyle/>
                    <a:p>
                      <a:r>
                        <a:rPr lang="ru-RU" sz="1000" b="0" u="none" strike="noStrike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в том числе по группам инвалидности:</a:t>
                      </a:r>
                      <a:r>
                        <a:rPr lang="ru-RU" sz="1300" b="0" u="none" strike="noStrike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I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13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extLst>
                  <a:ext uri="{0D108BD9-81ED-4DB2-BD59-A6C34878D82A}">
                    <a16:rowId xmlns:a16="http://schemas.microsoft.com/office/drawing/2014/main" xmlns="" val="402040145"/>
                  </a:ext>
                </a:extLst>
              </a:tr>
              <a:tr h="3471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u="none" strike="noStrike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                                                              </a:t>
                      </a:r>
                      <a:r>
                        <a:rPr lang="ru-RU" sz="1300" b="0" u="none" strike="noStrike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</a:t>
                      </a:r>
                      <a:endParaRPr lang="en-US" sz="1300" b="0" i="0" u="none" strike="noStrike" dirty="0" smtClean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20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extLst>
                  <a:ext uri="{0D108BD9-81ED-4DB2-BD59-A6C34878D82A}">
                    <a16:rowId xmlns:a16="http://schemas.microsoft.com/office/drawing/2014/main" xmlns="" val="3467382446"/>
                  </a:ext>
                </a:extLst>
              </a:tr>
              <a:tr h="347181">
                <a:tc>
                  <a:txBody>
                    <a:bodyPr/>
                    <a:lstStyle/>
                    <a:p>
                      <a:r>
                        <a:rPr lang="en-US" sz="1300" b="0" u="none" strike="noStrike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                                                              </a:t>
                      </a:r>
                      <a:r>
                        <a:rPr lang="ru-RU" sz="1300" b="0" u="none" strike="noStrike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extLst>
                  <a:ext uri="{0D108BD9-81ED-4DB2-BD59-A6C34878D82A}">
                    <a16:rowId xmlns:a16="http://schemas.microsoft.com/office/drawing/2014/main" xmlns="" val="2990594822"/>
                  </a:ext>
                </a:extLst>
              </a:tr>
              <a:tr h="3471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Охвачено комплексными медицинскими осмотрами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30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extLst>
                  <a:ext uri="{0D108BD9-81ED-4DB2-BD59-A6C34878D82A}">
                    <a16:rowId xmlns:a16="http://schemas.microsoft.com/office/drawing/2014/main" xmlns="" val="1580705554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Нуждались в стационарном лечении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16</a:t>
                      </a: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</a:p>
                  </a:txBody>
                  <a:tcPr marL="97971" marR="97971" marT="48986" marB="48986"/>
                </a:tc>
                <a:extLst>
                  <a:ext uri="{0D108BD9-81ED-4DB2-BD59-A6C34878D82A}">
                    <a16:rowId xmlns:a16="http://schemas.microsoft.com/office/drawing/2014/main" xmlns="" val="2065485517"/>
                  </a:ext>
                </a:extLst>
              </a:tr>
              <a:tr h="3471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Получили стационарное лечение из числа нуждавшихся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16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extLst>
                  <a:ext uri="{0D108BD9-81ED-4DB2-BD59-A6C34878D82A}">
                    <a16:rowId xmlns:a16="http://schemas.microsoft.com/office/drawing/2014/main" xmlns="" val="3042443554"/>
                  </a:ext>
                </a:extLst>
              </a:tr>
              <a:tr h="3471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Получили санаторно-курортное лечение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extLst>
                  <a:ext uri="{0D108BD9-81ED-4DB2-BD59-A6C34878D82A}">
                    <a16:rowId xmlns:a16="http://schemas.microsoft.com/office/drawing/2014/main" xmlns="" val="4087400092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7" r="34253"/>
          <a:stretch/>
        </p:blipFill>
        <p:spPr>
          <a:xfrm>
            <a:off x="0" y="1014761"/>
            <a:ext cx="4727848" cy="5847162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61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8"/>
          <a:stretch/>
        </p:blipFill>
        <p:spPr>
          <a:xfrm>
            <a:off x="0" y="1052736"/>
            <a:ext cx="12192000" cy="5832647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0" y="1340768"/>
            <a:ext cx="5900708" cy="5040560"/>
          </a:xfrm>
          <a:prstGeom prst="roundRect">
            <a:avLst>
              <a:gd name="adj" fmla="val 195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79376" y="161467"/>
            <a:ext cx="6012706" cy="1007517"/>
          </a:xfrm>
        </p:spPr>
        <p:txBody>
          <a:bodyPr anchor="t"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Прививочная работа: </a:t>
            </a:r>
            <a:b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гепатит, корь, краснуха, дифтери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8021" y="1844824"/>
            <a:ext cx="3584451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Вакцинация</a:t>
            </a:r>
            <a:r>
              <a:rPr lang="en-US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против 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гепатита </a:t>
            </a:r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endParaRPr lang="ru-R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Вакцинация 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против гепатита </a:t>
            </a:r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Ревакцинация 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против гепатита </a:t>
            </a:r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Вакцинация 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против кори</a:t>
            </a:r>
            <a:endParaRPr lang="ru-RU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Ревакцинация 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против кори</a:t>
            </a:r>
            <a:endParaRPr lang="ru-RU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Вакцинация 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против краснухи</a:t>
            </a:r>
            <a:endParaRPr lang="ru-RU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Ревакцинация 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против краснухи</a:t>
            </a:r>
            <a:endParaRPr lang="ru-RU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Вакцинация 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против дифтерии</a:t>
            </a:r>
            <a:endParaRPr lang="ru-RU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Ревакцинация 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против дифтерии</a:t>
            </a:r>
          </a:p>
        </p:txBody>
      </p:sp>
      <p:sp>
        <p:nvSpPr>
          <p:cNvPr id="9" name="Овал 8"/>
          <p:cNvSpPr/>
          <p:nvPr/>
        </p:nvSpPr>
        <p:spPr>
          <a:xfrm>
            <a:off x="6960096" y="1628800"/>
            <a:ext cx="4464496" cy="4464496"/>
          </a:xfrm>
          <a:prstGeom prst="ellipse">
            <a:avLst/>
          </a:prstGeom>
          <a:solidFill>
            <a:srgbClr val="49B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5929926" y="3838053"/>
            <a:ext cx="845786" cy="1"/>
          </a:xfrm>
          <a:prstGeom prst="straightConnector1">
            <a:avLst/>
          </a:prstGeom>
          <a:ln w="28575" cap="rnd" cmpd="sng">
            <a:solidFill>
              <a:srgbClr val="49BED8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5900708" y="1340768"/>
            <a:ext cx="29218" cy="504056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7608167" y="4848486"/>
            <a:ext cx="3141869" cy="895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100%</a:t>
            </a:r>
            <a:endParaRPr lang="ru-RU" sz="50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306054" y="4138086"/>
            <a:ext cx="3815126" cy="863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Все планы по вакцинации </a:t>
            </a:r>
            <a:br>
              <a:rPr lang="ru-RU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 2019 год выполнены на</a:t>
            </a:r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717" y="2181868"/>
            <a:ext cx="2066009" cy="206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2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8"/>
          <a:stretch/>
        </p:blipFill>
        <p:spPr>
          <a:xfrm>
            <a:off x="0" y="980728"/>
            <a:ext cx="12192000" cy="590465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9</a:t>
            </a:fld>
            <a:endParaRPr lang="ru-RU"/>
          </a:p>
        </p:txBody>
      </p:sp>
      <p:sp>
        <p:nvSpPr>
          <p:cNvPr id="114" name="Заголовок 1"/>
          <p:cNvSpPr>
            <a:spLocks noGrp="1"/>
          </p:cNvSpPr>
          <p:nvPr>
            <p:ph type="title"/>
          </p:nvPr>
        </p:nvSpPr>
        <p:spPr>
          <a:xfrm>
            <a:off x="669514" y="259802"/>
            <a:ext cx="10515600" cy="541655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Показатели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заболеваемости</a:t>
            </a:r>
            <a:endParaRPr lang="ru-RU" sz="30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6" name="Скругленный прямоугольник 115"/>
          <p:cNvSpPr/>
          <p:nvPr/>
        </p:nvSpPr>
        <p:spPr>
          <a:xfrm>
            <a:off x="0" y="1167462"/>
            <a:ext cx="12192000" cy="5184576"/>
          </a:xfrm>
          <a:prstGeom prst="roundRect">
            <a:avLst>
              <a:gd name="adj" fmla="val 1954"/>
            </a:avLst>
          </a:prstGeom>
          <a:solidFill>
            <a:srgbClr val="B7E4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Скругленный прямоугольник 116"/>
          <p:cNvSpPr/>
          <p:nvPr/>
        </p:nvSpPr>
        <p:spPr>
          <a:xfrm>
            <a:off x="2495599" y="1739597"/>
            <a:ext cx="1599621" cy="4137676"/>
          </a:xfrm>
          <a:prstGeom prst="roundRect">
            <a:avLst>
              <a:gd name="adj" fmla="val 4497"/>
            </a:avLst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Скругленный прямоугольник 117"/>
          <p:cNvSpPr/>
          <p:nvPr/>
        </p:nvSpPr>
        <p:spPr>
          <a:xfrm>
            <a:off x="4295800" y="1739597"/>
            <a:ext cx="1584176" cy="4137676"/>
          </a:xfrm>
          <a:prstGeom prst="roundRect">
            <a:avLst>
              <a:gd name="adj" fmla="val 4497"/>
            </a:avLst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Скругленный прямоугольник 118"/>
          <p:cNvSpPr/>
          <p:nvPr/>
        </p:nvSpPr>
        <p:spPr>
          <a:xfrm>
            <a:off x="6096000" y="1739597"/>
            <a:ext cx="1584176" cy="4137676"/>
          </a:xfrm>
          <a:prstGeom prst="roundRect">
            <a:avLst>
              <a:gd name="adj" fmla="val 4497"/>
            </a:avLst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Скругленный прямоугольник 119"/>
          <p:cNvSpPr/>
          <p:nvPr/>
        </p:nvSpPr>
        <p:spPr>
          <a:xfrm>
            <a:off x="7896200" y="1739597"/>
            <a:ext cx="1584176" cy="4137676"/>
          </a:xfrm>
          <a:prstGeom prst="roundRect">
            <a:avLst>
              <a:gd name="adj" fmla="val 4497"/>
            </a:avLst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Скругленный прямоугольник 120"/>
          <p:cNvSpPr/>
          <p:nvPr/>
        </p:nvSpPr>
        <p:spPr>
          <a:xfrm>
            <a:off x="9696400" y="1739597"/>
            <a:ext cx="1584176" cy="4137676"/>
          </a:xfrm>
          <a:prstGeom prst="roundRect">
            <a:avLst>
              <a:gd name="adj" fmla="val 4497"/>
            </a:avLst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Заголовок 1"/>
          <p:cNvSpPr txBox="1">
            <a:spLocks/>
          </p:cNvSpPr>
          <p:nvPr/>
        </p:nvSpPr>
        <p:spPr>
          <a:xfrm>
            <a:off x="2495600" y="2251917"/>
            <a:ext cx="1584176" cy="54532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Болезни </a:t>
            </a:r>
          </a:p>
          <a:p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системы кровообращения</a:t>
            </a:r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3" name="Заголовок 1"/>
          <p:cNvSpPr txBox="1">
            <a:spLocks/>
          </p:cNvSpPr>
          <p:nvPr/>
        </p:nvSpPr>
        <p:spPr>
          <a:xfrm>
            <a:off x="4295800" y="2246868"/>
            <a:ext cx="1440160" cy="4609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Болезни органов дыхания</a:t>
            </a:r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4" name="Заголовок 1"/>
          <p:cNvSpPr txBox="1">
            <a:spLocks/>
          </p:cNvSpPr>
          <p:nvPr/>
        </p:nvSpPr>
        <p:spPr>
          <a:xfrm>
            <a:off x="6096000" y="2246867"/>
            <a:ext cx="1440160" cy="4609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Болезни органов пищеварения</a:t>
            </a:r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5" name="Заголовок 1"/>
          <p:cNvSpPr txBox="1">
            <a:spLocks/>
          </p:cNvSpPr>
          <p:nvPr/>
        </p:nvSpPr>
        <p:spPr>
          <a:xfrm>
            <a:off x="7896200" y="2239882"/>
            <a:ext cx="1440160" cy="5924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Болезни костно-мышечной системы</a:t>
            </a:r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6" name="Заголовок 1"/>
          <p:cNvSpPr txBox="1">
            <a:spLocks/>
          </p:cNvSpPr>
          <p:nvPr/>
        </p:nvSpPr>
        <p:spPr>
          <a:xfrm>
            <a:off x="9696400" y="2239883"/>
            <a:ext cx="1440160" cy="55735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Болезни мочеполовой системы</a:t>
            </a:r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7" name="Овал 126"/>
          <p:cNvSpPr/>
          <p:nvPr/>
        </p:nvSpPr>
        <p:spPr>
          <a:xfrm>
            <a:off x="2618135" y="1268760"/>
            <a:ext cx="885577" cy="8855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8" name="Рисунок 1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580" y="1415690"/>
            <a:ext cx="582686" cy="582686"/>
          </a:xfrm>
          <a:prstGeom prst="rect">
            <a:avLst/>
          </a:prstGeom>
        </p:spPr>
      </p:pic>
      <p:sp>
        <p:nvSpPr>
          <p:cNvPr id="129" name="Овал 128"/>
          <p:cNvSpPr/>
          <p:nvPr/>
        </p:nvSpPr>
        <p:spPr>
          <a:xfrm>
            <a:off x="4418335" y="1268760"/>
            <a:ext cx="885577" cy="8855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Овал 129"/>
          <p:cNvSpPr/>
          <p:nvPr/>
        </p:nvSpPr>
        <p:spPr>
          <a:xfrm>
            <a:off x="6218535" y="1268760"/>
            <a:ext cx="885577" cy="8855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Овал 130"/>
          <p:cNvSpPr/>
          <p:nvPr/>
        </p:nvSpPr>
        <p:spPr>
          <a:xfrm>
            <a:off x="8018735" y="1268760"/>
            <a:ext cx="885577" cy="8855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Овал 131"/>
          <p:cNvSpPr/>
          <p:nvPr/>
        </p:nvSpPr>
        <p:spPr>
          <a:xfrm>
            <a:off x="9818935" y="1268760"/>
            <a:ext cx="885577" cy="8855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" name="Рисунок 1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1431998"/>
            <a:ext cx="491474" cy="491474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666" y="1415269"/>
            <a:ext cx="562430" cy="562430"/>
          </a:xfrm>
          <a:prstGeom prst="rect">
            <a:avLst/>
          </a:prstGeom>
        </p:spPr>
      </p:pic>
      <p:pic>
        <p:nvPicPr>
          <p:cNvPr id="135" name="Рисунок 1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1457646"/>
            <a:ext cx="537834" cy="537834"/>
          </a:xfrm>
          <a:prstGeom prst="rect">
            <a:avLst/>
          </a:prstGeom>
        </p:spPr>
      </p:pic>
      <p:pic>
        <p:nvPicPr>
          <p:cNvPr id="136" name="Рисунок 1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1438598"/>
            <a:ext cx="568491" cy="568491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67" y="4528970"/>
            <a:ext cx="1339279" cy="1339279"/>
          </a:xfrm>
          <a:prstGeom prst="rect">
            <a:avLst/>
          </a:prstGeom>
        </p:spPr>
      </p:pic>
      <p:graphicFrame>
        <p:nvGraphicFramePr>
          <p:cNvPr id="138" name="Диаграмма 137"/>
          <p:cNvGraphicFramePr/>
          <p:nvPr>
            <p:extLst>
              <p:ext uri="{D42A27DB-BD31-4B8C-83A1-F6EECF244321}">
                <p14:modId xmlns:p14="http://schemas.microsoft.com/office/powerpoint/2010/main" val="3587753238"/>
              </p:ext>
            </p:extLst>
          </p:nvPr>
        </p:nvGraphicFramePr>
        <p:xfrm>
          <a:off x="2246812" y="2797238"/>
          <a:ext cx="9282551" cy="3512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416644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9BED8"/>
      </a:accent1>
      <a:accent2>
        <a:srgbClr val="ED7D31"/>
      </a:accent2>
      <a:accent3>
        <a:srgbClr val="A5A5A5"/>
      </a:accent3>
      <a:accent4>
        <a:srgbClr val="FFC000"/>
      </a:accent4>
      <a:accent5>
        <a:srgbClr val="49BED8"/>
      </a:accent5>
      <a:accent6>
        <a:srgbClr val="70AD47"/>
      </a:accent6>
      <a:hlink>
        <a:srgbClr val="49BED8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2274</TotalTime>
  <Words>793</Words>
  <Application>Microsoft Office PowerPoint</Application>
  <PresentationFormat>Широкоэкранный</PresentationFormat>
  <Paragraphs>248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Roboto</vt:lpstr>
      <vt:lpstr>Times New Roman</vt:lpstr>
      <vt:lpstr>Тема Office</vt:lpstr>
      <vt:lpstr>Презентация PowerPoint</vt:lpstr>
      <vt:lpstr>Основные показатели</vt:lpstr>
      <vt:lpstr>Посещения поликлиники в 2019 году </vt:lpstr>
      <vt:lpstr>Презентация PowerPoint</vt:lpstr>
      <vt:lpstr>Диспансеризация</vt:lpstr>
      <vt:lpstr>Диспансеризация  и профилактические осмотры</vt:lpstr>
      <vt:lpstr>Основные показатели.  Инвалиды и участники ВОВ</vt:lpstr>
      <vt:lpstr>Прививочная работа:  гепатит, корь, краснуха, дифтерия</vt:lpstr>
      <vt:lpstr>Показатели заболеваемости</vt:lpstr>
      <vt:lpstr>Обучение врачей общей практики</vt:lpstr>
      <vt:lpstr>Повышение комфорта пребывания  в поликлинике</vt:lpstr>
      <vt:lpstr>Работа по рассмотрению  жалоб и обращений граждан</vt:lpstr>
      <vt:lpstr>Оборудование поликлиники</vt:lpstr>
      <vt:lpstr>В 2019 году открылся кабинет КТ  с новым томографом SIEMENS Perspective 128</vt:lpstr>
      <vt:lpstr>Медицинские организации  оказывают помощь по различным профилям</vt:lpstr>
      <vt:lpstr>Кадры 2019 года</vt:lpstr>
      <vt:lpstr>Мероприятия в поликлиниках, реализованные в 2019 году</vt:lpstr>
      <vt:lpstr>В 2019 году было  проведено благоустройство территории</vt:lpstr>
      <vt:lpstr>В 2019 году был проведен ремонт входной группы АПЦ</vt:lpstr>
      <vt:lpstr>В 2019 году был проведен ремонт входной группы ЖК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Годовой отчет</dc:title>
  <dc:creator>Тихонов Евгений Юрьевич</dc:creator>
  <cp:lastModifiedBy>1</cp:lastModifiedBy>
  <cp:revision>256</cp:revision>
  <cp:lastPrinted>2020-02-10T08:49:32Z</cp:lastPrinted>
  <dcterms:created xsi:type="dcterms:W3CDTF">2019-02-11T07:19:05Z</dcterms:created>
  <dcterms:modified xsi:type="dcterms:W3CDTF">2020-02-10T08:50:53Z</dcterms:modified>
</cp:coreProperties>
</file>