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7"/>
  </p:notesMasterIdLst>
  <p:sldIdLst>
    <p:sldId id="389" r:id="rId3"/>
    <p:sldId id="381" r:id="rId4"/>
    <p:sldId id="370" r:id="rId5"/>
    <p:sldId id="371" r:id="rId6"/>
    <p:sldId id="372" r:id="rId7"/>
    <p:sldId id="374" r:id="rId8"/>
    <p:sldId id="265" r:id="rId9"/>
    <p:sldId id="384" r:id="rId10"/>
    <p:sldId id="386" r:id="rId11"/>
    <p:sldId id="320" r:id="rId12"/>
    <p:sldId id="385" r:id="rId13"/>
    <p:sldId id="387" r:id="rId14"/>
    <p:sldId id="273" r:id="rId15"/>
    <p:sldId id="383" r:id="rId16"/>
    <p:sldId id="301" r:id="rId17"/>
    <p:sldId id="303" r:id="rId18"/>
    <p:sldId id="302" r:id="rId19"/>
    <p:sldId id="390" r:id="rId20"/>
    <p:sldId id="391" r:id="rId21"/>
    <p:sldId id="392" r:id="rId22"/>
    <p:sldId id="393" r:id="rId23"/>
    <p:sldId id="394" r:id="rId24"/>
    <p:sldId id="388" r:id="rId25"/>
    <p:sldId id="347" r:id="rId26"/>
  </p:sldIdLst>
  <p:sldSz cx="12192000" cy="6858000"/>
  <p:notesSz cx="6858000" cy="9144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40-stat" initials="1" lastIdx="0" clrIdx="0"/>
  <p:cmAuthor id="2" name="Олечка" initials="О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A4B856"/>
    <a:srgbClr val="ACC33D"/>
    <a:srgbClr val="C9D870"/>
    <a:srgbClr val="AFCB38"/>
    <a:srgbClr val="FDDD51"/>
    <a:srgbClr val="DADADA"/>
    <a:srgbClr val="CDCDCD"/>
    <a:srgbClr val="548235"/>
    <a:srgbClr val="94C5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/>
    <p:restoredTop sz="94550" autoAdjust="0"/>
  </p:normalViewPr>
  <p:slideViewPr>
    <p:cSldViewPr snapToGrid="0">
      <p:cViewPr>
        <p:scale>
          <a:sx n="60" d="100"/>
          <a:sy n="60" d="100"/>
        </p:scale>
        <p:origin x="932" y="1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NULL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1642970050882479"/>
          <c:y val="2.5758969641214352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3023318145269"/>
          <c:y val="0.212741490340386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Средний мед. персонал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>
              <c:ext xmlns:c16="http://schemas.microsoft.com/office/drawing/2014/chart" uri="{C3380CC4-5D6E-409C-BE32-E72D297353CC}">
                <c16:uniqueId val="{00000001-A6B4-40D7-A774-5809AEB0F6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>
              <c:ext xmlns:c16="http://schemas.microsoft.com/office/drawing/2014/chart" uri="{C3380CC4-5D6E-409C-BE32-E72D297353CC}">
                <c16:uniqueId val="{00000003-A6B4-40D7-A774-5809AEB0F690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B4-40D7-A774-5809AEB0F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898129525554146"/>
          <c:y val="2.5758969641214352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3023318145269"/>
          <c:y val="0.212741490340386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Врачи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>
              <c:ext xmlns:c16="http://schemas.microsoft.com/office/drawing/2014/chart" uri="{C3380CC4-5D6E-409C-BE32-E72D297353CC}">
                <c16:uniqueId val="{00000001-9EFC-4C98-B25E-7AD4FC0AEF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>
              <c:ext xmlns:c16="http://schemas.microsoft.com/office/drawing/2014/chart" uri="{C3380CC4-5D6E-409C-BE32-E72D297353CC}">
                <c16:uniqueId val="{00000003-9EFC-4C98-B25E-7AD4FC0AEFEF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FC-4C98-B25E-7AD4FC0AE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003463216253693"/>
          <c:y val="3.0358785648574058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3023318145269"/>
          <c:y val="0.212741490340386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Прочие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>
              <c:ext xmlns:c16="http://schemas.microsoft.com/office/drawing/2014/chart" uri="{C3380CC4-5D6E-409C-BE32-E72D297353CC}">
                <c16:uniqueId val="{00000001-1B4E-4E5A-AA18-AC650E87B2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>
              <c:ext xmlns:c16="http://schemas.microsoft.com/office/drawing/2014/chart" uri="{C3380CC4-5D6E-409C-BE32-E72D297353CC}">
                <c16:uniqueId val="{00000003-1B4E-4E5A-AA18-AC650E87B251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4E-4E5A-AA18-AC650E87B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 smtClean="0"/>
              <a:t>Врачами-педиатрами</a:t>
            </a:r>
            <a:r>
              <a:rPr lang="ru-RU" sz="1400" baseline="0" dirty="0" smtClean="0"/>
              <a:t> участковыми</a:t>
            </a:r>
            <a:endParaRPr lang="ru-RU" sz="1400" dirty="0"/>
          </a:p>
        </c:rich>
      </c:tx>
      <c:layout>
        <c:manualLayout>
          <c:xMode val="edge"/>
          <c:yMode val="edge"/>
          <c:x val="0.17354596622889301"/>
          <c:y val="3.03587856485741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3023318145269"/>
          <c:y val="0.212741490340386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Младший мед. персонал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>
              <c:ext xmlns:c16="http://schemas.microsoft.com/office/drawing/2014/chart" uri="{C3380CC4-5D6E-409C-BE32-E72D297353CC}">
                <c16:uniqueId val="{00000001-6127-48E1-8124-5F5F2F78E7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>
              <c:ext xmlns:c16="http://schemas.microsoft.com/office/drawing/2014/chart" uri="{C3380CC4-5D6E-409C-BE32-E72D297353CC}">
                <c16:uniqueId val="{00000003-6127-48E1-8124-5F5F2F78E7D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27-48E1-8124-5F5F2F78E7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dPt>
            <c:idx val="0"/>
            <c:bubble3D val="0"/>
            <c:explosion val="4"/>
            <c:spPr>
              <a:solidFill>
                <a:schemeClr val="accent1"/>
              </a:solidFill>
              <a:ln w="19050">
                <a:solidFill>
                  <a:srgbClr val="7030A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AF-48DE-9BAF-ED96FE7672D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rgbClr val="7030A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11F-445B-A3FD-C970965E6733}"/>
              </c:ext>
            </c:extLst>
          </c:dPt>
          <c:cat>
            <c:strRef>
              <c:f>Лист1!$A$2:$A$3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23469</c:v>
                </c:pt>
                <c:pt idx="1">
                  <c:v>21860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AF-48DE-9BAF-ED96FE7672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5597154479753"/>
          <c:y val="0.24151695592104447"/>
          <c:w val="0.52738077725891297"/>
          <c:h val="0.46474214505759698"/>
        </c:manualLayout>
      </c:layout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dPt>
            <c:idx val="0"/>
            <c:bubble3D val="0"/>
            <c:spPr>
              <a:solidFill>
                <a:srgbClr val="A4B85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2ED-4C08-B733-8A1C4FA25AFB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72ED-4C08-B733-8A1C4FA25AFB}"/>
              </c:ext>
            </c:extLst>
          </c:dPt>
          <c:dLbls>
            <c:dLbl>
              <c:idx val="0"/>
              <c:layout>
                <c:manualLayout>
                  <c:x val="0.162192218437297"/>
                  <c:y val="-0.2531434737863573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0"/>
                  <a:lstStyle/>
                  <a:p>
                    <a:pPr algn="l">
                      <a:defRPr lang="ru-RU"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strike="noStrike" spc="-1" smtClean="0">
                        <a:latin typeface="Arial" panose="020B0604020202020204"/>
                      </a:rPr>
                      <a:t>334</a:t>
                    </a:r>
                    <a:r>
                      <a:rPr lang="ru-RU" sz="1600" b="1" strike="noStrike" spc="-1" baseline="0" smtClean="0">
                        <a:latin typeface="Arial" panose="020B0604020202020204"/>
                      </a:rPr>
                      <a:t> 310</a:t>
                    </a:r>
                    <a:endParaRPr lang="ru-RU" sz="1600" b="1" strike="noStrike" spc="-1" dirty="0">
                      <a:latin typeface="Arial" panose="020B0604020202020204"/>
                    </a:endParaRPr>
                  </a:p>
                  <a:p>
                    <a:pPr algn="l">
                      <a:defRPr lang="ru-RU"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0" strike="noStrike" spc="-1" dirty="0">
                        <a:latin typeface="Arial" panose="020B0604020202020204"/>
                      </a:rPr>
                      <a:t>по заболеванию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1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6609799847641536"/>
                      <c:h val="0.168538545221626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2ED-4C08-B733-8A1C4FA25AFB}"/>
                </c:ext>
              </c:extLst>
            </c:dLbl>
            <c:dLbl>
              <c:idx val="1"/>
              <c:layout>
                <c:manualLayout>
                  <c:x val="6.089338977711245E-2"/>
                  <c:y val="0.26135539483985087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0"/>
                  <a:lstStyle/>
                  <a:p>
                    <a:pPr algn="l">
                      <a:defRPr lang="ru-RU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b="1" strike="noStrike" spc="-1" dirty="0" smtClean="0">
                        <a:latin typeface="Arial" panose="020B0604020202020204"/>
                      </a:rPr>
                      <a:t>351</a:t>
                    </a:r>
                    <a:r>
                      <a:rPr lang="ru-RU" sz="1800" b="1" strike="noStrike" spc="-1" baseline="0" dirty="0" smtClean="0">
                        <a:latin typeface="Arial" panose="020B0604020202020204"/>
                      </a:rPr>
                      <a:t> 330</a:t>
                    </a:r>
                    <a:endParaRPr lang="ru-RU" sz="1800" b="1" strike="noStrike" spc="-1" dirty="0">
                      <a:latin typeface="Arial" panose="020B0604020202020204"/>
                    </a:endParaRPr>
                  </a:p>
                  <a:p>
                    <a:pPr algn="l">
                      <a:defRPr lang="ru-RU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0" strike="noStrike" spc="-1" dirty="0">
                        <a:latin typeface="Arial" panose="020B0604020202020204"/>
                      </a:rPr>
                      <a:t>с</a:t>
                    </a:r>
                    <a:r>
                      <a:rPr lang="ru-RU" sz="1200" b="0" strike="noStrike" spc="-1" baseline="0" dirty="0">
                        <a:latin typeface="Arial" panose="020B0604020202020204"/>
                      </a:rPr>
                      <a:t> профилактической целью</a:t>
                    </a:r>
                    <a:endParaRPr lang="ru-RU" sz="1200" b="0" strike="noStrike" spc="-1" dirty="0">
                      <a:latin typeface="Arial" panose="020B0604020202020204"/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79229541774069123"/>
                      <c:h val="0.134995825835087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2ED-4C08-B733-8A1C4FA25AF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600" b="0" i="0" u="none" strike="noStrike" kern="1200" spc="-1" baseline="0">
                    <a:solidFill>
                      <a:srgbClr val="000000"/>
                    </a:solidFill>
                    <a:latin typeface="Roboto"/>
                    <a:ea typeface="Roboto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2"/>
                <c:pt idx="0">
                  <c:v>По заболеванию</c:v>
                </c:pt>
                <c:pt idx="1">
                  <c:v>С профилактической целью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389208</c:v>
                </c:pt>
                <c:pt idx="1">
                  <c:v>421632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ED-4C08-B733-8A1C4FA25A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Приемы</a:t>
            </a:r>
            <a:r>
              <a:rPr lang="ru-RU" baseline="0" dirty="0" smtClean="0"/>
              <a:t> по заболеванию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Приемы по заболеванию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06-4F01-8010-62D6436ABE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06-4F01-8010-62D6436ABEC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06-4F01-8010-62D6436ABEC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06-4F01-8010-62D6436ABEC9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BB-42F4-8A65-F0D131B4A5D2}"/>
              </c:ext>
            </c:extLst>
          </c:dPt>
          <c:cat>
            <c:strRef>
              <c:f>Лист1!$A$2:$A$6</c:f>
              <c:strCache>
                <c:ptCount val="5"/>
                <c:pt idx="0">
                  <c:v>Активные 3,8%</c:v>
                </c:pt>
                <c:pt idx="1">
                  <c:v>Диспансерное наблюдение 5%</c:v>
                </c:pt>
                <c:pt idx="2">
                  <c:v>Первичные и повторные в поликлинике 73,2%</c:v>
                </c:pt>
                <c:pt idx="3">
                  <c:v>На дому 15%</c:v>
                </c:pt>
                <c:pt idx="4">
                  <c:v>Неотложные 3%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3.8</c:v>
                </c:pt>
                <c:pt idx="1">
                  <c:v>5</c:v>
                </c:pt>
                <c:pt idx="2">
                  <c:v>73.2</c:v>
                </c:pt>
                <c:pt idx="3">
                  <c:v>15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BB-42F4-8A65-F0D131B4A5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Профилактические приемы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1D-4305-9233-204010197D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1D-4305-9233-204010197D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1D-4305-9233-204010197D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1D-4305-9233-204010197D0D}"/>
              </c:ext>
            </c:extLst>
          </c:dPt>
          <c:cat>
            <c:strRef>
              <c:f>Лист1!$A$2:$A$5</c:f>
              <c:strCache>
                <c:ptCount val="4"/>
                <c:pt idx="0">
                  <c:v>Диспансеризация 0,5%</c:v>
                </c:pt>
                <c:pt idx="1">
                  <c:v>Патронаж 2%</c:v>
                </c:pt>
                <c:pt idx="2">
                  <c:v>Профилактический осмотр 42%</c:v>
                </c:pt>
                <c:pt idx="3">
                  <c:v>Прочие 56%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0.5</c:v>
                </c:pt>
                <c:pt idx="1">
                  <c:v>2</c:v>
                </c:pt>
                <c:pt idx="2">
                  <c:v>42</c:v>
                </c:pt>
                <c:pt idx="3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B2-42CC-855C-53E815064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B4-4034-932A-B2BD67ACFA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B4-4034-932A-B2BD67ACFA9C}"/>
              </c:ext>
            </c:extLst>
          </c:dPt>
          <c:cat>
            <c:strRef>
              <c:f>Лист1!$A$2:$A$3</c:f>
              <c:strCache>
                <c:ptCount val="2"/>
                <c:pt idx="0">
                  <c:v>Мальчики 123</c:v>
                </c:pt>
                <c:pt idx="1">
                  <c:v>Девочки 118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123</c:v>
                </c:pt>
                <c:pt idx="1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71-4FF2-8A8A-0EF8CA7985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887313834559567E-4"/>
          <c:y val="3.7960015914064046E-2"/>
          <c:w val="0.96674442251330805"/>
          <c:h val="0.929857581121549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45 279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D53-4CEB-84C3-8695FC68CEC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4 323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D53-4CEB-84C3-8695FC68CEC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2 801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D53-4CEB-84C3-8695FC68CECB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2 070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D53-4CEB-84C3-8695FC68CECB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133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D53-4CEB-84C3-8695FC68CECB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188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D53-4CEB-84C3-8695FC68CE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45279</c:v>
                </c:pt>
                <c:pt idx="1">
                  <c:v>4323</c:v>
                </c:pt>
                <c:pt idx="2">
                  <c:v>2801</c:v>
                </c:pt>
                <c:pt idx="3">
                  <c:v>2070</c:v>
                </c:pt>
                <c:pt idx="4">
                  <c:v>1133</c:v>
                </c:pt>
                <c:pt idx="5">
                  <c:v>1188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48-444B-B89B-EE4E8AC4CF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DDD5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9812189724265802E-3"/>
                  <c:y val="-2.8337846935016409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/>
                      <a:t>46 044</a:t>
                    </a:r>
                    <a:endParaRPr lang="en-US" sz="1200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248-444B-B89B-EE4E8AC4CF8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4 190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248-444B-B89B-EE4E8AC4CF82}"/>
                </c:ext>
              </c:extLst>
            </c:dLbl>
            <c:dLbl>
              <c:idx val="2"/>
              <c:layout>
                <c:manualLayout>
                  <c:x val="8.9718755548522516E-3"/>
                  <c:y val="1.5989685916246265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/>
                      <a:t>2 938</a:t>
                    </a:r>
                    <a:endParaRPr lang="en-US" sz="1200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187870087923903E-2"/>
                      <c:h val="6.87901174760808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0248-444B-B89B-EE4E8AC4CF82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2 038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248-444B-B89B-EE4E8AC4CF82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419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0248-444B-B89B-EE4E8AC4CF82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173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248-444B-B89B-EE4E8AC4CF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Sheet1!$C$2:$C$7</c:f>
              <c:numCache>
                <c:formatCode>#,##0</c:formatCode>
                <c:ptCount val="6"/>
                <c:pt idx="0">
                  <c:v>46044</c:v>
                </c:pt>
                <c:pt idx="1">
                  <c:v>4190</c:v>
                </c:pt>
                <c:pt idx="2">
                  <c:v>2938</c:v>
                </c:pt>
                <c:pt idx="3">
                  <c:v>2038</c:v>
                </c:pt>
                <c:pt idx="4">
                  <c:v>1419</c:v>
                </c:pt>
                <c:pt idx="5">
                  <c:v>1173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248-444B-B89B-EE4E8AC4CF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6295584"/>
        <c:axId val="296296368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0" vertOverflow="ellipsis" vert="horz" wrap="square" lIns="38100" tIns="19050" rIns="38100" bIns="19050" anchor="ctr" anchorCtr="1"/>
                    <a:lstStyle/>
                    <a:p>
                      <a:pPr>
                        <a:defRPr lang="ru-RU"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E-0248-444B-B89B-EE4E8AC4CF82}"/>
                  </c:ext>
                </c:extLst>
              </c15:ser>
            </c15:filteredBarSeries>
          </c:ext>
        </c:extLst>
      </c:barChart>
      <c:catAx>
        <c:axId val="29629558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296296368"/>
        <c:crosses val="autoZero"/>
        <c:auto val="1"/>
        <c:lblAlgn val="ctr"/>
        <c:lblOffset val="100"/>
        <c:noMultiLvlLbl val="0"/>
      </c:catAx>
      <c:valAx>
        <c:axId val="29629636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9629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glow>
        <a:schemeClr val="accent1"/>
      </a:glow>
    </a:effectLst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600" b="1" i="0" u="none" strike="noStrike" kern="1200" spc="-1" baseline="0">
                <a:solidFill>
                  <a:srgbClr val="000000"/>
                </a:solidFill>
                <a:latin typeface="Roboto"/>
                <a:ea typeface="Roboto"/>
                <a:cs typeface="+mn-cs"/>
              </a:defRPr>
            </a:pPr>
            <a:r>
              <a:rPr lang="ru-RU" sz="1600" b="1" strike="noStrike" spc="-1">
                <a:solidFill>
                  <a:srgbClr val="000000"/>
                </a:solidFill>
                <a:latin typeface="Roboto"/>
                <a:ea typeface="Roboto"/>
              </a:rPr>
              <a:t>Прочие</a:t>
            </a:r>
          </a:p>
        </c:rich>
      </c:tx>
      <c:layout>
        <c:manualLayout>
          <c:xMode val="edge"/>
          <c:yMode val="edge"/>
          <c:x val="0.308608167639005"/>
          <c:y val="2.7460456942003501E-2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323371829979799"/>
          <c:y val="0.146309314586995"/>
          <c:w val="0.59757113942135998"/>
          <c:h val="0.65158172231985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ru-RU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600" b="1" i="0" u="none" strike="noStrike" kern="1200" spc="-1" baseline="0">
                <a:solidFill>
                  <a:srgbClr val="000000"/>
                </a:solidFill>
                <a:latin typeface="Roboto"/>
                <a:ea typeface="Roboto"/>
                <a:cs typeface="+mn-cs"/>
              </a:defRPr>
            </a:pPr>
            <a:r>
              <a:rPr lang="ru-RU" sz="1600" b="1" strike="noStrike" spc="-1">
                <a:solidFill>
                  <a:srgbClr val="000000"/>
                </a:solidFill>
                <a:latin typeface="Roboto"/>
                <a:ea typeface="Roboto"/>
              </a:rPr>
              <a:t>Средний мед. персонал</a:t>
            </a:r>
          </a:p>
        </c:rich>
      </c:tx>
      <c:layout>
        <c:manualLayout>
          <c:xMode val="edge"/>
          <c:yMode val="edge"/>
          <c:x val="0.14546519012463299"/>
          <c:y val="2.3646966201618502E-2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323371829979799"/>
          <c:y val="0.146309314586995"/>
          <c:w val="0.59757113942135998"/>
          <c:h val="0.65158172231985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0.36479</cdr:x>
      <cdr:y>0.76602</cdr:y>
    </cdr:from>
    <cdr:to>
      <cdr:x>1</cdr:x>
      <cdr:y>0.9781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102862" y="2510320"/>
          <a:ext cx="1920418" cy="695003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BA6B5A-54F6-4891-9177-2100E04AA9A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>
              <a:buNone/>
            </a:pPr>
            <a:fld id="{9A0DB2DC-4C9A-4742-B13C-FB6460FD3503}" type="slidenum">
              <a:rPr lang="ru-RU" sz="1200" dirty="0">
                <a:latin typeface="Calibri" panose="020F0502020204030204" charset="0"/>
              </a:rPr>
              <a:t>‹#›</a:t>
            </a:fld>
            <a:endParaRPr lang="ru-RU" sz="1200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426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>
              <a:spcBef>
                <a:spcPct val="0"/>
              </a:spcBef>
            </a:pPr>
            <a:endParaRPr dirty="0"/>
          </a:p>
        </p:txBody>
      </p:sp>
      <p:sp>
        <p:nvSpPr>
          <p:cNvPr id="33796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ru-RU" sz="1200" dirty="0">
                <a:latin typeface="Calibri" panose="020F0502020204030204" charset="0"/>
              </a:rPr>
              <a:t>6</a:t>
            </a:fld>
            <a:endParaRPr lang="ru-RU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1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799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198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1AB43-986A-4C5E-8BB1-1B61A32BD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FB9468-7E68-4277-B55D-D05E79B6C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E0474-D7E6-434F-8EFF-7D57382C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48EBF-31EF-4C5C-9E14-B6057C147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F337FC-6275-4868-B074-208A19DA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20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1200">
                <a:solidFill>
                  <a:srgbClr val="8B8B8B"/>
                </a:solidFill>
                <a:latin typeface="Calibri" panose="020F050202020403020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45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600" y="1604963"/>
            <a:ext cx="10972800" cy="39766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 panose="020F050202020403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 panose="020F0302020204030204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796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 panose="020F0502020204030204"/>
              </a:rPr>
              <a:t>Образец текста</a:t>
            </a:r>
          </a:p>
          <a:p>
            <a:pPr marL="685800" lvl="1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 panose="020F0502020204030204"/>
              </a:rPr>
              <a:t>Второй уровень</a:t>
            </a:r>
          </a:p>
          <a:p>
            <a:pPr marL="1143000" lvl="2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Третий уровень</a:t>
            </a:r>
          </a:p>
          <a:p>
            <a:pPr marL="1600200" lvl="3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Четвертый уровень</a:t>
            </a:r>
          </a:p>
          <a:p>
            <a:pPr marL="2057400" lvl="4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17.03.2023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1200">
                <a:solidFill>
                  <a:srgbClr val="8B8B8B"/>
                </a:solidFill>
                <a:latin typeface="Calibri" panose="020F050202020403020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chart" Target="../charts/chart11.xml"/><Relationship Id="rId3" Type="http://schemas.openxmlformats.org/officeDocument/2006/relationships/image" Target="../media/image7.png"/><Relationship Id="rId12" Type="http://schemas.openxmlformats.org/officeDocument/2006/relationships/image" Target="../media/image38.png"/><Relationship Id="rId17" Type="http://schemas.openxmlformats.org/officeDocument/2006/relationships/chart" Target="../charts/chart10.xml"/><Relationship Id="rId2" Type="http://schemas.openxmlformats.org/officeDocument/2006/relationships/chart" Target="../charts/chart8.xml"/><Relationship Id="rId16" Type="http://schemas.openxmlformats.org/officeDocument/2006/relationships/chart" Target="../charts/chart9.xml"/><Relationship Id="rId20" Type="http://schemas.openxmlformats.org/officeDocument/2006/relationships/chart" Target="../charts/chart1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8.svg"/><Relationship Id="rId15" Type="http://schemas.microsoft.com/office/2007/relationships/hdphoto" Target="../media/hdphoto1.wdp"/><Relationship Id="rId19" Type="http://schemas.openxmlformats.org/officeDocument/2006/relationships/chart" Target="../charts/chart12.xml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10" Type="http://schemas.openxmlformats.org/officeDocument/2006/relationships/image" Target="../media/image42.jpeg"/><Relationship Id="rId4" Type="http://schemas.openxmlformats.org/officeDocument/2006/relationships/image" Target="../media/image8.sv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5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8.sv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openxmlformats.org/officeDocument/2006/relationships/image" Target="../media/image50.jpeg"/><Relationship Id="rId5" Type="http://schemas.openxmlformats.org/officeDocument/2006/relationships/image" Target="../media/image11.png"/><Relationship Id="rId10" Type="http://schemas.openxmlformats.org/officeDocument/2006/relationships/image" Target="../media/image49.png"/><Relationship Id="rId4" Type="http://schemas.openxmlformats.org/officeDocument/2006/relationships/image" Target="../media/image8.sv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54.JP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15.png"/><Relationship Id="rId5" Type="http://schemas.openxmlformats.org/officeDocument/2006/relationships/image" Target="../media/image8.svg"/><Relationship Id="rId10" Type="http://schemas.openxmlformats.org/officeDocument/2006/relationships/image" Target="../media/image57.JP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8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jpeg"/><Relationship Id="rId3" Type="http://schemas.openxmlformats.org/officeDocument/2006/relationships/image" Target="../media/image7.png"/><Relationship Id="rId12" Type="http://schemas.openxmlformats.org/officeDocument/2006/relationships/image" Target="../media/image62.jpeg"/><Relationship Id="rId2" Type="http://schemas.openxmlformats.org/officeDocument/2006/relationships/image" Target="../media/image59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1.jpeg"/><Relationship Id="rId15" Type="http://schemas.openxmlformats.org/officeDocument/2006/relationships/image" Target="../media/image4.png"/><Relationship Id="rId10" Type="http://schemas.openxmlformats.org/officeDocument/2006/relationships/image" Target="../media/image60.jpe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4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8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12" Type="http://schemas.openxmlformats.org/officeDocument/2006/relationships/image" Target="../media/image15.svg"/><Relationship Id="rId2" Type="http://schemas.openxmlformats.org/officeDocument/2006/relationships/image" Target="../media/image5.jpe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80.sv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8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7.png"/><Relationship Id="rId7" Type="http://schemas.openxmlformats.org/officeDocument/2006/relationships/image" Target="../media/image6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chart" Target="../charts/chart1.xml"/><Relationship Id="rId7" Type="http://schemas.openxmlformats.org/officeDocument/2006/relationships/image" Target="../media/image8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3.xml"/><Relationship Id="rId11" Type="http://schemas.openxmlformats.org/officeDocument/2006/relationships/image" Target="../media/image4.pn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9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image" Target="../media/image8.svg"/><Relationship Id="rId10" Type="http://schemas.openxmlformats.org/officeDocument/2006/relationships/chart" Target="../charts/chart6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6.png"/><Relationship Id="rId3" Type="http://schemas.openxmlformats.org/officeDocument/2006/relationships/chart" Target="../charts/chart7.xml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svg"/><Relationship Id="rId10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12" Type="http://schemas.openxmlformats.org/officeDocument/2006/relationships/image" Target="../media/image3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32.jpeg"/><Relationship Id="rId5" Type="http://schemas.openxmlformats.org/officeDocument/2006/relationships/image" Target="../media/image11.png"/><Relationship Id="rId10" Type="http://schemas.openxmlformats.org/officeDocument/2006/relationships/image" Target="../media/image39.svg"/><Relationship Id="rId4" Type="http://schemas.openxmlformats.org/officeDocument/2006/relationships/image" Target="../media/image8.sv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7.png"/><Relationship Id="rId7" Type="http://schemas.openxmlformats.org/officeDocument/2006/relationships/image" Target="../media/image3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8.sv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D7DF18-A0A5-4914-8580-CD53C4905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" y="-55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9857" y="3012892"/>
            <a:ext cx="77372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spc="-1" dirty="0">
                <a:solidFill>
                  <a:srgbClr val="002060"/>
                </a:solidFill>
                <a:cs typeface="Bookman Old Style" panose="02050604050505020204" charset="0"/>
              </a:rPr>
              <a:t>Доклад о работе 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" dirty="0">
                <a:solidFill>
                  <a:schemeClr val="bg1"/>
                </a:solidFill>
                <a:cs typeface="Bookman Old Style" panose="02050604050505020204" charset="0"/>
              </a:rPr>
              <a:t>ГБУЗ «ДГП № 48 ДЗМ» 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" dirty="0">
                <a:solidFill>
                  <a:schemeClr val="bg1"/>
                </a:solidFill>
                <a:cs typeface="Bookman Old Style" panose="02050604050505020204" charset="0"/>
              </a:rPr>
              <a:t>в районе Текстильщики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" dirty="0">
                <a:solidFill>
                  <a:schemeClr val="bg1"/>
                </a:solidFill>
                <a:cs typeface="Bookman Old Style" panose="02050604050505020204" charset="0"/>
              </a:rPr>
              <a:t>за 2022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9857" y="445360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" dirty="0">
                <a:solidFill>
                  <a:srgbClr val="002060"/>
                </a:solidFill>
                <a:ea typeface="Roboto"/>
                <a:cs typeface="Calibri" panose="020F0502020204030204" charset="0"/>
              </a:rPr>
              <a:t>Докладчик</a:t>
            </a:r>
            <a:r>
              <a:rPr lang="en-US" spc="-1" dirty="0">
                <a:solidFill>
                  <a:srgbClr val="002060"/>
                </a:solidFill>
                <a:ea typeface="Roboto"/>
                <a:cs typeface="Calibri" panose="020F0502020204030204" charset="0"/>
              </a:rPr>
              <a:t>: </a:t>
            </a:r>
            <a:endParaRPr lang="ru-RU" spc="-1" dirty="0">
              <a:solidFill>
                <a:srgbClr val="002060"/>
              </a:solidFill>
              <a:ea typeface="Roboto"/>
              <a:cs typeface="Calibri" panose="020F050202020403020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" dirty="0">
                <a:solidFill>
                  <a:srgbClr val="002060"/>
                </a:solidFill>
                <a:ea typeface="Roboto"/>
                <a:cs typeface="Calibri" panose="020F0502020204030204" charset="0"/>
              </a:rPr>
              <a:t>главный врач </a:t>
            </a:r>
            <a:endParaRPr lang="ru-RU" b="1" spc="-1" dirty="0">
              <a:solidFill>
                <a:srgbClr val="002060"/>
              </a:solidFill>
              <a:cs typeface="Calibri" panose="020F050202020403020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1" dirty="0">
                <a:solidFill>
                  <a:srgbClr val="002060"/>
                </a:solidFill>
                <a:ea typeface="Roboto"/>
                <a:cs typeface="Calibri" panose="020F0502020204030204" charset="0"/>
              </a:rPr>
              <a:t>Краснов Владимир Михайлович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A6F5A1-AEAE-46F5-91C5-36D4A49DF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68859" y="4453602"/>
            <a:ext cx="406278" cy="450715"/>
          </a:xfrm>
          <a:prstGeom prst="rect">
            <a:avLst/>
          </a:prstGeom>
        </p:spPr>
      </p:pic>
      <p:pic>
        <p:nvPicPr>
          <p:cNvPr id="11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0771" y="4128676"/>
            <a:ext cx="1946999" cy="2713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719857" y="260648"/>
            <a:ext cx="2207791" cy="576064"/>
          </a:xfrm>
          <a:prstGeom prst="rect">
            <a:avLst/>
          </a:prstGeom>
          <a:solidFill>
            <a:srgbClr val="FBD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26207" y="548680"/>
            <a:ext cx="1149313" cy="648072"/>
          </a:xfrm>
          <a:prstGeom prst="rect">
            <a:avLst/>
          </a:prstGeom>
          <a:solidFill>
            <a:srgbClr val="FBD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7" y="-168367"/>
            <a:ext cx="1434094" cy="1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92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78D61DCB-EA73-434F-8FFC-01D95789605A}"/>
              </a:ext>
            </a:extLst>
          </p:cNvPr>
          <p:cNvSpPr/>
          <p:nvPr/>
        </p:nvSpPr>
        <p:spPr>
          <a:xfrm>
            <a:off x="3575957" y="5777576"/>
            <a:ext cx="7303437" cy="3730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62" name="Диаграмма 19"/>
          <p:cNvGraphicFramePr/>
          <p:nvPr>
            <p:extLst>
              <p:ext uri="{D42A27DB-BD31-4B8C-83A1-F6EECF244321}">
                <p14:modId xmlns:p14="http://schemas.microsoft.com/office/powerpoint/2010/main" val="2140043543"/>
              </p:ext>
            </p:extLst>
          </p:nvPr>
        </p:nvGraphicFramePr>
        <p:xfrm>
          <a:off x="8286102" y="1228604"/>
          <a:ext cx="3023280" cy="3277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4" name="CustomShape 6"/>
          <p:cNvSpPr/>
          <p:nvPr/>
        </p:nvSpPr>
        <p:spPr>
          <a:xfrm>
            <a:off x="3663043" y="4607193"/>
            <a:ext cx="8441871" cy="18144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ru-RU" sz="2000" b="1" dirty="0" smtClean="0">
                <a:solidFill>
                  <a:srgbClr val="A4B856"/>
                </a:solidFill>
                <a:latin typeface="+mj-lt"/>
                <a:cs typeface="Roboto" pitchFamily="2" charset="0"/>
              </a:rPr>
              <a:t>91</a:t>
            </a:r>
            <a:r>
              <a:rPr lang="ru-RU" sz="1600" b="1" dirty="0" smtClean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человек</a:t>
            </a:r>
            <a:r>
              <a:rPr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принято</a:t>
            </a:r>
            <a:endParaRPr sz="1600" dirty="0">
              <a:latin typeface="+mj-lt"/>
            </a:endParaRPr>
          </a:p>
          <a:p>
            <a:pPr eaLnBrk="1" hangingPunct="1">
              <a:spcBef>
                <a:spcPts val="600"/>
              </a:spcBef>
            </a:pPr>
            <a:r>
              <a:rPr lang="ru-RU" sz="2000" b="1" dirty="0" smtClean="0">
                <a:solidFill>
                  <a:srgbClr val="A4B856"/>
                </a:solidFill>
                <a:latin typeface="+mj-lt"/>
                <a:cs typeface="Roboto" pitchFamily="2" charset="0"/>
              </a:rPr>
              <a:t>34</a:t>
            </a:r>
            <a:r>
              <a:rPr lang="ru-RU" sz="1600" b="1" dirty="0" smtClean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работников 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прошли п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овышение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квалификации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 (144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часа</a:t>
            </a:r>
            <a:r>
              <a:rPr sz="1600" dirty="0" smtClean="0">
                <a:solidFill>
                  <a:srgbClr val="000000"/>
                </a:solidFill>
                <a:latin typeface="+mj-lt"/>
                <a:cs typeface="Roboto" pitchFamily="2" charset="0"/>
              </a:rPr>
              <a:t>)</a:t>
            </a:r>
            <a:r>
              <a:rPr lang="ru-RU" sz="1600" dirty="0" smtClean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</a:p>
          <a:p>
            <a:pPr eaLnBrk="1" hangingPunct="1">
              <a:spcBef>
                <a:spcPts val="600"/>
              </a:spcBef>
            </a:pPr>
            <a:r>
              <a:rPr lang="ru-RU" sz="2000" b="1" dirty="0" smtClean="0">
                <a:solidFill>
                  <a:srgbClr val="A4B856"/>
                </a:solidFill>
                <a:latin typeface="+mj-lt"/>
                <a:cs typeface="Roboto" pitchFamily="2" charset="0"/>
              </a:rPr>
              <a:t>238</a:t>
            </a:r>
            <a:r>
              <a:rPr lang="ru-RU" sz="1600" b="1" dirty="0" smtClean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работника  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- 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НМО (18, 36, 72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часа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).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</a:rPr>
              <a:t> </a:t>
            </a:r>
          </a:p>
          <a:p>
            <a:pPr eaLnBrk="1" hangingPunct="1">
              <a:spcBef>
                <a:spcPts val="600"/>
              </a:spcBef>
            </a:pPr>
            <a:r>
              <a:rPr lang="ru-RU" sz="1600" spc="-1" dirty="0">
                <a:solidFill>
                  <a:schemeClr val="bg1"/>
                </a:solidFill>
                <a:latin typeface="+mj-lt"/>
                <a:ea typeface="Roboto"/>
              </a:rPr>
              <a:t>Успешно проходит периодическая аккредитация медицинского персонала.</a:t>
            </a:r>
            <a:endParaRPr lang="ru-RU" sz="1600" spc="-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spcBef>
                <a:spcPts val="600"/>
              </a:spcBef>
              <a:buNone/>
            </a:pPr>
            <a:endParaRPr sz="1600" dirty="0">
              <a:latin typeface="+mj-lt"/>
            </a:endParaRPr>
          </a:p>
        </p:txBody>
      </p:sp>
      <p:sp>
        <p:nvSpPr>
          <p:cNvPr id="26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10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17ED03-A798-4828-BE6E-98BFBA548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C6CF09D-2DBD-4607-A28C-C3439882D177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Shape 3">
            <a:extLst>
              <a:ext uri="{FF2B5EF4-FFF2-40B4-BE49-F238E27FC236}">
                <a16:creationId xmlns:a16="http://schemas.microsoft.com/office/drawing/2014/main" id="{38DE4723-2D4D-49FE-A055-F561A8611E51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Кадры 2022 года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9D7B57-F099-4E1E-A615-A1C3808629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325" y="5121201"/>
            <a:ext cx="2196570" cy="12662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A51AF71-4631-42B9-97AF-CE7135970F9E}"/>
              </a:ext>
            </a:extLst>
          </p:cNvPr>
          <p:cNvSpPr txBox="1"/>
          <p:nvPr/>
        </p:nvSpPr>
        <p:spPr>
          <a:xfrm>
            <a:off x="914400" y="4649396"/>
            <a:ext cx="2447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  <a:buNone/>
            </a:pPr>
            <a:r>
              <a:rPr lang="ru-RU" dirty="0">
                <a:solidFill>
                  <a:srgbClr val="000000"/>
                </a:solidFill>
                <a:latin typeface="+mj-lt"/>
                <a:cs typeface="Roboto" pitchFamily="2" charset="0"/>
              </a:rPr>
              <a:t>За 2022 год: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45497BB-7E88-4A97-8017-020041F1B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17712767">
            <a:off x="3353191" y="4705881"/>
            <a:ext cx="261425" cy="27291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0139B9E-2B05-4D61-991C-8527F7EFD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17712767">
            <a:off x="3353191" y="5076018"/>
            <a:ext cx="261425" cy="2729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63C2C22-E113-4810-A06D-784E69446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17712767">
            <a:off x="3353191" y="5428796"/>
            <a:ext cx="261425" cy="27291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FCA5757-3090-4DF2-8A7E-434F2E6CD7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  <p:graphicFrame>
        <p:nvGraphicFramePr>
          <p:cNvPr id="260" name="Диаграмма 15"/>
          <p:cNvGraphicFramePr/>
          <p:nvPr>
            <p:extLst>
              <p:ext uri="{D42A27DB-BD31-4B8C-83A1-F6EECF244321}">
                <p14:modId xmlns:p14="http://schemas.microsoft.com/office/powerpoint/2010/main" val="1086047100"/>
              </p:ext>
            </p:extLst>
          </p:nvPr>
        </p:nvGraphicFramePr>
        <p:xfrm>
          <a:off x="3080632" y="1325907"/>
          <a:ext cx="3023280" cy="3027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63" name="CustomShape 5"/>
          <p:cNvSpPr/>
          <p:nvPr/>
        </p:nvSpPr>
        <p:spPr>
          <a:xfrm>
            <a:off x="761352" y="3589447"/>
            <a:ext cx="2282295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Укомплектованность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spc="-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/>
              </a:rPr>
              <a:t>87</a:t>
            </a:r>
            <a:r>
              <a:rPr kumimoji="0" lang="ru-RU" sz="2000" b="1" i="0" u="none" strike="noStrike" kern="1200" cap="none" spc="-1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07067610"/>
              </p:ext>
            </p:extLst>
          </p:nvPr>
        </p:nvGraphicFramePr>
        <p:xfrm>
          <a:off x="3424568" y="1150469"/>
          <a:ext cx="2369185" cy="276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67998445"/>
              </p:ext>
            </p:extLst>
          </p:nvPr>
        </p:nvGraphicFramePr>
        <p:xfrm>
          <a:off x="711382" y="1325967"/>
          <a:ext cx="2369185" cy="276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84653496"/>
              </p:ext>
            </p:extLst>
          </p:nvPr>
        </p:nvGraphicFramePr>
        <p:xfrm>
          <a:off x="8992123" y="1390351"/>
          <a:ext cx="2369185" cy="276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EBBFEA17-1193-4F69-8D83-C40E1396B8E0}"/>
              </a:ext>
            </a:extLst>
          </p:cNvPr>
          <p:cNvSpPr/>
          <p:nvPr/>
        </p:nvSpPr>
        <p:spPr>
          <a:xfrm>
            <a:off x="645082" y="1269090"/>
            <a:ext cx="2447550" cy="3087182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F19D754-8F3A-4A08-9D2B-16E3D1391384}"/>
              </a:ext>
            </a:extLst>
          </p:cNvPr>
          <p:cNvSpPr/>
          <p:nvPr/>
        </p:nvSpPr>
        <p:spPr>
          <a:xfrm>
            <a:off x="9053097" y="1262769"/>
            <a:ext cx="2447550" cy="308419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CustomShape 5">
            <a:extLst>
              <a:ext uri="{FF2B5EF4-FFF2-40B4-BE49-F238E27FC236}">
                <a16:creationId xmlns:a16="http://schemas.microsoft.com/office/drawing/2014/main" id="{483F7307-E9AF-475B-8ED4-B06B00FABD0C}"/>
              </a:ext>
            </a:extLst>
          </p:cNvPr>
          <p:cNvSpPr/>
          <p:nvPr/>
        </p:nvSpPr>
        <p:spPr>
          <a:xfrm>
            <a:off x="3404686" y="3589447"/>
            <a:ext cx="2282295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Укомплектованность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spc="-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/>
              </a:rPr>
              <a:t>70</a:t>
            </a:r>
            <a:r>
              <a:rPr kumimoji="0" lang="ru-RU" sz="2000" b="1" i="0" u="none" strike="noStrike" kern="1200" cap="none" spc="-1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27" name="CustomShape 5">
            <a:extLst>
              <a:ext uri="{FF2B5EF4-FFF2-40B4-BE49-F238E27FC236}">
                <a16:creationId xmlns:a16="http://schemas.microsoft.com/office/drawing/2014/main" id="{AF827239-D477-48F6-827A-6AA5E4108D97}"/>
              </a:ext>
            </a:extLst>
          </p:cNvPr>
          <p:cNvSpPr/>
          <p:nvPr/>
        </p:nvSpPr>
        <p:spPr>
          <a:xfrm>
            <a:off x="6003807" y="3589447"/>
            <a:ext cx="2282295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Прямоугольник: скругленные углы 22">
            <a:extLst>
              <a:ext uri="{FF2B5EF4-FFF2-40B4-BE49-F238E27FC236}">
                <a16:creationId xmlns:a16="http://schemas.microsoft.com/office/drawing/2014/main" id="{FF19D754-8F3A-4A08-9D2B-16E3D1391384}"/>
              </a:ext>
            </a:extLst>
          </p:cNvPr>
          <p:cNvSpPr/>
          <p:nvPr/>
        </p:nvSpPr>
        <p:spPr>
          <a:xfrm>
            <a:off x="3392864" y="1266244"/>
            <a:ext cx="2447550" cy="308419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3">
            <a:extLst>
              <a:ext uri="{FF2B5EF4-FFF2-40B4-BE49-F238E27FC236}">
                <a16:creationId xmlns:a16="http://schemas.microsoft.com/office/drawing/2014/main" id="{3CBF5EBF-9DC0-49F3-8A34-C145C71E7BF3}"/>
              </a:ext>
            </a:extLst>
          </p:cNvPr>
          <p:cNvSpPr/>
          <p:nvPr/>
        </p:nvSpPr>
        <p:spPr>
          <a:xfrm>
            <a:off x="6245017" y="1270671"/>
            <a:ext cx="2447550" cy="3087182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470964137"/>
              </p:ext>
            </p:extLst>
          </p:nvPr>
        </p:nvGraphicFramePr>
        <p:xfrm>
          <a:off x="6079291" y="1256449"/>
          <a:ext cx="2494931" cy="276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813037" y="3731575"/>
            <a:ext cx="354323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spc="-1" dirty="0">
                <a:solidFill>
                  <a:srgbClr val="000000"/>
                </a:solidFill>
                <a:latin typeface="Arial" panose="020B0604020202020204"/>
              </a:rPr>
              <a:t>Укомплектованность</a:t>
            </a:r>
          </a:p>
          <a:p>
            <a:pPr lvl="0"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1" dirty="0">
                <a:solidFill>
                  <a:schemeClr val="accent2">
                    <a:lumMod val="75000"/>
                  </a:schemeClr>
                </a:solidFill>
                <a:latin typeface="Arial" panose="020B0604020202020204"/>
              </a:rPr>
              <a:t>100 %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8A6CD29-44CA-41B0-AAA9-5B8CC77C5A46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13C1B8-4C7B-4252-B7DF-9638D1829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A2F7E1-F80D-4653-AEB5-9A01FBC2179D}"/>
              </a:ext>
            </a:extLst>
          </p:cNvPr>
          <p:cNvSpPr txBox="1"/>
          <p:nvPr/>
        </p:nvSpPr>
        <p:spPr>
          <a:xfrm>
            <a:off x="1163345" y="368300"/>
            <a:ext cx="3263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DAC803-EFA8-402E-BDCD-FC11FC5E1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22F307-2D93-4D43-B094-11737A3AF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F2C508-23BA-4230-85B1-2ABAB5FE1159}"/>
              </a:ext>
            </a:extLst>
          </p:cNvPr>
          <p:cNvSpPr txBox="1"/>
          <p:nvPr/>
        </p:nvSpPr>
        <p:spPr>
          <a:xfrm>
            <a:off x="743410" y="1220436"/>
            <a:ext cx="825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Более 10 лет Москва занимается цифровизацией системы здравоохранения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D4085E9-B70D-4D62-804B-2C6854584E69}"/>
              </a:ext>
            </a:extLst>
          </p:cNvPr>
          <p:cNvGrpSpPr/>
          <p:nvPr/>
        </p:nvGrpSpPr>
        <p:grpSpPr>
          <a:xfrm>
            <a:off x="600490" y="2280665"/>
            <a:ext cx="2840654" cy="1727106"/>
            <a:chOff x="663334" y="2268338"/>
            <a:chExt cx="2840654" cy="1727106"/>
          </a:xfrm>
        </p:grpSpPr>
        <p:sp>
          <p:nvSpPr>
            <p:cNvPr id="9" name="Шестиугольник 8">
              <a:extLst>
                <a:ext uri="{FF2B5EF4-FFF2-40B4-BE49-F238E27FC236}">
                  <a16:creationId xmlns:a16="http://schemas.microsoft.com/office/drawing/2014/main" id="{E6F7E7B7-F1FA-4089-A22F-6D9551B595A3}"/>
                </a:ext>
              </a:extLst>
            </p:cNvPr>
            <p:cNvSpPr/>
            <p:nvPr/>
          </p:nvSpPr>
          <p:spPr>
            <a:xfrm>
              <a:off x="663334" y="2288174"/>
              <a:ext cx="1980433" cy="170727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245162-2ED1-40E4-AEA5-E9399559071E}"/>
                </a:ext>
              </a:extLst>
            </p:cNvPr>
            <p:cNvSpPr txBox="1"/>
            <p:nvPr/>
          </p:nvSpPr>
          <p:spPr>
            <a:xfrm>
              <a:off x="1168342" y="2268338"/>
              <a:ext cx="18685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80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6138FC-6B84-4958-9327-5E01BB6A1F16}"/>
                </a:ext>
              </a:extLst>
            </p:cNvPr>
            <p:cNvSpPr txBox="1"/>
            <p:nvPr/>
          </p:nvSpPr>
          <p:spPr>
            <a:xfrm>
              <a:off x="810126" y="2592350"/>
              <a:ext cx="3515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4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05F241-AF66-4B60-A912-14A9EAB4AD4B}"/>
                </a:ext>
              </a:extLst>
            </p:cNvPr>
            <p:cNvSpPr txBox="1"/>
            <p:nvPr/>
          </p:nvSpPr>
          <p:spPr>
            <a:xfrm>
              <a:off x="2321706" y="2808998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F936AD-FC38-429F-8811-683D92787EC2}"/>
                </a:ext>
              </a:extLst>
            </p:cNvPr>
            <p:cNvSpPr txBox="1"/>
            <p:nvPr/>
          </p:nvSpPr>
          <p:spPr>
            <a:xfrm>
              <a:off x="1014509" y="3416881"/>
              <a:ext cx="2089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ЭМК в ЕМИАС</a:t>
              </a:r>
              <a:endParaRPr lang="ru-RU" sz="2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12FFE45-220E-404A-838D-D2E71F0FCB9C}"/>
              </a:ext>
            </a:extLst>
          </p:cNvPr>
          <p:cNvGrpSpPr/>
          <p:nvPr/>
        </p:nvGrpSpPr>
        <p:grpSpPr>
          <a:xfrm>
            <a:off x="3907695" y="2004152"/>
            <a:ext cx="3589444" cy="461665"/>
            <a:chOff x="818627" y="5414129"/>
            <a:chExt cx="3589444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A76B8D-EBD2-4A2B-9186-0CF88A77BE5C}"/>
                </a:ext>
              </a:extLst>
            </p:cNvPr>
            <p:cNvSpPr txBox="1"/>
            <p:nvPr/>
          </p:nvSpPr>
          <p:spPr>
            <a:xfrm>
              <a:off x="1173924" y="5414129"/>
              <a:ext cx="3234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100 млн раз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москвичи воспользовались онлайн-записью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98107E7-2940-435A-B623-49DD79818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7712767">
              <a:off x="823854" y="5470399"/>
              <a:ext cx="237788" cy="248241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DCD5578-55EE-4235-A203-F3C520AE5B71}"/>
              </a:ext>
            </a:extLst>
          </p:cNvPr>
          <p:cNvGrpSpPr/>
          <p:nvPr/>
        </p:nvGrpSpPr>
        <p:grpSpPr>
          <a:xfrm>
            <a:off x="3915789" y="2721496"/>
            <a:ext cx="3416684" cy="830997"/>
            <a:chOff x="4828818" y="5581107"/>
            <a:chExt cx="3416684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45115F-3F58-43B4-B04F-F205A1A9451C}"/>
                </a:ext>
              </a:extLst>
            </p:cNvPr>
            <p:cNvSpPr txBox="1"/>
            <p:nvPr/>
          </p:nvSpPr>
          <p:spPr>
            <a:xfrm>
              <a:off x="5184116" y="5581107"/>
              <a:ext cx="3061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Поставили </a:t>
              </a:r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9 млн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предварительных диагнозов </a:t>
              </a:r>
            </a:p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 помощью системы поддержки принятия врачебных решений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978102A-6283-4D22-8638-E25F013EB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7712767">
              <a:off x="4834045" y="5637377"/>
              <a:ext cx="237788" cy="248241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0079283C-EB9F-48C1-9450-DC561E955BF9}"/>
              </a:ext>
            </a:extLst>
          </p:cNvPr>
          <p:cNvGrpSpPr/>
          <p:nvPr/>
        </p:nvGrpSpPr>
        <p:grpSpPr>
          <a:xfrm>
            <a:off x="3908766" y="3771525"/>
            <a:ext cx="3135904" cy="461665"/>
            <a:chOff x="8721723" y="5581107"/>
            <a:chExt cx="3371395" cy="46166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227AFE-DD65-40E1-A669-C936F202EC2C}"/>
                </a:ext>
              </a:extLst>
            </p:cNvPr>
            <p:cNvSpPr txBox="1"/>
            <p:nvPr/>
          </p:nvSpPr>
          <p:spPr>
            <a:xfrm>
              <a:off x="9077020" y="5581107"/>
              <a:ext cx="3016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8 миллионов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исследований обработали ИИ-сервисы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00D3FE2-6DE5-4820-AAAE-4F33EED45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7712767">
              <a:off x="8726950" y="5637377"/>
              <a:ext cx="237788" cy="248241"/>
            </a:xfrm>
            <a:prstGeom prst="rect">
              <a:avLst/>
            </a:prstGeom>
          </p:spPr>
        </p:pic>
      </p:grp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C5F8DBF0-D6C4-4936-8398-721E145A2BA6}"/>
              </a:ext>
            </a:extLst>
          </p:cNvPr>
          <p:cNvSpPr/>
          <p:nvPr/>
        </p:nvSpPr>
        <p:spPr>
          <a:xfrm>
            <a:off x="743410" y="4843344"/>
            <a:ext cx="7892154" cy="154982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AEB4CE7A-3471-4D29-A939-673B8A379698}"/>
              </a:ext>
            </a:extLst>
          </p:cNvPr>
          <p:cNvSpPr/>
          <p:nvPr/>
        </p:nvSpPr>
        <p:spPr>
          <a:xfrm>
            <a:off x="570189" y="4612919"/>
            <a:ext cx="3410632" cy="476831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D1EE2B-1756-43D0-AEDE-7C0F873E3DCB}"/>
              </a:ext>
            </a:extLst>
          </p:cNvPr>
          <p:cNvSpPr txBox="1"/>
          <p:nvPr/>
        </p:nvSpPr>
        <p:spPr>
          <a:xfrm>
            <a:off x="743411" y="4674611"/>
            <a:ext cx="3149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цифровом виде хранятся: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19D86CA-E90F-4E78-939A-2A8463DA97C1}"/>
              </a:ext>
            </a:extLst>
          </p:cNvPr>
          <p:cNvGrpSpPr/>
          <p:nvPr/>
        </p:nvGrpSpPr>
        <p:grpSpPr>
          <a:xfrm>
            <a:off x="941240" y="5252359"/>
            <a:ext cx="2109273" cy="945028"/>
            <a:chOff x="3929939" y="2403576"/>
            <a:chExt cx="2109273" cy="945028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F59A8291-357A-4B80-82EB-4AD3D903101C}"/>
                </a:ext>
              </a:extLst>
            </p:cNvPr>
            <p:cNvSpPr/>
            <p:nvPr/>
          </p:nvSpPr>
          <p:spPr>
            <a:xfrm>
              <a:off x="392993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6AC7DE-6A4D-43AD-A7BB-6025A7999E3E}"/>
                </a:ext>
              </a:extLst>
            </p:cNvPr>
            <p:cNvSpPr txBox="1"/>
            <p:nvPr/>
          </p:nvSpPr>
          <p:spPr>
            <a:xfrm>
              <a:off x="415348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330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5FE93B-7D94-43F6-94AE-682FC10A7AFC}"/>
                </a:ext>
              </a:extLst>
            </p:cNvPr>
            <p:cNvSpPr txBox="1"/>
            <p:nvPr/>
          </p:nvSpPr>
          <p:spPr>
            <a:xfrm>
              <a:off x="393958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4FD6FE4-E39F-4B4D-BA0B-7BE4A2F850FB}"/>
                </a:ext>
              </a:extLst>
            </p:cNvPr>
            <p:cNvSpPr txBox="1"/>
            <p:nvPr/>
          </p:nvSpPr>
          <p:spPr>
            <a:xfrm>
              <a:off x="4856930" y="2492858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F8D535E-3545-4990-9613-736B7A3FF994}"/>
                </a:ext>
              </a:extLst>
            </p:cNvPr>
            <p:cNvSpPr txBox="1"/>
            <p:nvPr/>
          </p:nvSpPr>
          <p:spPr>
            <a:xfrm>
              <a:off x="4169382" y="2948494"/>
              <a:ext cx="1375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протоколов осмотров врачей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EAB508A-98ED-49C8-95C1-5A7FEAA54A09}"/>
              </a:ext>
            </a:extLst>
          </p:cNvPr>
          <p:cNvGrpSpPr/>
          <p:nvPr/>
        </p:nvGrpSpPr>
        <p:grpSpPr>
          <a:xfrm>
            <a:off x="2840372" y="5252359"/>
            <a:ext cx="2125175" cy="898690"/>
            <a:chOff x="5968019" y="2403576"/>
            <a:chExt cx="2125175" cy="898690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409FFAB8-0735-4A5A-88AB-F2521EB843C2}"/>
                </a:ext>
              </a:extLst>
            </p:cNvPr>
            <p:cNvSpPr/>
            <p:nvPr/>
          </p:nvSpPr>
          <p:spPr>
            <a:xfrm>
              <a:off x="596801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99C1E66-CC24-4A8C-9A82-73839175AD64}"/>
                </a:ext>
              </a:extLst>
            </p:cNvPr>
            <p:cNvSpPr txBox="1"/>
            <p:nvPr/>
          </p:nvSpPr>
          <p:spPr>
            <a:xfrm>
              <a:off x="619156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143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6D2892-58BF-4C2B-970D-4ADC75B2246B}"/>
                </a:ext>
              </a:extLst>
            </p:cNvPr>
            <p:cNvSpPr txBox="1"/>
            <p:nvPr/>
          </p:nvSpPr>
          <p:spPr>
            <a:xfrm>
              <a:off x="597766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2B6FCF-EB2B-4044-8CE5-ECB750086EB8}"/>
                </a:ext>
              </a:extLst>
            </p:cNvPr>
            <p:cNvSpPr txBox="1"/>
            <p:nvPr/>
          </p:nvSpPr>
          <p:spPr>
            <a:xfrm>
              <a:off x="6910912" y="2500806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43C48C-19E1-4B98-A972-A092F3620411}"/>
                </a:ext>
              </a:extLst>
            </p:cNvPr>
            <p:cNvSpPr txBox="1"/>
            <p:nvPr/>
          </p:nvSpPr>
          <p:spPr>
            <a:xfrm>
              <a:off x="6294929" y="2948494"/>
              <a:ext cx="11400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рецептов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BD2D218-0B83-497C-8B7D-11F7CB6556D3}"/>
              </a:ext>
            </a:extLst>
          </p:cNvPr>
          <p:cNvGrpSpPr/>
          <p:nvPr/>
        </p:nvGrpSpPr>
        <p:grpSpPr>
          <a:xfrm>
            <a:off x="4742254" y="5252359"/>
            <a:ext cx="2125175" cy="945028"/>
            <a:chOff x="7948384" y="2445639"/>
            <a:chExt cx="2125175" cy="945028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4FDBF90-1C34-4CD4-A4C1-17233F785D03}"/>
                </a:ext>
              </a:extLst>
            </p:cNvPr>
            <p:cNvSpPr/>
            <p:nvPr/>
          </p:nvSpPr>
          <p:spPr>
            <a:xfrm>
              <a:off x="7948384" y="2534903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212249A-A3CA-4412-B426-FB946E748862}"/>
                </a:ext>
              </a:extLst>
            </p:cNvPr>
            <p:cNvSpPr txBox="1"/>
            <p:nvPr/>
          </p:nvSpPr>
          <p:spPr>
            <a:xfrm>
              <a:off x="8171929" y="2445639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320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1579F8D-6512-4DF4-B4E6-3643F2AE5903}"/>
                </a:ext>
              </a:extLst>
            </p:cNvPr>
            <p:cNvSpPr txBox="1"/>
            <p:nvPr/>
          </p:nvSpPr>
          <p:spPr>
            <a:xfrm>
              <a:off x="7958028" y="2543766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113C74-991A-4E89-BB1D-2E4351D7F3AE}"/>
                </a:ext>
              </a:extLst>
            </p:cNvPr>
            <p:cNvSpPr txBox="1"/>
            <p:nvPr/>
          </p:nvSpPr>
          <p:spPr>
            <a:xfrm>
              <a:off x="8891277" y="2519019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1C8E2B8-6211-44B6-902A-C862E62EE600}"/>
                </a:ext>
              </a:extLst>
            </p:cNvPr>
            <p:cNvSpPr txBox="1"/>
            <p:nvPr/>
          </p:nvSpPr>
          <p:spPr>
            <a:xfrm>
              <a:off x="8203733" y="2990557"/>
              <a:ext cx="11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результатов анализов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0520DF4-63B2-40E3-B543-1017A686F5B4}"/>
              </a:ext>
            </a:extLst>
          </p:cNvPr>
          <p:cNvGrpSpPr/>
          <p:nvPr/>
        </p:nvGrpSpPr>
        <p:grpSpPr>
          <a:xfrm>
            <a:off x="6598211" y="5252359"/>
            <a:ext cx="2196736" cy="945028"/>
            <a:chOff x="9907502" y="3382147"/>
            <a:chExt cx="2196736" cy="945028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9FC71635-0226-4A6B-BC30-D76C82ED2182}"/>
                </a:ext>
              </a:extLst>
            </p:cNvPr>
            <p:cNvSpPr/>
            <p:nvPr/>
          </p:nvSpPr>
          <p:spPr>
            <a:xfrm>
              <a:off x="9907502" y="3471411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D125A0C-84F0-4B56-9D64-E3F3DD124CFE}"/>
                </a:ext>
              </a:extLst>
            </p:cNvPr>
            <p:cNvSpPr txBox="1"/>
            <p:nvPr/>
          </p:nvSpPr>
          <p:spPr>
            <a:xfrm>
              <a:off x="10131047" y="3382147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11,7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77E45-3696-45D7-A911-91ED0DA43BCE}"/>
                </a:ext>
              </a:extLst>
            </p:cNvPr>
            <p:cNvSpPr txBox="1"/>
            <p:nvPr/>
          </p:nvSpPr>
          <p:spPr>
            <a:xfrm>
              <a:off x="9917146" y="3480274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B9EB9F6-0123-4ED3-9349-2D6F3C9AD929}"/>
                </a:ext>
              </a:extLst>
            </p:cNvPr>
            <p:cNvSpPr txBox="1"/>
            <p:nvPr/>
          </p:nvSpPr>
          <p:spPr>
            <a:xfrm>
              <a:off x="10921956" y="3479380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C3F32F0-AE5C-481B-A230-8F1DC76AD2A1}"/>
                </a:ext>
              </a:extLst>
            </p:cNvPr>
            <p:cNvSpPr txBox="1"/>
            <p:nvPr/>
          </p:nvSpPr>
          <p:spPr>
            <a:xfrm>
              <a:off x="10250314" y="3927065"/>
              <a:ext cx="1636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выписных эпикризов из стационаров</a:t>
              </a:r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FDCE3FF-2830-41CF-96B7-13282C006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" r="23422" b="777"/>
          <a:stretch/>
        </p:blipFill>
        <p:spPr bwMode="auto">
          <a:xfrm>
            <a:off x="8062380" y="1530131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Шестиугольник 50">
            <a:extLst>
              <a:ext uri="{FF2B5EF4-FFF2-40B4-BE49-F238E27FC236}">
                <a16:creationId xmlns:a16="http://schemas.microsoft.com/office/drawing/2014/main" id="{A25B4459-9EFC-4BEA-A4BC-5F7218FEBDEE}"/>
              </a:ext>
            </a:extLst>
          </p:cNvPr>
          <p:cNvSpPr/>
          <p:nvPr/>
        </p:nvSpPr>
        <p:spPr>
          <a:xfrm>
            <a:off x="7232728" y="1775185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Шестиугольник 51">
            <a:extLst>
              <a:ext uri="{FF2B5EF4-FFF2-40B4-BE49-F238E27FC236}">
                <a16:creationId xmlns:a16="http://schemas.microsoft.com/office/drawing/2014/main" id="{C8070E88-28F4-4319-9DDE-74284EE674AA}"/>
              </a:ext>
            </a:extLst>
          </p:cNvPr>
          <p:cNvSpPr/>
          <p:nvPr/>
        </p:nvSpPr>
        <p:spPr>
          <a:xfrm>
            <a:off x="10654671" y="4344672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9CC8678-0CCA-47CB-B505-0A354FAA7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1357" r="2059" b="54236"/>
          <a:stretch/>
        </p:blipFill>
        <p:spPr bwMode="auto">
          <a:xfrm>
            <a:off x="8766848" y="4891780"/>
            <a:ext cx="1798175" cy="1550151"/>
          </a:xfrm>
          <a:custGeom>
            <a:avLst/>
            <a:gdLst>
              <a:gd name="connsiteX0" fmla="*/ 387538 w 1798175"/>
              <a:gd name="connsiteY0" fmla="*/ 0 h 1550151"/>
              <a:gd name="connsiteX1" fmla="*/ 1410637 w 1798175"/>
              <a:gd name="connsiteY1" fmla="*/ 0 h 1550151"/>
              <a:gd name="connsiteX2" fmla="*/ 1798175 w 1798175"/>
              <a:gd name="connsiteY2" fmla="*/ 775076 h 1550151"/>
              <a:gd name="connsiteX3" fmla="*/ 1410637 w 1798175"/>
              <a:gd name="connsiteY3" fmla="*/ 1550151 h 1550151"/>
              <a:gd name="connsiteX4" fmla="*/ 387538 w 1798175"/>
              <a:gd name="connsiteY4" fmla="*/ 1550151 h 1550151"/>
              <a:gd name="connsiteX5" fmla="*/ 0 w 1798175"/>
              <a:gd name="connsiteY5" fmla="*/ 775076 h 1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175" h="1550151">
                <a:moveTo>
                  <a:pt x="387538" y="0"/>
                </a:moveTo>
                <a:lnTo>
                  <a:pt x="1410637" y="0"/>
                </a:lnTo>
                <a:lnTo>
                  <a:pt x="1798175" y="775076"/>
                </a:lnTo>
                <a:lnTo>
                  <a:pt x="1410637" y="1550151"/>
                </a:lnTo>
                <a:lnTo>
                  <a:pt x="387538" y="1550151"/>
                </a:lnTo>
                <a:lnTo>
                  <a:pt x="0" y="77507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ustomShape 7">
            <a:extLst>
              <a:ext uri="{FF2B5EF4-FFF2-40B4-BE49-F238E27FC236}">
                <a16:creationId xmlns:a16="http://schemas.microsoft.com/office/drawing/2014/main" id="{A29CDE1D-0DD4-4ED7-BE37-0EE5903C3ED8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11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596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BE7208-BFCE-4BDB-840D-7D485D7E4DD3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DAF7BF-8ADD-485D-AB32-59FF78D17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7C0D0-2144-45FD-8127-5CA410DFC718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Онкопомощь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CECD21-5438-4915-BF80-0BD1A5423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47D36D-6A0C-40BC-BFF1-9871CDF03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E3F6CD-AD5A-4D89-AC84-D93CCE9B2CC2}"/>
              </a:ext>
            </a:extLst>
          </p:cNvPr>
          <p:cNvSpPr txBox="1"/>
          <p:nvPr/>
        </p:nvSpPr>
        <p:spPr>
          <a:xfrm>
            <a:off x="1309145" y="1374308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A620A5-644D-490A-93AA-F162A97D55FB}"/>
              </a:ext>
            </a:extLst>
          </p:cNvPr>
          <p:cNvSpPr txBox="1"/>
          <p:nvPr/>
        </p:nvSpPr>
        <p:spPr>
          <a:xfrm>
            <a:off x="824383" y="1079272"/>
            <a:ext cx="8503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2019 году утвержден </a:t>
            </a:r>
            <a:r>
              <a:rPr lang="ru-RU" sz="16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московский стандарт онкологической помощи</a:t>
            </a:r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D46CABC-6E15-4F55-941A-5FEB019C09AC}"/>
              </a:ext>
            </a:extLst>
          </p:cNvPr>
          <p:cNvSpPr/>
          <p:nvPr/>
        </p:nvSpPr>
        <p:spPr>
          <a:xfrm>
            <a:off x="965347" y="1608129"/>
            <a:ext cx="6622808" cy="3451221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D54E04D-CAB0-4D41-8965-D85769B46135}"/>
              </a:ext>
            </a:extLst>
          </p:cNvPr>
          <p:cNvSpPr/>
          <p:nvPr/>
        </p:nvSpPr>
        <p:spPr>
          <a:xfrm>
            <a:off x="792127" y="1522673"/>
            <a:ext cx="5135288" cy="384988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3DD9DD-6BFB-42AF-B6EF-354FE997A0AD}"/>
              </a:ext>
            </a:extLst>
          </p:cNvPr>
          <p:cNvSpPr txBox="1"/>
          <p:nvPr/>
        </p:nvSpPr>
        <p:spPr>
          <a:xfrm>
            <a:off x="898296" y="1534753"/>
            <a:ext cx="500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Онкоцентры на базе ведущих больниц города: 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59E85F4-198F-450A-97BD-0F53C47A2CCA}"/>
              </a:ext>
            </a:extLst>
          </p:cNvPr>
          <p:cNvGrpSpPr/>
          <p:nvPr/>
        </p:nvGrpSpPr>
        <p:grpSpPr>
          <a:xfrm>
            <a:off x="1158324" y="2069287"/>
            <a:ext cx="1735917" cy="483601"/>
            <a:chOff x="1163344" y="3617029"/>
            <a:chExt cx="1735917" cy="483601"/>
          </a:xfrm>
        </p:grpSpPr>
        <p:sp>
          <p:nvSpPr>
            <p:cNvPr id="13" name="Шестиугольник 12">
              <a:extLst>
                <a:ext uri="{FF2B5EF4-FFF2-40B4-BE49-F238E27FC236}">
                  <a16:creationId xmlns:a16="http://schemas.microsoft.com/office/drawing/2014/main" id="{5F4E6C7B-851B-455E-A1FA-B02543A1699B}"/>
                </a:ext>
              </a:extLst>
            </p:cNvPr>
            <p:cNvSpPr/>
            <p:nvPr/>
          </p:nvSpPr>
          <p:spPr>
            <a:xfrm>
              <a:off x="1163344" y="361702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E903C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C3A68E-F368-4ACC-8CF6-9FE6A4CE76A6}"/>
                </a:ext>
              </a:extLst>
            </p:cNvPr>
            <p:cNvSpPr txBox="1"/>
            <p:nvPr/>
          </p:nvSpPr>
          <p:spPr>
            <a:xfrm>
              <a:off x="1300254" y="3688387"/>
              <a:ext cx="1599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ГКОБ №1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9483D8F-18B1-404E-8888-CFE8D6596F12}"/>
              </a:ext>
            </a:extLst>
          </p:cNvPr>
          <p:cNvGrpSpPr/>
          <p:nvPr/>
        </p:nvGrpSpPr>
        <p:grpSpPr>
          <a:xfrm>
            <a:off x="3050064" y="2076727"/>
            <a:ext cx="2129693" cy="656133"/>
            <a:chOff x="2776262" y="3576269"/>
            <a:chExt cx="2129693" cy="656133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id="{09A9F18C-8255-4787-89E2-D4FFA88E9BC9}"/>
                </a:ext>
              </a:extLst>
            </p:cNvPr>
            <p:cNvSpPr/>
            <p:nvPr/>
          </p:nvSpPr>
          <p:spPr>
            <a:xfrm>
              <a:off x="2776262" y="357626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C1722F-9C2C-4CA2-B22F-DA38D7D3BB78}"/>
                </a:ext>
              </a:extLst>
            </p:cNvPr>
            <p:cNvSpPr txBox="1"/>
            <p:nvPr/>
          </p:nvSpPr>
          <p:spPr>
            <a:xfrm>
              <a:off x="2913172" y="364762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МКНЦ им. </a:t>
              </a:r>
            </a:p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А.С. Логинова 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C21576C-D46E-4BC3-9D71-9BABC7F95BD8}"/>
              </a:ext>
            </a:extLst>
          </p:cNvPr>
          <p:cNvGrpSpPr/>
          <p:nvPr/>
        </p:nvGrpSpPr>
        <p:grpSpPr>
          <a:xfrm>
            <a:off x="5348904" y="2065604"/>
            <a:ext cx="2129693" cy="656133"/>
            <a:chOff x="4912565" y="3482204"/>
            <a:chExt cx="2129693" cy="656133"/>
          </a:xfrm>
        </p:grpSpPr>
        <p:sp>
          <p:nvSpPr>
            <p:cNvPr id="19" name="Шестиугольник 18">
              <a:extLst>
                <a:ext uri="{FF2B5EF4-FFF2-40B4-BE49-F238E27FC236}">
                  <a16:creationId xmlns:a16="http://schemas.microsoft.com/office/drawing/2014/main" id="{6FB6A52B-A23E-43F8-8BAC-B24173C6C49C}"/>
                </a:ext>
              </a:extLst>
            </p:cNvPr>
            <p:cNvSpPr/>
            <p:nvPr/>
          </p:nvSpPr>
          <p:spPr>
            <a:xfrm>
              <a:off x="4912565" y="3482204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E903C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28A80D-5D07-443E-8BC5-756F46E52459}"/>
                </a:ext>
              </a:extLst>
            </p:cNvPr>
            <p:cNvSpPr txBox="1"/>
            <p:nvPr/>
          </p:nvSpPr>
          <p:spPr>
            <a:xfrm>
              <a:off x="5049475" y="3553562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ГКБ им. </a:t>
              </a:r>
            </a:p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С.П. Боткина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DF347A2-5D37-470F-9C1B-17E48E641FDD}"/>
              </a:ext>
            </a:extLst>
          </p:cNvPr>
          <p:cNvGrpSpPr/>
          <p:nvPr/>
        </p:nvGrpSpPr>
        <p:grpSpPr>
          <a:xfrm>
            <a:off x="1918098" y="2855076"/>
            <a:ext cx="2129693" cy="656133"/>
            <a:chOff x="6773495" y="3425260"/>
            <a:chExt cx="2129693" cy="656133"/>
          </a:xfrm>
        </p:grpSpPr>
        <p:sp>
          <p:nvSpPr>
            <p:cNvPr id="22" name="Шестиугольник 21">
              <a:extLst>
                <a:ext uri="{FF2B5EF4-FFF2-40B4-BE49-F238E27FC236}">
                  <a16:creationId xmlns:a16="http://schemas.microsoft.com/office/drawing/2014/main" id="{F2B0C9EB-A974-4484-BBB7-3B567F22E8C2}"/>
                </a:ext>
              </a:extLst>
            </p:cNvPr>
            <p:cNvSpPr/>
            <p:nvPr/>
          </p:nvSpPr>
          <p:spPr>
            <a:xfrm>
              <a:off x="6773495" y="3425260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DAB0FF-8FBB-4B7D-93DD-1358566453B2}"/>
                </a:ext>
              </a:extLst>
            </p:cNvPr>
            <p:cNvSpPr txBox="1"/>
            <p:nvPr/>
          </p:nvSpPr>
          <p:spPr>
            <a:xfrm>
              <a:off x="6910405" y="3496618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 err="1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Онкобольница</a:t>
              </a:r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№62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A264199-E743-454B-BE3D-1193A8C5972B}"/>
              </a:ext>
            </a:extLst>
          </p:cNvPr>
          <p:cNvGrpSpPr/>
          <p:nvPr/>
        </p:nvGrpSpPr>
        <p:grpSpPr>
          <a:xfrm>
            <a:off x="4564545" y="2857656"/>
            <a:ext cx="2129693" cy="656133"/>
            <a:chOff x="8848153" y="3424659"/>
            <a:chExt cx="2129693" cy="656133"/>
          </a:xfrm>
        </p:grpSpPr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id="{577DC83D-00C2-411E-9609-C6B8D3863661}"/>
                </a:ext>
              </a:extLst>
            </p:cNvPr>
            <p:cNvSpPr/>
            <p:nvPr/>
          </p:nvSpPr>
          <p:spPr>
            <a:xfrm>
              <a:off x="8848153" y="342465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213AAF0-804B-4DEB-B97F-2A9DD33D36D2}"/>
                </a:ext>
              </a:extLst>
            </p:cNvPr>
            <p:cNvSpPr txBox="1"/>
            <p:nvPr/>
          </p:nvSpPr>
          <p:spPr>
            <a:xfrm>
              <a:off x="8985063" y="349601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ММКЦ «Коммунарка»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1F27D87-08C2-49F1-8BF8-40414B307CBF}"/>
              </a:ext>
            </a:extLst>
          </p:cNvPr>
          <p:cNvSpPr txBox="1"/>
          <p:nvPr/>
        </p:nvSpPr>
        <p:spPr>
          <a:xfrm>
            <a:off x="1719300" y="4030802"/>
            <a:ext cx="5554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современные лаборатории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для определения природы опухоли конкретного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2F9378C-44BF-431B-9CD6-8F8B2B7640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7712767">
            <a:off x="1329183" y="4129508"/>
            <a:ext cx="237788" cy="24824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F918F36-39D4-4895-8794-AB5C7660CA8C}"/>
              </a:ext>
            </a:extLst>
          </p:cNvPr>
          <p:cNvSpPr txBox="1"/>
          <p:nvPr/>
        </p:nvSpPr>
        <p:spPr>
          <a:xfrm>
            <a:off x="1719301" y="4493287"/>
            <a:ext cx="566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высокотехнологичные </a:t>
            </a:r>
            <a:r>
              <a:rPr lang="ru-RU" sz="1200" b="1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ЦАОПы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проведения диагностических исследований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C56E77-7FA2-4B01-9189-7BA2FD299E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7712767">
            <a:off x="1329183" y="4591993"/>
            <a:ext cx="237788" cy="248241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F8468330-1E73-436A-B82F-9CCC9905CD4B}"/>
              </a:ext>
            </a:extLst>
          </p:cNvPr>
          <p:cNvSpPr/>
          <p:nvPr/>
        </p:nvSpPr>
        <p:spPr>
          <a:xfrm>
            <a:off x="1787171" y="3665143"/>
            <a:ext cx="2374188" cy="29093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C8A27D-276D-4580-BCEE-09616AEB777F}"/>
              </a:ext>
            </a:extLst>
          </p:cNvPr>
          <p:cNvSpPr txBox="1"/>
          <p:nvPr/>
        </p:nvSpPr>
        <p:spPr>
          <a:xfrm>
            <a:off x="2003177" y="3651164"/>
            <a:ext cx="1992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их базе созданы: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58360C-3F0B-474E-B6EF-D90834E711B9}"/>
              </a:ext>
            </a:extLst>
          </p:cNvPr>
          <p:cNvSpPr txBox="1"/>
          <p:nvPr/>
        </p:nvSpPr>
        <p:spPr>
          <a:xfrm>
            <a:off x="965347" y="5195552"/>
            <a:ext cx="10337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Путь пациента</a:t>
            </a:r>
            <a:r>
              <a:rPr lang="ru-RU" sz="1400" b="0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 подозрении на ЗНО начинается чаще всего в городских поликлиниках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21F4C1-D976-4518-BC27-B37ABBF6D971}"/>
              </a:ext>
            </a:extLst>
          </p:cNvPr>
          <p:cNvSpPr txBox="1"/>
          <p:nvPr/>
        </p:nvSpPr>
        <p:spPr>
          <a:xfrm>
            <a:off x="1452441" y="5639530"/>
            <a:ext cx="3310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Созданы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сервисы индивидуального сопровождения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психологической помощи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F660C9D-94A9-42C8-A569-EC5330AF8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062322" y="5682579"/>
            <a:ext cx="237788" cy="24824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3116654-A76D-4EB3-B0F9-68C60E85E56C}"/>
              </a:ext>
            </a:extLst>
          </p:cNvPr>
          <p:cNvSpPr txBox="1"/>
          <p:nvPr/>
        </p:nvSpPr>
        <p:spPr>
          <a:xfrm>
            <a:off x="5478252" y="5655117"/>
            <a:ext cx="3310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Разработаны «клиентские пути»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четкие регламенты и алгоритмы действий при обнаружении ЗНО у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27AB70B-73D3-4933-AA35-4595F87DD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088133" y="5698166"/>
            <a:ext cx="237788" cy="24824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8D14394-02C7-4C37-B2E0-56D766BF0E81}"/>
              </a:ext>
            </a:extLst>
          </p:cNvPr>
          <p:cNvSpPr txBox="1"/>
          <p:nvPr/>
        </p:nvSpPr>
        <p:spPr>
          <a:xfrm>
            <a:off x="9493162" y="5661846"/>
            <a:ext cx="251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Организован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рейтинг онкологических стационаров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Москвы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4CEB522-DF5B-4184-8ACB-E8531AAB8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9103043" y="5704895"/>
            <a:ext cx="237788" cy="24824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6011769-4C8D-4E4C-B63A-A8E954387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889" r="28852" b="11200"/>
          <a:stretch>
            <a:fillRect/>
          </a:stretch>
        </p:blipFill>
        <p:spPr bwMode="auto">
          <a:xfrm>
            <a:off x="7315910" y="1604122"/>
            <a:ext cx="3186420" cy="2746912"/>
          </a:xfrm>
          <a:custGeom>
            <a:avLst/>
            <a:gdLst>
              <a:gd name="connsiteX0" fmla="*/ 686729 w 3186420"/>
              <a:gd name="connsiteY0" fmla="*/ 0 h 2746912"/>
              <a:gd name="connsiteX1" fmla="*/ 2499692 w 3186420"/>
              <a:gd name="connsiteY1" fmla="*/ 0 h 2746912"/>
              <a:gd name="connsiteX2" fmla="*/ 3186420 w 3186420"/>
              <a:gd name="connsiteY2" fmla="*/ 1373456 h 2746912"/>
              <a:gd name="connsiteX3" fmla="*/ 2499692 w 3186420"/>
              <a:gd name="connsiteY3" fmla="*/ 2746912 h 2746912"/>
              <a:gd name="connsiteX4" fmla="*/ 686729 w 3186420"/>
              <a:gd name="connsiteY4" fmla="*/ 2746912 h 2746912"/>
              <a:gd name="connsiteX5" fmla="*/ 0 w 3186420"/>
              <a:gd name="connsiteY5" fmla="*/ 1373456 h 274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6420" h="2746912">
                <a:moveTo>
                  <a:pt x="686729" y="0"/>
                </a:moveTo>
                <a:lnTo>
                  <a:pt x="2499692" y="0"/>
                </a:lnTo>
                <a:lnTo>
                  <a:pt x="3186420" y="1373456"/>
                </a:lnTo>
                <a:lnTo>
                  <a:pt x="2499692" y="2746912"/>
                </a:lnTo>
                <a:lnTo>
                  <a:pt x="686729" y="2746912"/>
                </a:lnTo>
                <a:lnTo>
                  <a:pt x="0" y="1373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Шестиугольник 40">
            <a:extLst>
              <a:ext uri="{FF2B5EF4-FFF2-40B4-BE49-F238E27FC236}">
                <a16:creationId xmlns:a16="http://schemas.microsoft.com/office/drawing/2014/main" id="{1C0AF4A6-D2E7-4F1A-A9C7-195C32F78642}"/>
              </a:ext>
            </a:extLst>
          </p:cNvPr>
          <p:cNvSpPr/>
          <p:nvPr/>
        </p:nvSpPr>
        <p:spPr>
          <a:xfrm>
            <a:off x="8172111" y="3956082"/>
            <a:ext cx="1212769" cy="104549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00043D9-5E2F-4283-9494-83D688F5D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9740" r="34967" b="7707"/>
          <a:stretch/>
        </p:blipFill>
        <p:spPr bwMode="auto">
          <a:xfrm>
            <a:off x="9862437" y="3585260"/>
            <a:ext cx="1992829" cy="1717956"/>
          </a:xfrm>
          <a:custGeom>
            <a:avLst/>
            <a:gdLst>
              <a:gd name="connsiteX0" fmla="*/ 429489 w 1992829"/>
              <a:gd name="connsiteY0" fmla="*/ 0 h 1717956"/>
              <a:gd name="connsiteX1" fmla="*/ 1563340 w 1992829"/>
              <a:gd name="connsiteY1" fmla="*/ 0 h 1717956"/>
              <a:gd name="connsiteX2" fmla="*/ 1992829 w 1992829"/>
              <a:gd name="connsiteY2" fmla="*/ 858978 h 1717956"/>
              <a:gd name="connsiteX3" fmla="*/ 1563340 w 1992829"/>
              <a:gd name="connsiteY3" fmla="*/ 1717956 h 1717956"/>
              <a:gd name="connsiteX4" fmla="*/ 429489 w 1992829"/>
              <a:gd name="connsiteY4" fmla="*/ 1717956 h 1717956"/>
              <a:gd name="connsiteX5" fmla="*/ 0 w 1992829"/>
              <a:gd name="connsiteY5" fmla="*/ 858978 h 171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2829" h="1717956">
                <a:moveTo>
                  <a:pt x="429489" y="0"/>
                </a:moveTo>
                <a:lnTo>
                  <a:pt x="1563340" y="0"/>
                </a:lnTo>
                <a:lnTo>
                  <a:pt x="1992829" y="858978"/>
                </a:lnTo>
                <a:lnTo>
                  <a:pt x="1563340" y="1717956"/>
                </a:lnTo>
                <a:lnTo>
                  <a:pt x="429489" y="1717956"/>
                </a:lnTo>
                <a:lnTo>
                  <a:pt x="0" y="8589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Шестиугольник 42">
            <a:extLst>
              <a:ext uri="{FF2B5EF4-FFF2-40B4-BE49-F238E27FC236}">
                <a16:creationId xmlns:a16="http://schemas.microsoft.com/office/drawing/2014/main" id="{B66309F3-612F-4192-BA6D-1C12E3379306}"/>
              </a:ext>
            </a:extLst>
          </p:cNvPr>
          <p:cNvSpPr/>
          <p:nvPr/>
        </p:nvSpPr>
        <p:spPr>
          <a:xfrm>
            <a:off x="10802203" y="2942552"/>
            <a:ext cx="916822" cy="790364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CustomShape 7">
            <a:extLst>
              <a:ext uri="{FF2B5EF4-FFF2-40B4-BE49-F238E27FC236}">
                <a16:creationId xmlns:a16="http://schemas.microsoft.com/office/drawing/2014/main" id="{1AEC2380-A3CC-4B4A-B12C-FE6F917FC17C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97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CA5757-3090-4DF2-8A7E-434F2E6CD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2701199A-E7B7-4180-B1BF-D44587136774}"/>
              </a:ext>
            </a:extLst>
          </p:cNvPr>
          <p:cNvSpPr/>
          <p:nvPr/>
        </p:nvSpPr>
        <p:spPr>
          <a:xfrm>
            <a:off x="8422609" y="1368062"/>
            <a:ext cx="2996505" cy="4867101"/>
          </a:xfrm>
          <a:prstGeom prst="roundRect">
            <a:avLst>
              <a:gd name="adj" fmla="val 9066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2" name="CustomShape 10"/>
          <p:cNvSpPr/>
          <p:nvPr/>
        </p:nvSpPr>
        <p:spPr>
          <a:xfrm>
            <a:off x="5867993" y="1729984"/>
            <a:ext cx="2721610" cy="11680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sz="1400" b="1" dirty="0">
                <a:solidFill>
                  <a:srgbClr val="AFCB38"/>
                </a:solidFill>
                <a:latin typeface="+mj-lt"/>
              </a:rPr>
              <a:t>ОТКРЫТАЯ ИНФОРМАЦИОННАЯ</a:t>
            </a:r>
          </a:p>
          <a:p>
            <a:pPr eaLnBrk="1" hangingPunct="1">
              <a:buNone/>
            </a:pPr>
            <a:r>
              <a:rPr sz="1400" b="1" dirty="0">
                <a:solidFill>
                  <a:srgbClr val="AFCB38"/>
                </a:solidFill>
                <a:latin typeface="+mj-lt"/>
              </a:rPr>
              <a:t>СРЕДА</a:t>
            </a:r>
          </a:p>
          <a:p>
            <a:pPr eaLnBrk="1" hangingPunct="1">
              <a:buNone/>
            </a:pPr>
            <a:endParaRPr sz="1400" b="1" dirty="0">
              <a:solidFill>
                <a:srgbClr val="000000"/>
              </a:solidFill>
              <a:latin typeface="Roboto" pitchFamily="2" charset="0"/>
              <a:cs typeface="Roboto" pitchFamily="2" charset="0"/>
            </a:endParaRPr>
          </a:p>
          <a:p>
            <a:pPr eaLnBrk="1" hangingPunct="1">
              <a:buNone/>
            </a:pPr>
            <a:endParaRPr sz="1400" dirty="0">
              <a:latin typeface="Arial" panose="020B0604020202020204" pitchFamily="34" charset="0"/>
            </a:endParaRPr>
          </a:p>
        </p:txBody>
      </p:sp>
      <p:sp>
        <p:nvSpPr>
          <p:cNvPr id="347" name="CustomShape 14"/>
          <p:cNvSpPr/>
          <p:nvPr/>
        </p:nvSpPr>
        <p:spPr>
          <a:xfrm>
            <a:off x="9667162" y="1707980"/>
            <a:ext cx="1916430" cy="7346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/>
            <a:r>
              <a:rPr sz="1400" b="1" dirty="0">
                <a:solidFill>
                  <a:srgbClr val="AFCB38"/>
                </a:solidFill>
                <a:latin typeface="+mj-lt"/>
              </a:rPr>
              <a:t>ПОВЫШЕНИЕ </a:t>
            </a:r>
          </a:p>
          <a:p>
            <a:pPr eaLnBrk="1" hangingPunct="1"/>
            <a:r>
              <a:rPr sz="1400" b="1" dirty="0">
                <a:solidFill>
                  <a:srgbClr val="AFCB38"/>
                </a:solidFill>
                <a:latin typeface="+mj-lt"/>
              </a:rPr>
              <a:t>ДОСТУПНОСТИ</a:t>
            </a:r>
          </a:p>
          <a:p>
            <a:pPr eaLnBrk="1" hangingPunct="1"/>
            <a:r>
              <a:rPr sz="1400" b="1" dirty="0">
                <a:solidFill>
                  <a:srgbClr val="AFCB38"/>
                </a:solidFill>
                <a:latin typeface="+mj-lt"/>
              </a:rPr>
              <a:t>МЕД. ПОМОЩИ</a:t>
            </a:r>
          </a:p>
        </p:txBody>
      </p:sp>
      <p:sp>
        <p:nvSpPr>
          <p:cNvPr id="348" name="CustomShape 15"/>
          <p:cNvSpPr/>
          <p:nvPr/>
        </p:nvSpPr>
        <p:spPr>
          <a:xfrm>
            <a:off x="8650066" y="2853139"/>
            <a:ext cx="2679921" cy="18682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Возможность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записи к специалистам 1-го ур. улучшилась на 1,5 </a:t>
            </a:r>
            <a:r>
              <a:rPr sz="1200" b="1" dirty="0">
                <a:solidFill>
                  <a:srgbClr val="000000"/>
                </a:solidFill>
                <a:latin typeface="+mj-lt"/>
                <a:cs typeface="Roboto" pitchFamily="2" charset="0"/>
              </a:rPr>
              <a:t>%</a:t>
            </a: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endParaRPr sz="1200" b="1" dirty="0">
              <a:solidFill>
                <a:srgbClr val="000000"/>
              </a:solidFill>
              <a:latin typeface="+mj-lt"/>
            </a:endParaRP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Возможность записи к специалистам 2-го ур. остаётся на стабильно хорошем уровне</a:t>
            </a:r>
            <a:endParaRPr sz="1200" dirty="0">
              <a:latin typeface="+mj-lt"/>
            </a:endParaRP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endParaRPr sz="1200" dirty="0">
              <a:latin typeface="+mj-lt"/>
            </a:endParaRPr>
          </a:p>
        </p:txBody>
      </p:sp>
      <p:sp>
        <p:nvSpPr>
          <p:cNvPr id="351" name="CustomShape 17"/>
          <p:cNvSpPr/>
          <p:nvPr/>
        </p:nvSpPr>
        <p:spPr>
          <a:xfrm>
            <a:off x="5419423" y="2791402"/>
            <a:ext cx="2157034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173355" indent="-171450" eaLnBrk="1" hangingPunct="1"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Оперативный мониторинг работы МО с помощью системы городского видеонаблюдения</a:t>
            </a:r>
            <a:endParaRPr sz="1200" dirty="0">
              <a:latin typeface="+mj-lt"/>
            </a:endParaRPr>
          </a:p>
        </p:txBody>
      </p:sp>
      <p:sp>
        <p:nvSpPr>
          <p:cNvPr id="353" name="CustomShape 19"/>
          <p:cNvSpPr/>
          <p:nvPr/>
        </p:nvSpPr>
        <p:spPr>
          <a:xfrm>
            <a:off x="1865035" y="1772109"/>
            <a:ext cx="2297649" cy="737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sz="1400" b="1" dirty="0">
                <a:solidFill>
                  <a:srgbClr val="AFCB38"/>
                </a:solidFill>
                <a:latin typeface="+mj-lt"/>
                <a:cs typeface="Roboto" pitchFamily="2" charset="0"/>
              </a:rPr>
              <a:t>ОПТИМИЗАЦИЯ РАБОТЫ ПОЛИКЛИНИКИ</a:t>
            </a:r>
            <a:endParaRPr sz="1400" b="1" dirty="0">
              <a:solidFill>
                <a:srgbClr val="AFCB38"/>
              </a:solidFill>
              <a:latin typeface="+mj-lt"/>
            </a:endParaRPr>
          </a:p>
        </p:txBody>
      </p:sp>
      <p:sp>
        <p:nvSpPr>
          <p:cNvPr id="186" name="CustomShape 15"/>
          <p:cNvSpPr/>
          <p:nvPr/>
        </p:nvSpPr>
        <p:spPr>
          <a:xfrm>
            <a:off x="744300" y="2806649"/>
            <a:ext cx="3488872" cy="3954463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Оцифровка медицинской документации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(</a:t>
            </a:r>
            <a:r>
              <a:rPr kumimoji="0" lang="ru-RU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ЛУДы</a:t>
            </a: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, обменные карты, форма 030-Поу, </a:t>
            </a:r>
            <a:r>
              <a:rPr kumimoji="0" lang="ru-RU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формв</a:t>
            </a: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 030-Д/С/У-13, выписных эпикризов)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Внедрение пакетных назначений.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Переход на ЭМК в поликлинике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Переход на ЭМК в медицинских кабинетах образоавтельных учреждений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Внедрение реестра наблюдаемых пациентов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Внедрение электронного педиатрического участка в ЕМИАС</a:t>
            </a: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Переход на электронные листки нетрудоспособности (ЭЛН) и полный отказ от бумажных ЛН.</a:t>
            </a: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872A858-52F7-4CA4-8D06-6E36F0B9A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FD3705F-4639-4E80-B2AC-62EFA26AFBEC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Shape 3">
            <a:extLst>
              <a:ext uri="{FF2B5EF4-FFF2-40B4-BE49-F238E27FC236}">
                <a16:creationId xmlns:a16="http://schemas.microsoft.com/office/drawing/2014/main" id="{EC20BD4B-874C-4BC7-8250-7EA1222E7558}"/>
              </a:ext>
            </a:extLst>
          </p:cNvPr>
          <p:cNvSpPr txBox="1"/>
          <p:nvPr/>
        </p:nvSpPr>
        <p:spPr>
          <a:xfrm>
            <a:off x="1036045" y="461202"/>
            <a:ext cx="9359812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Мероприятия в поликлиниках, реализованные в 2022 году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2AA41887-AB85-4C03-A890-A30F3BB94E94}"/>
              </a:ext>
            </a:extLst>
          </p:cNvPr>
          <p:cNvSpPr/>
          <p:nvPr/>
        </p:nvSpPr>
        <p:spPr>
          <a:xfrm>
            <a:off x="608408" y="1368062"/>
            <a:ext cx="3647033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DA58CCA-EB55-405F-8F44-BF0A0FBD0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357" r="21160" b="11512"/>
          <a:stretch/>
        </p:blipFill>
        <p:spPr bwMode="auto">
          <a:xfrm>
            <a:off x="8223173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9DDECCB-03C2-415D-AB1D-DB97048CCBC6}"/>
              </a:ext>
            </a:extLst>
          </p:cNvPr>
          <p:cNvSpPr/>
          <p:nvPr/>
        </p:nvSpPr>
        <p:spPr>
          <a:xfrm>
            <a:off x="4733597" y="1368062"/>
            <a:ext cx="3240470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D52DB4-6832-4B81-9B50-D9FBFCBEA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r="11778"/>
          <a:stretch/>
        </p:blipFill>
        <p:spPr bwMode="auto">
          <a:xfrm>
            <a:off x="409970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92675B7-17AD-4239-B7A9-3DB00CF4B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" b="2803"/>
          <a:stretch/>
        </p:blipFill>
        <p:spPr bwMode="auto">
          <a:xfrm>
            <a:off x="4522944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stomShape 7">
            <a:extLst>
              <a:ext uri="{FF2B5EF4-FFF2-40B4-BE49-F238E27FC236}">
                <a16:creationId xmlns:a16="http://schemas.microsoft.com/office/drawing/2014/main" id="{9F9F9531-A5FB-499F-AA97-C6FA9C7A89EC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2A0221-AEC2-440C-8538-7D5D0F244AD3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C36CD-2E79-4A71-83EC-73A2AE46A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966A96-7D36-420C-B202-581D3E239A8D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и капитальны</a:t>
            </a:r>
            <a:r>
              <a:rPr lang="ru-RU" sz="30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ремонт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ABC0FA-0DA9-488B-AE42-D343DE0CF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A576B4-7DC0-4D68-AFF7-0F354B8F3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425CEB4-5087-45EB-878D-5BF018436513}"/>
              </a:ext>
            </a:extLst>
          </p:cNvPr>
          <p:cNvSpPr/>
          <p:nvPr/>
        </p:nvSpPr>
        <p:spPr>
          <a:xfrm>
            <a:off x="981197" y="1343730"/>
            <a:ext cx="7224806" cy="27160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07491C-8E9F-43EB-A3A4-A9BE7C9A0A0D}"/>
              </a:ext>
            </a:extLst>
          </p:cNvPr>
          <p:cNvSpPr txBox="1"/>
          <p:nvPr/>
        </p:nvSpPr>
        <p:spPr>
          <a:xfrm>
            <a:off x="1926530" y="1429059"/>
            <a:ext cx="52798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поликлиник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28C760D-C9CC-47D1-8BE1-E1294D408A18}"/>
              </a:ext>
            </a:extLst>
          </p:cNvPr>
          <p:cNvGrpSpPr/>
          <p:nvPr/>
        </p:nvGrpSpPr>
        <p:grpSpPr>
          <a:xfrm>
            <a:off x="872916" y="1081710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85EF50F6-4187-4B27-B0D7-10675A8B585F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solidFill>
              <a:srgbClr val="A4B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15BCF61-DB27-4527-883C-B4C099983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74" y="1526829"/>
              <a:ext cx="528187" cy="528187"/>
            </a:xfrm>
            <a:prstGeom prst="rect">
              <a:avLst/>
            </a:prstGeom>
            <a:noFill/>
          </p:spPr>
        </p:pic>
      </p:grp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CC769B1-BFC2-4B2C-A7BE-74D5EF2401C6}"/>
              </a:ext>
            </a:extLst>
          </p:cNvPr>
          <p:cNvSpPr/>
          <p:nvPr/>
        </p:nvSpPr>
        <p:spPr>
          <a:xfrm>
            <a:off x="2035987" y="1831687"/>
            <a:ext cx="4863662" cy="68649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0DA37D-50D6-42F2-ACF1-E7D7CD57E340}"/>
              </a:ext>
            </a:extLst>
          </p:cNvPr>
          <p:cNvSpPr txBox="1"/>
          <p:nvPr/>
        </p:nvSpPr>
        <p:spPr>
          <a:xfrm>
            <a:off x="2586752" y="1914685"/>
            <a:ext cx="450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Самый масштабный проект за всю историю московского здравоохранения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09536A-5E9B-4F13-B058-660B9692F9E6}"/>
              </a:ext>
            </a:extLst>
          </p:cNvPr>
          <p:cNvSpPr txBox="1"/>
          <p:nvPr/>
        </p:nvSpPr>
        <p:spPr>
          <a:xfrm>
            <a:off x="2149978" y="1699241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CD7DF7-5CCA-4875-8AE8-F88CF1505177}"/>
              </a:ext>
            </a:extLst>
          </p:cNvPr>
          <p:cNvSpPr txBox="1"/>
          <p:nvPr/>
        </p:nvSpPr>
        <p:spPr>
          <a:xfrm>
            <a:off x="1691321" y="2509162"/>
            <a:ext cx="128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43526F-E203-48B6-911F-E711E90DCCA6}"/>
              </a:ext>
            </a:extLst>
          </p:cNvPr>
          <p:cNvSpPr txBox="1"/>
          <p:nvPr/>
        </p:nvSpPr>
        <p:spPr>
          <a:xfrm>
            <a:off x="1557746" y="3193687"/>
            <a:ext cx="15274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здание поликлиник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5FABC1-730E-4898-9E62-A8C1BE1581EE}"/>
              </a:ext>
            </a:extLst>
          </p:cNvPr>
          <p:cNvSpPr txBox="1"/>
          <p:nvPr/>
        </p:nvSpPr>
        <p:spPr>
          <a:xfrm>
            <a:off x="3271791" y="3193687"/>
            <a:ext cx="1893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зданий отремонтированы и принимают пациентов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63CDA26-7F74-42CB-9B0B-1C3AA528644D}"/>
              </a:ext>
            </a:extLst>
          </p:cNvPr>
          <p:cNvGrpSpPr/>
          <p:nvPr/>
        </p:nvGrpSpPr>
        <p:grpSpPr>
          <a:xfrm>
            <a:off x="3597454" y="2509156"/>
            <a:ext cx="1321707" cy="830997"/>
            <a:chOff x="2470387" y="2984151"/>
            <a:chExt cx="1321707" cy="83099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109180-D4C3-4912-9413-EEDFFFF5B37C}"/>
                </a:ext>
              </a:extLst>
            </p:cNvPr>
            <p:cNvSpPr txBox="1"/>
            <p:nvPr/>
          </p:nvSpPr>
          <p:spPr>
            <a:xfrm>
              <a:off x="2786050" y="2984151"/>
              <a:ext cx="10060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ru-RU" sz="48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1434B7-1A47-4922-98FF-9E44596A05B5}"/>
                </a:ext>
              </a:extLst>
            </p:cNvPr>
            <p:cNvSpPr txBox="1"/>
            <p:nvPr/>
          </p:nvSpPr>
          <p:spPr>
            <a:xfrm>
              <a:off x="2470387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3413412-7E82-424A-9646-6C4F41DACCA0}"/>
              </a:ext>
            </a:extLst>
          </p:cNvPr>
          <p:cNvSpPr txBox="1"/>
          <p:nvPr/>
        </p:nvSpPr>
        <p:spPr>
          <a:xfrm>
            <a:off x="5376484" y="3179563"/>
            <a:ext cx="177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поликлиник – активный ремонт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BA94376-A0EF-4E70-9822-B4B5302C5C9A}"/>
              </a:ext>
            </a:extLst>
          </p:cNvPr>
          <p:cNvGrpSpPr/>
          <p:nvPr/>
        </p:nvGrpSpPr>
        <p:grpSpPr>
          <a:xfrm>
            <a:off x="5471391" y="2501022"/>
            <a:ext cx="1846937" cy="830997"/>
            <a:chOff x="4058951" y="2984151"/>
            <a:chExt cx="1846937" cy="8309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68ED84E-51D2-4398-B6DA-C56E15729226}"/>
                </a:ext>
              </a:extLst>
            </p:cNvPr>
            <p:cNvSpPr txBox="1"/>
            <p:nvPr/>
          </p:nvSpPr>
          <p:spPr>
            <a:xfrm>
              <a:off x="4374613" y="2984151"/>
              <a:ext cx="15312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lang="ru-RU" sz="48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A7BCA6-7F78-4DD5-BDB4-2E403733F7E4}"/>
                </a:ext>
              </a:extLst>
            </p:cNvPr>
            <p:cNvSpPr txBox="1"/>
            <p:nvPr/>
          </p:nvSpPr>
          <p:spPr>
            <a:xfrm>
              <a:off x="4058951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215DD5A-9159-4722-AB01-5C34DCC2D8D1}"/>
              </a:ext>
            </a:extLst>
          </p:cNvPr>
          <p:cNvSpPr txBox="1"/>
          <p:nvPr/>
        </p:nvSpPr>
        <p:spPr>
          <a:xfrm>
            <a:off x="1061509" y="3648393"/>
            <a:ext cx="684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Важный пункт модернизации поликлиник - обновление оборудования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6670ED19-AED6-4011-90E5-16D71B12FD9D}"/>
              </a:ext>
            </a:extLst>
          </p:cNvPr>
          <p:cNvSpPr/>
          <p:nvPr/>
        </p:nvSpPr>
        <p:spPr>
          <a:xfrm>
            <a:off x="976706" y="4416988"/>
            <a:ext cx="8012841" cy="2052240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8D62C5-E40A-4336-99A6-424B184E967E}"/>
              </a:ext>
            </a:extLst>
          </p:cNvPr>
          <p:cNvSpPr txBox="1"/>
          <p:nvPr/>
        </p:nvSpPr>
        <p:spPr>
          <a:xfrm>
            <a:off x="1807627" y="4520019"/>
            <a:ext cx="522779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новых поликлиник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B236599-5C0A-4C5B-AE29-A368260004FE}"/>
              </a:ext>
            </a:extLst>
          </p:cNvPr>
          <p:cNvGrpSpPr/>
          <p:nvPr/>
        </p:nvGrpSpPr>
        <p:grpSpPr>
          <a:xfrm>
            <a:off x="868426" y="4154968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65C080D8-30A5-4308-9914-0909098AA830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solidFill>
              <a:srgbClr val="A4B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C1CF928-A312-40AB-9187-4967A03AB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901" y="1574644"/>
              <a:ext cx="458696" cy="458696"/>
            </a:xfrm>
            <a:prstGeom prst="rect">
              <a:avLst/>
            </a:prstGeom>
            <a:noFill/>
          </p:spPr>
        </p:pic>
      </p:grp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2EC30D6D-765E-44F8-B5D5-01D914D09535}"/>
              </a:ext>
            </a:extLst>
          </p:cNvPr>
          <p:cNvSpPr/>
          <p:nvPr/>
        </p:nvSpPr>
        <p:spPr>
          <a:xfrm>
            <a:off x="1629446" y="5996844"/>
            <a:ext cx="6838990" cy="3730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397F40-78D3-4381-957C-64FE66DD6BA9}"/>
              </a:ext>
            </a:extLst>
          </p:cNvPr>
          <p:cNvSpPr txBox="1"/>
          <p:nvPr/>
        </p:nvSpPr>
        <p:spPr>
          <a:xfrm>
            <a:off x="1800515" y="6019039"/>
            <a:ext cx="6455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Современное цифровое оборудование мирового уровня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89AE24-08F4-48AA-8F90-C6ADB447F815}"/>
              </a:ext>
            </a:extLst>
          </p:cNvPr>
          <p:cNvSpPr txBox="1"/>
          <p:nvPr/>
        </p:nvSpPr>
        <p:spPr>
          <a:xfrm>
            <a:off x="1940024" y="4795165"/>
            <a:ext cx="1134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D22F7C-467E-44E9-9827-88DD20618BFA}"/>
              </a:ext>
            </a:extLst>
          </p:cNvPr>
          <p:cNvSpPr txBox="1"/>
          <p:nvPr/>
        </p:nvSpPr>
        <p:spPr>
          <a:xfrm>
            <a:off x="1589112" y="5476014"/>
            <a:ext cx="1563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новые поликлиники до конца 2024 г.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B7F388-D122-40AC-A082-D503220B2107}"/>
              </a:ext>
            </a:extLst>
          </p:cNvPr>
          <p:cNvSpPr txBox="1"/>
          <p:nvPr/>
        </p:nvSpPr>
        <p:spPr>
          <a:xfrm>
            <a:off x="2999338" y="4913843"/>
            <a:ext cx="570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Новые подходы для получения качественной медпомощи: 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8ADB3C-36E4-4297-8D1E-8FFA88EB45ED}"/>
              </a:ext>
            </a:extLst>
          </p:cNvPr>
          <p:cNvSpPr txBox="1"/>
          <p:nvPr/>
        </p:nvSpPr>
        <p:spPr>
          <a:xfrm>
            <a:off x="4502793" y="5345630"/>
            <a:ext cx="148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цифровые сервисы и новые алгоритмы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204771-DEB1-4E88-B3E1-D200461DE32D}"/>
              </a:ext>
            </a:extLst>
          </p:cNvPr>
          <p:cNvSpPr txBox="1"/>
          <p:nvPr/>
        </p:nvSpPr>
        <p:spPr>
          <a:xfrm>
            <a:off x="6991841" y="5296647"/>
            <a:ext cx="1188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комфортные условия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id="{BE3E07C9-2694-44BE-87DD-FBB720342EA0}"/>
              </a:ext>
            </a:extLst>
          </p:cNvPr>
          <p:cNvSpPr/>
          <p:nvPr/>
        </p:nvSpPr>
        <p:spPr>
          <a:xfrm>
            <a:off x="9431754" y="5104340"/>
            <a:ext cx="1070493" cy="922839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25DD95E-E102-49B4-A271-CDCD83300CDA}"/>
              </a:ext>
            </a:extLst>
          </p:cNvPr>
          <p:cNvGrpSpPr/>
          <p:nvPr/>
        </p:nvGrpSpPr>
        <p:grpSpPr>
          <a:xfrm>
            <a:off x="3867078" y="5270253"/>
            <a:ext cx="584092" cy="591012"/>
            <a:chOff x="6217285" y="4406880"/>
            <a:chExt cx="584092" cy="591012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0901CFC8-ED71-4DDF-ABE2-13A20D4FF745}"/>
                </a:ext>
              </a:extLst>
            </p:cNvPr>
            <p:cNvSpPr/>
            <p:nvPr/>
          </p:nvSpPr>
          <p:spPr>
            <a:xfrm>
              <a:off x="6236682" y="4406880"/>
              <a:ext cx="564695" cy="564695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162D40B-32D1-4D3B-83A5-7B8203B55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17285" y="4515829"/>
              <a:ext cx="482063" cy="482063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B3E3A1AB-62E9-49EB-B89C-79A675389E2E}"/>
              </a:ext>
            </a:extLst>
          </p:cNvPr>
          <p:cNvGrpSpPr/>
          <p:nvPr/>
        </p:nvGrpSpPr>
        <p:grpSpPr>
          <a:xfrm>
            <a:off x="6361680" y="5231697"/>
            <a:ext cx="574110" cy="615104"/>
            <a:chOff x="8517273" y="4402955"/>
            <a:chExt cx="574110" cy="615104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3B9EC1CB-1D0D-44B0-BDD7-2122C39105F1}"/>
                </a:ext>
              </a:extLst>
            </p:cNvPr>
            <p:cNvSpPr/>
            <p:nvPr/>
          </p:nvSpPr>
          <p:spPr>
            <a:xfrm>
              <a:off x="8526688" y="4402955"/>
              <a:ext cx="564695" cy="564695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D0A50DC-C2C2-4B1C-993F-E76C770FD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17273" y="4496179"/>
              <a:ext cx="521880" cy="521880"/>
            </a:xfrm>
            <a:prstGeom prst="rect">
              <a:avLst/>
            </a:prstGeom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687C9CB-75F6-4586-B1D4-CB6D83236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7" t="7296" r="3062" b="2971"/>
          <a:stretch>
            <a:fillRect/>
          </a:stretch>
        </p:blipFill>
        <p:spPr bwMode="auto">
          <a:xfrm>
            <a:off x="8599526" y="2031020"/>
            <a:ext cx="3329766" cy="2870486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CDE06BD-72D5-4795-A571-C73DC7078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1985" r="24524" b="6257"/>
          <a:stretch>
            <a:fillRect/>
          </a:stretch>
        </p:blipFill>
        <p:spPr bwMode="auto">
          <a:xfrm>
            <a:off x="7413414" y="1434701"/>
            <a:ext cx="1755322" cy="1513209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Шестиугольник 46">
            <a:extLst>
              <a:ext uri="{FF2B5EF4-FFF2-40B4-BE49-F238E27FC236}">
                <a16:creationId xmlns:a16="http://schemas.microsoft.com/office/drawing/2014/main" id="{25658B47-DFD5-4874-9987-9316C75675A7}"/>
              </a:ext>
            </a:extLst>
          </p:cNvPr>
          <p:cNvSpPr/>
          <p:nvPr/>
        </p:nvSpPr>
        <p:spPr>
          <a:xfrm>
            <a:off x="9136880" y="1594116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6AE6097-74BE-41BC-AE78-0635FFEEC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3" t="8768" r="23875" b="19699"/>
          <a:stretch/>
        </p:blipFill>
        <p:spPr bwMode="auto">
          <a:xfrm>
            <a:off x="10049450" y="4973119"/>
            <a:ext cx="1743226" cy="1502781"/>
          </a:xfrm>
          <a:custGeom>
            <a:avLst/>
            <a:gdLst>
              <a:gd name="connsiteX0" fmla="*/ 375695 w 1743226"/>
              <a:gd name="connsiteY0" fmla="*/ 0 h 1502781"/>
              <a:gd name="connsiteX1" fmla="*/ 1367531 w 1743226"/>
              <a:gd name="connsiteY1" fmla="*/ 0 h 1502781"/>
              <a:gd name="connsiteX2" fmla="*/ 1743226 w 1743226"/>
              <a:gd name="connsiteY2" fmla="*/ 751391 h 1502781"/>
              <a:gd name="connsiteX3" fmla="*/ 1367531 w 1743226"/>
              <a:gd name="connsiteY3" fmla="*/ 1502781 h 1502781"/>
              <a:gd name="connsiteX4" fmla="*/ 375695 w 1743226"/>
              <a:gd name="connsiteY4" fmla="*/ 1502781 h 1502781"/>
              <a:gd name="connsiteX5" fmla="*/ 0 w 1743226"/>
              <a:gd name="connsiteY5" fmla="*/ 751391 h 150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3226" h="1502781">
                <a:moveTo>
                  <a:pt x="375695" y="0"/>
                </a:moveTo>
                <a:lnTo>
                  <a:pt x="1367531" y="0"/>
                </a:lnTo>
                <a:lnTo>
                  <a:pt x="1743226" y="751391"/>
                </a:lnTo>
                <a:lnTo>
                  <a:pt x="1367531" y="1502781"/>
                </a:lnTo>
                <a:lnTo>
                  <a:pt x="375695" y="1502781"/>
                </a:lnTo>
                <a:lnTo>
                  <a:pt x="0" y="75139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ustomShape 7">
            <a:extLst>
              <a:ext uri="{FF2B5EF4-FFF2-40B4-BE49-F238E27FC236}">
                <a16:creationId xmlns:a16="http://schemas.microsoft.com/office/drawing/2014/main" id="{416E901A-0410-4A7C-8D97-1A23793D14D6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14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509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Шестиугольник 14">
            <a:extLst>
              <a:ext uri="{FF2B5EF4-FFF2-40B4-BE49-F238E27FC236}">
                <a16:creationId xmlns:a16="http://schemas.microsoft.com/office/drawing/2014/main" id="{7DF1644C-3237-4ED0-B5D1-AB2ACE3B29D3}"/>
              </a:ext>
            </a:extLst>
          </p:cNvPr>
          <p:cNvSpPr/>
          <p:nvPr/>
        </p:nvSpPr>
        <p:spPr>
          <a:xfrm>
            <a:off x="9224786" y="1876997"/>
            <a:ext cx="1248228" cy="1076059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39196CE-2710-418F-85F7-E576E8E127BF}"/>
              </a:ext>
            </a:extLst>
          </p:cNvPr>
          <p:cNvSpPr/>
          <p:nvPr/>
        </p:nvSpPr>
        <p:spPr>
          <a:xfrm>
            <a:off x="596900" y="954048"/>
            <a:ext cx="92520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Shape 3">
            <a:extLst>
              <a:ext uri="{FF2B5EF4-FFF2-40B4-BE49-F238E27FC236}">
                <a16:creationId xmlns:a16="http://schemas.microsoft.com/office/drawing/2014/main" id="{B8083AEE-8863-49EF-B2F6-389333956EB4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Капитальный ремонт</a:t>
            </a:r>
          </a:p>
        </p:txBody>
      </p:sp>
      <p:sp>
        <p:nvSpPr>
          <p:cNvPr id="39941" name="Текстовое поле 1"/>
          <p:cNvSpPr txBox="1"/>
          <p:nvPr/>
        </p:nvSpPr>
        <p:spPr>
          <a:xfrm>
            <a:off x="707571" y="1342118"/>
            <a:ext cx="5910943" cy="489364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В прошедшем 2022 году продолжилась </a:t>
            </a:r>
            <a:r>
              <a:rPr lang="ru-RU" sz="1600" b="1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программа проведения капитальных ремонтов по Новому Московскому стандарту поликлиник.</a:t>
            </a:r>
          </a:p>
          <a:p>
            <a:pPr eaLnBrk="1" hangingPunct="1">
              <a:spcBef>
                <a:spcPts val="120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Не стало исключением и наше учреждение.</a:t>
            </a:r>
          </a:p>
          <a:p>
            <a:pPr eaLnBrk="1" hangingPunct="1">
              <a:spcBef>
                <a:spcPts val="1200"/>
              </a:spcBef>
            </a:pPr>
            <a:r>
              <a:rPr lang="ru-RU" sz="1600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Так, капитальный ремонт </a:t>
            </a:r>
            <a:r>
              <a:rPr lang="ru-RU" sz="1600" b="1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в </a:t>
            </a:r>
            <a:r>
              <a:rPr sz="1600" b="1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филиале № </a:t>
            </a:r>
            <a:r>
              <a:rPr lang="ru-RU" sz="1600" b="1" dirty="0">
                <a:latin typeface="+mn-lt"/>
                <a:cs typeface="Calibri" panose="020F0502020204030204" charset="0"/>
                <a:sym typeface="+mn-ea"/>
              </a:rPr>
              <a:t>1</a:t>
            </a:r>
            <a:r>
              <a:rPr sz="1600" b="1" dirty="0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 </a:t>
            </a:r>
            <a:r>
              <a:rPr lang="en-US" altLang="ru-RU" sz="1600" b="1" dirty="0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 </a:t>
            </a:r>
            <a:r>
              <a:rPr lang="en-US" altLang="ru-RU" sz="1600" dirty="0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(</a:t>
            </a:r>
            <a:r>
              <a:rPr lang="ru-RU" altLang="ru-RU" sz="1600" dirty="0" smtClean="0">
                <a:latin typeface="+mn-lt"/>
                <a:sym typeface="+mn-ea"/>
              </a:rPr>
              <a:t>улица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Фёдора Полетаева, дом 22, строение </a:t>
            </a:r>
            <a:r>
              <a:rPr lang="ru-RU" sz="1600" dirty="0" smtClean="0">
                <a:latin typeface="+mn-lt"/>
              </a:rPr>
              <a:t>1</a:t>
            </a:r>
            <a:r>
              <a:rPr lang="ru-RU" altLang="en-US" sz="1600" dirty="0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)</a:t>
            </a:r>
            <a:r>
              <a:rPr sz="1600" dirty="0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завершился в января 2023 года. 30 января 2023 года филиал открыл двери для маленьких пациентов</a:t>
            </a:r>
          </a:p>
          <a:p>
            <a:pPr eaLnBrk="1" hangingPunct="1">
              <a:spcBef>
                <a:spcPts val="1200"/>
              </a:spcBef>
            </a:pPr>
            <a:r>
              <a:rPr lang="ru-RU" sz="1600" dirty="0" smtClean="0">
                <a:latin typeface="+mn-lt"/>
                <a:cs typeface="Calibri" panose="020F0502020204030204" charset="0"/>
                <a:sym typeface="+mn-ea"/>
              </a:rPr>
              <a:t>После ремонта 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здание филиала №1 соответствует</a:t>
            </a:r>
            <a:r>
              <a:rPr sz="1600" dirty="0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современным стандартам, которые уже были реализованы в ходе капитального ремонта филиала № 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2</a:t>
            </a:r>
            <a:r>
              <a:rPr sz="1600" dirty="0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ДГП </a:t>
            </a:r>
            <a:r>
              <a:rPr lang="ru-RU" sz="1600" dirty="0" smtClean="0">
                <a:latin typeface="+mn-lt"/>
                <a:cs typeface="Calibri" panose="020F0502020204030204" charset="0"/>
                <a:sym typeface="+mn-ea"/>
              </a:rPr>
              <a:t>48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и других поликлиник нашего города.</a:t>
            </a:r>
            <a:endParaRPr sz="1600" dirty="0">
              <a:solidFill>
                <a:schemeClr val="tx1"/>
              </a:solidFill>
              <a:latin typeface="+mn-lt"/>
              <a:cs typeface="Calibri" panose="020F0502020204030204" charset="0"/>
              <a:sym typeface="+mn-ea"/>
            </a:endParaRPr>
          </a:p>
          <a:p>
            <a:pPr eaLnBrk="1" hangingPunct="1">
              <a:spcBef>
                <a:spcPts val="1200"/>
              </a:spcBef>
              <a:buNone/>
            </a:pPr>
            <a:r>
              <a:rPr lang="ru-RU" sz="1600" dirty="0">
                <a:latin typeface="+mn-lt"/>
                <a:cs typeface="Calibri" panose="020F0502020204030204" charset="0"/>
                <a:sym typeface="+mn-ea"/>
              </a:rPr>
              <a:t>П</a:t>
            </a:r>
            <a:r>
              <a:rPr sz="1600" dirty="0" err="1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олностью</a:t>
            </a:r>
            <a:r>
              <a:rPr sz="1600" dirty="0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переработан как внешний облик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зданий</a:t>
            </a:r>
            <a:r>
              <a:rPr sz="1600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, так и зонирование внутри. В частности,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наиболее посещаемые </a:t>
            </a:r>
            <a:r>
              <a:rPr sz="1600" dirty="0" err="1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кабинеты</a:t>
            </a:r>
            <a:r>
              <a:rPr sz="1600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 </a:t>
            </a:r>
            <a:r>
              <a:rPr sz="1600" dirty="0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размещены на нижних этажах, а административные – на верхних. </a:t>
            </a:r>
            <a:r>
              <a:rPr sz="1600" dirty="0" err="1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Размещение</a:t>
            </a:r>
            <a:r>
              <a:rPr sz="1600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 </a:t>
            </a:r>
            <a:r>
              <a:rPr sz="1600" dirty="0" err="1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врачей</a:t>
            </a:r>
            <a:r>
              <a:rPr sz="1600" dirty="0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 </a:t>
            </a:r>
            <a:r>
              <a:rPr sz="1600" dirty="0" err="1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организов</a:t>
            </a:r>
            <a:r>
              <a:rPr lang="ru-RU" sz="1600" dirty="0" err="1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ано</a:t>
            </a:r>
            <a:r>
              <a:rPr sz="1600" dirty="0" smtClean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 </a:t>
            </a:r>
            <a:r>
              <a:rPr sz="1600" dirty="0">
                <a:solidFill>
                  <a:schemeClr val="tx1"/>
                </a:solidFill>
                <a:latin typeface="+mn-lt"/>
                <a:cs typeface="Calibri" panose="020F0502020204030204" charset="0"/>
                <a:sym typeface="+mn-ea"/>
              </a:rPr>
              <a:t>так, чтобы ликвидировать очереди.</a:t>
            </a:r>
            <a:endParaRPr lang="ru-RU" altLang="en-US" sz="1600" dirty="0">
              <a:solidFill>
                <a:schemeClr val="tx1"/>
              </a:solidFill>
              <a:latin typeface="+mn-lt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3C356B-F56B-458C-AFBC-98C12027B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9D3E04-3DCF-4D9D-96C9-8B615672A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1366" y="1458606"/>
            <a:ext cx="2940842" cy="2205631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blipFill dpi="0" rotWithShape="0">
            <a:blip r:embed="rId7"/>
            <a:srcRect/>
            <a:stretch>
              <a:fillRect r="10000"/>
            </a:stretch>
          </a:blipFill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F2DE04-8814-4962-8332-7D102025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r="11348"/>
          <a:stretch/>
        </p:blipFill>
        <p:spPr bwMode="auto">
          <a:xfrm>
            <a:off x="8939126" y="3059018"/>
            <a:ext cx="3003476" cy="2589201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Шестиугольник 15">
            <a:extLst>
              <a:ext uri="{FF2B5EF4-FFF2-40B4-BE49-F238E27FC236}">
                <a16:creationId xmlns:a16="http://schemas.microsoft.com/office/drawing/2014/main" id="{A424377A-3987-44C8-A619-1AC0092DEDC7}"/>
              </a:ext>
            </a:extLst>
          </p:cNvPr>
          <p:cNvSpPr/>
          <p:nvPr/>
        </p:nvSpPr>
        <p:spPr>
          <a:xfrm>
            <a:off x="8861788" y="5824720"/>
            <a:ext cx="1611226" cy="138898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7572D7-F871-4552-9B76-026FAF76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1333"/>
          <a:stretch/>
        </p:blipFill>
        <p:spPr bwMode="auto">
          <a:xfrm>
            <a:off x="7085271" y="4407052"/>
            <a:ext cx="2172586" cy="187291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blipFill>
            <a:blip r:embed="rId10"/>
            <a:stretch>
              <a:fillRect r="10000"/>
            </a:stretch>
          </a:blipFill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3610C3C4-3F8A-4438-8752-D1638852C50A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15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CA5757-3090-4DF2-8A7E-434F2E6CD7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B972AC-D7CA-4F0B-9ED8-4B8E69190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7B41BD2-F04E-4892-8FA0-C425BCE3E0B2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Shape 3">
            <a:extLst>
              <a:ext uri="{FF2B5EF4-FFF2-40B4-BE49-F238E27FC236}">
                <a16:creationId xmlns:a16="http://schemas.microsoft.com/office/drawing/2014/main" id="{CF5E15E2-2F02-4E62-B87E-667B01C6D2C2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Новый московский стандарт поликлиник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5328B0-0AD6-4769-82BA-FD611FD69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5" y="1440387"/>
            <a:ext cx="11402741" cy="48438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EE08B1-70FF-45DA-9344-61ABAC3DC5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270FBA-5741-4D08-B412-6541EBB122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AFC65C7C-1D8D-4088-96A3-A65AC7D521D0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16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3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260" y="2460942"/>
            <a:ext cx="55403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42033" y="1260612"/>
            <a:ext cx="4627245" cy="695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 smtClean="0">
                <a:solidFill>
                  <a:srgbClr val="AFCB38"/>
                </a:solidFill>
              </a:rPr>
              <a:t>Филиал №1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FCB3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solidFill>
                  <a:schemeClr val="tx1"/>
                </a:solidFill>
                <a:sym typeface="+mn-ea"/>
              </a:rPr>
              <a:t>улица</a:t>
            </a:r>
            <a:r>
              <a:rPr lang="ru-RU" sz="1400" dirty="0">
                <a:solidFill>
                  <a:schemeClr val="tx1"/>
                </a:solidFill>
              </a:rPr>
              <a:t> Фёдора Полетаева, дом 22, строение 1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DE8A85A-862F-4FD2-B403-A3E86939E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B2DB0F4-5DF9-42AC-84F3-DC610D648247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Shape 3">
            <a:extLst>
              <a:ext uri="{FF2B5EF4-FFF2-40B4-BE49-F238E27FC236}">
                <a16:creationId xmlns:a16="http://schemas.microsoft.com/office/drawing/2014/main" id="{FA986E5A-768A-435D-85DC-2747DAF602F0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Капитальный </a:t>
            </a:r>
            <a:r>
              <a:rPr lang="ru-RU" sz="2400" b="1" dirty="0" smtClean="0">
                <a:solidFill>
                  <a:srgbClr val="1B2E51"/>
                </a:solidFill>
                <a:cs typeface="Arial" panose="020B0604020202020204" pitchFamily="34" charset="0"/>
              </a:rPr>
              <a:t>ремонт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7E855646-44CD-456C-8ABF-6D9AD2877646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17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84" y="2024201"/>
            <a:ext cx="3478427" cy="2316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78" y="2024200"/>
            <a:ext cx="4118554" cy="23166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24" y="3319703"/>
            <a:ext cx="3468435" cy="2311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746" y="3319703"/>
            <a:ext cx="4160108" cy="23113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CA5757-3090-4DF2-8A7E-434F2E6CD7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B47A1C-DF7A-4148-A6D5-A932CE22E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33D1FE-6E9B-41F8-8667-108932DD8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88" y="922299"/>
            <a:ext cx="6046093" cy="59177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6D41050-3FB4-45CD-B63A-4304CCD61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8A4ACA5-66FE-4EBC-932B-BB18D4EB24BF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Shape 3">
            <a:extLst>
              <a:ext uri="{FF2B5EF4-FFF2-40B4-BE49-F238E27FC236}">
                <a16:creationId xmlns:a16="http://schemas.microsoft.com/office/drawing/2014/main" id="{BE539412-E7A1-4610-BBC8-02796584C7DF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EEF2BC-950C-4F18-A514-508A96B78A48}"/>
              </a:ext>
            </a:extLst>
          </p:cNvPr>
          <p:cNvSpPr txBox="1"/>
          <p:nvPr/>
        </p:nvSpPr>
        <p:spPr>
          <a:xfrm>
            <a:off x="7104409" y="2778446"/>
            <a:ext cx="39840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Входная зона </a:t>
            </a:r>
            <a:r>
              <a:rPr lang="ru-RU" sz="1600" dirty="0" smtClean="0"/>
              <a:t>стала </a:t>
            </a:r>
            <a:r>
              <a:rPr lang="ru-RU" sz="1600" dirty="0"/>
              <a:t>просторнее. Коляску для ребенка </a:t>
            </a:r>
            <a:r>
              <a:rPr lang="ru-RU" sz="1600" dirty="0" smtClean="0"/>
              <a:t>можно </a:t>
            </a:r>
            <a:r>
              <a:rPr lang="ru-RU" sz="1600" dirty="0"/>
              <a:t>оставить в специально отведенном месте. При входе в поликлинику родителей с детьми </a:t>
            </a:r>
            <a:r>
              <a:rPr lang="ru-RU" sz="1600" dirty="0" smtClean="0"/>
              <a:t>встречают </a:t>
            </a:r>
            <a:r>
              <a:rPr lang="ru-RU" sz="1600" dirty="0"/>
              <a:t>доброжелательный и внимательный персонал, который знает ответ на любой </a:t>
            </a:r>
            <a:r>
              <a:rPr lang="ru-RU" sz="1600" dirty="0" smtClean="0"/>
              <a:t>вопрос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11424" y="6401015"/>
            <a:ext cx="936104" cy="310657"/>
          </a:xfrm>
          <a:prstGeom prst="rect">
            <a:avLst/>
          </a:prstGeom>
          <a:solidFill>
            <a:srgbClr val="F89846"/>
          </a:solidFill>
          <a:ln>
            <a:solidFill>
              <a:srgbClr val="F89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33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B47A1C-DF7A-4148-A6D5-A932CE22E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D41050-3FB4-45CD-B63A-4304CCD61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8A4ACA5-66FE-4EBC-932B-BB18D4EB24BF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Shape 3">
            <a:extLst>
              <a:ext uri="{FF2B5EF4-FFF2-40B4-BE49-F238E27FC236}">
                <a16:creationId xmlns:a16="http://schemas.microsoft.com/office/drawing/2014/main" id="{BE539412-E7A1-4610-BBC8-02796584C7DF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EEF2BC-950C-4F18-A514-508A96B78A48}"/>
              </a:ext>
            </a:extLst>
          </p:cNvPr>
          <p:cNvSpPr txBox="1"/>
          <p:nvPr/>
        </p:nvSpPr>
        <p:spPr>
          <a:xfrm>
            <a:off x="7104409" y="2778446"/>
            <a:ext cx="35690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Ожидание приема врача в комфортном, специально выделенном пространстве, где мягкие природные краски в интерьерах </a:t>
            </a:r>
            <a:r>
              <a:rPr lang="ru-RU" sz="1600" dirty="0" smtClean="0"/>
              <a:t>создают </a:t>
            </a:r>
            <a:r>
              <a:rPr lang="ru-RU" sz="1600" dirty="0"/>
              <a:t>хорошее настроение и </a:t>
            </a:r>
            <a:r>
              <a:rPr lang="ru-RU" sz="1600" dirty="0" smtClean="0"/>
              <a:t>позволяют </a:t>
            </a:r>
            <a:r>
              <a:rPr lang="ru-RU" sz="1600" dirty="0"/>
              <a:t>ощутить гармонию и спокойствие, а игровые зоны не дадут скучать </a:t>
            </a:r>
            <a:r>
              <a:rPr lang="ru-RU" sz="1600" dirty="0" smtClean="0"/>
              <a:t>малышам</a:t>
            </a:r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5F2F3F-9419-4646-8FE9-74D6FD400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55" y="972048"/>
            <a:ext cx="5831915" cy="586795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18290" y="6416889"/>
            <a:ext cx="936104" cy="310657"/>
          </a:xfrm>
          <a:prstGeom prst="rect">
            <a:avLst/>
          </a:prstGeom>
          <a:solidFill>
            <a:srgbClr val="F89846"/>
          </a:solidFill>
          <a:ln>
            <a:solidFill>
              <a:srgbClr val="F89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64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A431AB-0098-4C43-A220-259B2BA1F46B}"/>
              </a:ext>
            </a:extLst>
          </p:cNvPr>
          <p:cNvSpPr/>
          <p:nvPr/>
        </p:nvSpPr>
        <p:spPr>
          <a:xfrm>
            <a:off x="8552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EE247263-AC10-4185-928C-73159EF0F64A}"/>
              </a:ext>
            </a:extLst>
          </p:cNvPr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5F8E7ED9-8BCE-44A2-9DE5-AECC36FE24FD}"/>
              </a:ext>
            </a:extLst>
          </p:cNvPr>
          <p:cNvSpPr/>
          <p:nvPr/>
        </p:nvSpPr>
        <p:spPr>
          <a:xfrm>
            <a:off x="6027769" y="661496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221FD0-DD15-44CE-891E-07D43229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886" r="7078"/>
          <a:stretch>
            <a:fillRect/>
          </a:stretch>
        </p:blipFill>
        <p:spPr bwMode="auto">
          <a:xfrm>
            <a:off x="5983985" y="1682792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2927F28-E3D7-42CD-9A0B-40A783C6E4F4}"/>
              </a:ext>
            </a:extLst>
          </p:cNvPr>
          <p:cNvSpPr/>
          <p:nvPr/>
        </p:nvSpPr>
        <p:spPr>
          <a:xfrm>
            <a:off x="5848350" y="1732889"/>
            <a:ext cx="1476874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89514-F366-4990-943F-F23AE031003D}"/>
              </a:ext>
            </a:extLst>
          </p:cNvPr>
          <p:cNvSpPr txBox="1"/>
          <p:nvPr/>
        </p:nvSpPr>
        <p:spPr>
          <a:xfrm>
            <a:off x="5883803" y="1715191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Общегородские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проекты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DBD667-B5B4-4890-9611-2000051A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0" t="1084" r="1450"/>
          <a:stretch>
            <a:fillRect/>
          </a:stretch>
        </p:blipFill>
        <p:spPr bwMode="auto">
          <a:xfrm>
            <a:off x="5998894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D01E638-D14B-4C64-B7B6-82038698C8E1}"/>
              </a:ext>
            </a:extLst>
          </p:cNvPr>
          <p:cNvSpPr/>
          <p:nvPr/>
        </p:nvSpPr>
        <p:spPr>
          <a:xfrm>
            <a:off x="5224388" y="5870573"/>
            <a:ext cx="2190211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48B685-2494-49FD-97C7-860F69E38D49}"/>
              </a:ext>
            </a:extLst>
          </p:cNvPr>
          <p:cNvSpPr txBox="1"/>
          <p:nvPr/>
        </p:nvSpPr>
        <p:spPr>
          <a:xfrm>
            <a:off x="5259842" y="5852875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Льготное лекарственное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обеспечение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2F044-1AC7-459D-882B-2BD10928D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5717791" y="1780717"/>
            <a:ext cx="190214" cy="1985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4223A9-06BD-4950-827B-F0E7BEC72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25261" b="1832"/>
          <a:stretch/>
        </p:blipFill>
        <p:spPr bwMode="auto">
          <a:xfrm>
            <a:off x="8264994" y="2898059"/>
            <a:ext cx="2798892" cy="2411355"/>
          </a:xfrm>
          <a:custGeom>
            <a:avLst/>
            <a:gdLst>
              <a:gd name="connsiteX0" fmla="*/ 603209 w 2798892"/>
              <a:gd name="connsiteY0" fmla="*/ 0 h 2411355"/>
              <a:gd name="connsiteX1" fmla="*/ 2195682 w 2798892"/>
              <a:gd name="connsiteY1" fmla="*/ 0 h 2411355"/>
              <a:gd name="connsiteX2" fmla="*/ 2798892 w 2798892"/>
              <a:gd name="connsiteY2" fmla="*/ 1206418 h 2411355"/>
              <a:gd name="connsiteX3" fmla="*/ 2196423 w 2798892"/>
              <a:gd name="connsiteY3" fmla="*/ 2411355 h 2411355"/>
              <a:gd name="connsiteX4" fmla="*/ 602469 w 2798892"/>
              <a:gd name="connsiteY4" fmla="*/ 2411355 h 2411355"/>
              <a:gd name="connsiteX5" fmla="*/ 0 w 2798892"/>
              <a:gd name="connsiteY5" fmla="*/ 1206418 h 241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1355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6423" y="2411355"/>
                </a:lnTo>
                <a:lnTo>
                  <a:pt x="602469" y="2411355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E3CBC4-C785-4C28-A527-FAEB73AC5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5095460" y="5914629"/>
            <a:ext cx="190214" cy="198576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CA3E44D-94AB-4D43-B621-501D6FBD4994}"/>
              </a:ext>
            </a:extLst>
          </p:cNvPr>
          <p:cNvSpPr/>
          <p:nvPr/>
        </p:nvSpPr>
        <p:spPr>
          <a:xfrm>
            <a:off x="9577182" y="4849941"/>
            <a:ext cx="135749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D441F7-2E50-4419-AB74-CB88D7AAAB63}"/>
              </a:ext>
            </a:extLst>
          </p:cNvPr>
          <p:cNvSpPr txBox="1"/>
          <p:nvPr/>
        </p:nvSpPr>
        <p:spPr>
          <a:xfrm>
            <a:off x="9612635" y="4873538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Онкопомощь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65B23B-4FFC-4E99-A37F-DDC4EA86F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9455835" y="4954984"/>
            <a:ext cx="190214" cy="1985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2CCC18-B08F-4FBA-83F5-0FB7D302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2303" r="23877" b="2303"/>
          <a:stretch>
            <a:fillRect/>
          </a:stretch>
        </p:blipFill>
        <p:spPr bwMode="auto">
          <a:xfrm>
            <a:off x="1465750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D2AAC09-8276-4088-97D7-CA84F6C8756C}"/>
              </a:ext>
            </a:extLst>
          </p:cNvPr>
          <p:cNvSpPr/>
          <p:nvPr/>
        </p:nvSpPr>
        <p:spPr>
          <a:xfrm>
            <a:off x="1369446" y="6140877"/>
            <a:ext cx="1406341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B96CFA-8164-4383-8547-8C194C1C4C28}"/>
              </a:ext>
            </a:extLst>
          </p:cNvPr>
          <p:cNvSpPr txBox="1"/>
          <p:nvPr/>
        </p:nvSpPr>
        <p:spPr>
          <a:xfrm>
            <a:off x="1404900" y="6164474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Цифровизация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75D052B-DCFB-4437-A18A-F8959DF43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1248100" y="6245920"/>
            <a:ext cx="190214" cy="1985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A524ED4-E4B1-41A6-BCA0-F8179772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423" r="22436" b="3015"/>
          <a:stretch>
            <a:fillRect/>
          </a:stretch>
        </p:blipFill>
        <p:spPr bwMode="auto">
          <a:xfrm>
            <a:off x="3732794" y="2914275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506B026-D403-44B5-A0A9-6C715F2E605C}"/>
              </a:ext>
            </a:extLst>
          </p:cNvPr>
          <p:cNvSpPr/>
          <p:nvPr/>
        </p:nvSpPr>
        <p:spPr>
          <a:xfrm>
            <a:off x="3478546" y="3008078"/>
            <a:ext cx="174584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3B55C8-9A56-40A3-A5A6-04A0AE7BA03E}"/>
              </a:ext>
            </a:extLst>
          </p:cNvPr>
          <p:cNvSpPr txBox="1"/>
          <p:nvPr/>
        </p:nvSpPr>
        <p:spPr>
          <a:xfrm>
            <a:off x="3513999" y="3031675"/>
            <a:ext cx="1725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9692DCF-2C92-450C-ADE9-7E5D2C0CE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3357199" y="3113121"/>
            <a:ext cx="190214" cy="198576"/>
          </a:xfrm>
          <a:prstGeom prst="rect">
            <a:avLst/>
          </a:prstGeom>
        </p:spPr>
      </p:pic>
      <p:sp>
        <p:nvSpPr>
          <p:cNvPr id="25" name="Шестиугольник 24">
            <a:extLst>
              <a:ext uri="{FF2B5EF4-FFF2-40B4-BE49-F238E27FC236}">
                <a16:creationId xmlns:a16="http://schemas.microsoft.com/office/drawing/2014/main" id="{80B0D981-E481-4B71-AEFE-A9D87EC7EAEE}"/>
              </a:ext>
            </a:extLst>
          </p:cNvPr>
          <p:cNvSpPr/>
          <p:nvPr/>
        </p:nvSpPr>
        <p:spPr>
          <a:xfrm>
            <a:off x="3513999" y="2032303"/>
            <a:ext cx="5152095" cy="444146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>
            <a:extLst>
              <a:ext uri="{FF2B5EF4-FFF2-40B4-BE49-F238E27FC236}">
                <a16:creationId xmlns:a16="http://schemas.microsoft.com/office/drawing/2014/main" id="{90EF7F69-D727-4328-9A87-1E43910EF461}"/>
              </a:ext>
            </a:extLst>
          </p:cNvPr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>
            <a:extLst>
              <a:ext uri="{FF2B5EF4-FFF2-40B4-BE49-F238E27FC236}">
                <a16:creationId xmlns:a16="http://schemas.microsoft.com/office/drawing/2014/main" id="{804BB70F-EEFC-425B-902E-2E4CA2337D85}"/>
              </a:ext>
            </a:extLst>
          </p:cNvPr>
          <p:cNvSpPr/>
          <p:nvPr/>
        </p:nvSpPr>
        <p:spPr>
          <a:xfrm>
            <a:off x="105195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379A52-E0B2-4E49-9A5D-F2F061240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670572" y="5943211"/>
            <a:ext cx="1364438" cy="40441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3C98986-B166-4FBF-B19C-9EAE7080B5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85408" y="541005"/>
            <a:ext cx="6217499" cy="865043"/>
          </a:xfrm>
          <a:prstGeom prst="rect">
            <a:avLst/>
          </a:prstGeom>
        </p:spPr>
      </p:pic>
      <p:sp>
        <p:nvSpPr>
          <p:cNvPr id="30" name="CustomShape 7">
            <a:extLst>
              <a:ext uri="{FF2B5EF4-FFF2-40B4-BE49-F238E27FC236}">
                <a16:creationId xmlns:a16="http://schemas.microsoft.com/office/drawing/2014/main" id="{68EFCD9A-139B-4CE9-80B2-1CB91C0F173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31" name="Шестиугольник 30">
            <a:extLst>
              <a:ext uri="{FF2B5EF4-FFF2-40B4-BE49-F238E27FC236}">
                <a16:creationId xmlns:a16="http://schemas.microsoft.com/office/drawing/2014/main" id="{804BB70F-EEFC-425B-902E-2E4CA2337D85}"/>
              </a:ext>
            </a:extLst>
          </p:cNvPr>
          <p:cNvSpPr/>
          <p:nvPr/>
        </p:nvSpPr>
        <p:spPr>
          <a:xfrm>
            <a:off x="105195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Шестиугольник 31">
            <a:extLst>
              <a:ext uri="{FF2B5EF4-FFF2-40B4-BE49-F238E27FC236}">
                <a16:creationId xmlns:a16="http://schemas.microsoft.com/office/drawing/2014/main" id="{521093B9-22DC-4E38-B9E0-1A89EDD64DAD}"/>
              </a:ext>
            </a:extLst>
          </p:cNvPr>
          <p:cNvSpPr/>
          <p:nvPr/>
        </p:nvSpPr>
        <p:spPr>
          <a:xfrm>
            <a:off x="105195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Шестиугольник 32">
            <a:extLst>
              <a:ext uri="{FF2B5EF4-FFF2-40B4-BE49-F238E27FC236}">
                <a16:creationId xmlns:a16="http://schemas.microsoft.com/office/drawing/2014/main" id="{804BB70F-EEFC-425B-902E-2E4CA2337D85}"/>
              </a:ext>
            </a:extLst>
          </p:cNvPr>
          <p:cNvSpPr/>
          <p:nvPr/>
        </p:nvSpPr>
        <p:spPr>
          <a:xfrm>
            <a:off x="105195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Шестиугольник 33">
            <a:extLst>
              <a:ext uri="{FF2B5EF4-FFF2-40B4-BE49-F238E27FC236}">
                <a16:creationId xmlns:a16="http://schemas.microsoft.com/office/drawing/2014/main" id="{804BB70F-EEFC-425B-902E-2E4CA2337D85}"/>
              </a:ext>
            </a:extLst>
          </p:cNvPr>
          <p:cNvSpPr/>
          <p:nvPr/>
        </p:nvSpPr>
        <p:spPr>
          <a:xfrm>
            <a:off x="105195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Шестиугольник 34">
            <a:extLst>
              <a:ext uri="{FF2B5EF4-FFF2-40B4-BE49-F238E27FC236}">
                <a16:creationId xmlns:a16="http://schemas.microsoft.com/office/drawing/2014/main" id="{804BB70F-EEFC-425B-902E-2E4CA2337D85}"/>
              </a:ext>
            </a:extLst>
          </p:cNvPr>
          <p:cNvSpPr/>
          <p:nvPr/>
        </p:nvSpPr>
        <p:spPr>
          <a:xfrm>
            <a:off x="105195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7BF886F-2F0C-4E30-B1A1-EB701EE0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886" r="7078"/>
          <a:stretch>
            <a:fillRect/>
          </a:stretch>
        </p:blipFill>
        <p:spPr bwMode="auto">
          <a:xfrm>
            <a:off x="8271126" y="383855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: скругленные углы 27">
            <a:extLst>
              <a:ext uri="{FF2B5EF4-FFF2-40B4-BE49-F238E27FC236}">
                <a16:creationId xmlns:a16="http://schemas.microsoft.com/office/drawing/2014/main" id="{AE474042-3C46-4AD7-A658-24A1A2D518D8}"/>
              </a:ext>
            </a:extLst>
          </p:cNvPr>
          <p:cNvSpPr/>
          <p:nvPr/>
        </p:nvSpPr>
        <p:spPr>
          <a:xfrm>
            <a:off x="9194157" y="502003"/>
            <a:ext cx="2041131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4694D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EED813-9D3E-4F68-9B32-D2612A090904}"/>
              </a:ext>
            </a:extLst>
          </p:cNvPr>
          <p:cNvSpPr txBox="1"/>
          <p:nvPr/>
        </p:nvSpPr>
        <p:spPr>
          <a:xfrm>
            <a:off x="9171793" y="502002"/>
            <a:ext cx="2005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Строительство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капитальный ремонт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9A2F044-1AC7-459D-882B-2BD10928D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7208194">
            <a:off x="9051158" y="588269"/>
            <a:ext cx="190214" cy="1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63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D50CB9-5CE7-42E8-B999-933E48304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35" y="954048"/>
            <a:ext cx="5971251" cy="59039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B47A1C-DF7A-4148-A6D5-A932CE22E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D41050-3FB4-45CD-B63A-4304CCD61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A4ACA5-66FE-4EBC-932B-BB18D4EB24BF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Shape 3">
            <a:extLst>
              <a:ext uri="{FF2B5EF4-FFF2-40B4-BE49-F238E27FC236}">
                <a16:creationId xmlns:a16="http://schemas.microsoft.com/office/drawing/2014/main" id="{BE539412-E7A1-4610-BBC8-02796584C7DF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EEF2BC-950C-4F18-A514-508A96B78A48}"/>
              </a:ext>
            </a:extLst>
          </p:cNvPr>
          <p:cNvSpPr txBox="1"/>
          <p:nvPr/>
        </p:nvSpPr>
        <p:spPr>
          <a:xfrm>
            <a:off x="7104409" y="2778446"/>
            <a:ext cx="3569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Для детей поход к врачу иногда является стрессом, поэтому особое внимание уделено окружающему пространству. В кабинете врача маленьким </a:t>
            </a:r>
            <a:r>
              <a:rPr lang="ru-RU" sz="1600" dirty="0" smtClean="0"/>
              <a:t>пациентам </a:t>
            </a:r>
            <a:r>
              <a:rPr lang="ru-RU" sz="1600" dirty="0"/>
              <a:t>интересно и комфортно, а интерьеры поликлиник </a:t>
            </a:r>
            <a:r>
              <a:rPr lang="ru-RU" sz="1600" dirty="0" smtClean="0"/>
              <a:t>выдержаны </a:t>
            </a:r>
            <a:r>
              <a:rPr lang="ru-RU" sz="1600" dirty="0"/>
              <a:t>в мягких теплых тонах, которые являются частью «исцеляющего» </a:t>
            </a:r>
            <a:r>
              <a:rPr lang="ru-RU" sz="1600" dirty="0" smtClean="0"/>
              <a:t>пространства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67408" y="6502718"/>
            <a:ext cx="936104" cy="310657"/>
          </a:xfrm>
          <a:prstGeom prst="rect">
            <a:avLst/>
          </a:prstGeom>
          <a:solidFill>
            <a:srgbClr val="F89846"/>
          </a:solidFill>
          <a:ln>
            <a:solidFill>
              <a:srgbClr val="F89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63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B47A1C-DF7A-4148-A6D5-A932CE22E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D41050-3FB4-45CD-B63A-4304CCD61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8A4ACA5-66FE-4EBC-932B-BB18D4EB24BF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Shape 3">
            <a:extLst>
              <a:ext uri="{FF2B5EF4-FFF2-40B4-BE49-F238E27FC236}">
                <a16:creationId xmlns:a16="http://schemas.microsoft.com/office/drawing/2014/main" id="{BE539412-E7A1-4610-BBC8-02796584C7DF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EEF2BC-950C-4F18-A514-508A96B78A48}"/>
              </a:ext>
            </a:extLst>
          </p:cNvPr>
          <p:cNvSpPr txBox="1"/>
          <p:nvPr/>
        </p:nvSpPr>
        <p:spPr>
          <a:xfrm>
            <a:off x="7104409" y="2778446"/>
            <a:ext cx="35690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Новые планировки предусматривают решения по увеличению ширины коридоров, а также разработана интуитивно понятная навигация, которая </a:t>
            </a:r>
            <a:r>
              <a:rPr lang="ru-RU" sz="1600" dirty="0" smtClean="0"/>
              <a:t>позволяет </a:t>
            </a:r>
            <a:r>
              <a:rPr lang="ru-RU" sz="1600" dirty="0"/>
              <a:t>без проблем найти </a:t>
            </a:r>
            <a:r>
              <a:rPr lang="ru-RU" sz="1600" dirty="0" smtClean="0"/>
              <a:t>нужного </a:t>
            </a:r>
            <a:r>
              <a:rPr lang="ru-RU" sz="1600" dirty="0"/>
              <a:t>врача или необходимое </a:t>
            </a:r>
            <a:r>
              <a:rPr lang="ru-RU" sz="1600" dirty="0" smtClean="0"/>
              <a:t>помещение</a:t>
            </a:r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5F5D90-52BC-4751-AFEC-9576E92E3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00" y="972048"/>
            <a:ext cx="6086878" cy="588595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67408" y="6502718"/>
            <a:ext cx="936104" cy="310657"/>
          </a:xfrm>
          <a:prstGeom prst="rect">
            <a:avLst/>
          </a:prstGeom>
          <a:solidFill>
            <a:srgbClr val="F89846"/>
          </a:solidFill>
          <a:ln>
            <a:solidFill>
              <a:srgbClr val="F89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36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B47A1C-DF7A-4148-A6D5-A932CE22E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D41050-3FB4-45CD-B63A-4304CCD61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8A4ACA5-66FE-4EBC-932B-BB18D4EB24BF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Shape 3">
            <a:extLst>
              <a:ext uri="{FF2B5EF4-FFF2-40B4-BE49-F238E27FC236}">
                <a16:creationId xmlns:a16="http://schemas.microsoft.com/office/drawing/2014/main" id="{BE539412-E7A1-4610-BBC8-02796584C7DF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EEF2BC-950C-4F18-A514-508A96B78A48}"/>
              </a:ext>
            </a:extLst>
          </p:cNvPr>
          <p:cNvSpPr txBox="1"/>
          <p:nvPr/>
        </p:nvSpPr>
        <p:spPr>
          <a:xfrm>
            <a:off x="7104409" y="2778446"/>
            <a:ext cx="35690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Новые планировки предусматривают решения по увеличению ширины коридоров, а также разработана интуитивно понятная навигация, которая </a:t>
            </a:r>
            <a:r>
              <a:rPr lang="ru-RU" sz="1600" dirty="0" smtClean="0"/>
              <a:t>позволяет </a:t>
            </a:r>
            <a:r>
              <a:rPr lang="ru-RU" sz="1600" dirty="0"/>
              <a:t>без проблем найти </a:t>
            </a:r>
            <a:r>
              <a:rPr lang="ru-RU" sz="1600" dirty="0" smtClean="0"/>
              <a:t>нужного </a:t>
            </a:r>
            <a:r>
              <a:rPr lang="ru-RU" sz="1600" dirty="0"/>
              <a:t>врача или необходимое </a:t>
            </a:r>
            <a:r>
              <a:rPr lang="ru-RU" sz="1600" dirty="0" smtClean="0"/>
              <a:t>помещение</a:t>
            </a:r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5F5D90-52BC-4751-AFEC-9576E92E3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00" y="972048"/>
            <a:ext cx="6086878" cy="588595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67408" y="6502718"/>
            <a:ext cx="936104" cy="310657"/>
          </a:xfrm>
          <a:prstGeom prst="rect">
            <a:avLst/>
          </a:prstGeom>
          <a:solidFill>
            <a:srgbClr val="F89846"/>
          </a:solidFill>
          <a:ln>
            <a:solidFill>
              <a:srgbClr val="F89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73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A4AB83-AA39-4C3B-8E72-CCBF9D27DB6E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9AACA9-B340-4B9B-85AE-0C6E1EFCD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8E2533-4E5B-403D-808C-AE464B068E4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 err="1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Пациентоориентированный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подход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141C42-BC64-44E4-BFDA-0992B6712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132A46-D4C2-43DD-BB5D-75C0686A8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2CFD710-3CC2-409B-92B8-54336D643874}"/>
              </a:ext>
            </a:extLst>
          </p:cNvPr>
          <p:cNvSpPr/>
          <p:nvPr/>
        </p:nvSpPr>
        <p:spPr>
          <a:xfrm>
            <a:off x="976707" y="1383227"/>
            <a:ext cx="5087490" cy="302554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AD19A4-1DD6-4827-9C2C-3035D725D3C5}"/>
              </a:ext>
            </a:extLst>
          </p:cNvPr>
          <p:cNvSpPr txBox="1"/>
          <p:nvPr/>
        </p:nvSpPr>
        <p:spPr>
          <a:xfrm>
            <a:off x="1106024" y="1359374"/>
            <a:ext cx="4958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Обновленные городские поликлиники -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2E8F9-2C19-4896-A20E-6BB9B682F952}"/>
              </a:ext>
            </a:extLst>
          </p:cNvPr>
          <p:cNvSpPr txBox="1"/>
          <p:nvPr/>
        </p:nvSpPr>
        <p:spPr>
          <a:xfrm>
            <a:off x="996010" y="1718358"/>
            <a:ext cx="5068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более современный подход к оказанию медицинских услуг, в основе которого - доброжелательность и </a:t>
            </a:r>
            <a:r>
              <a:rPr lang="ru-RU" sz="14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пациентоориентированность</a:t>
            </a:r>
            <a:endParaRPr lang="ru-RU" sz="14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D28A3CA-14FE-4CAF-8816-E6EBE109EE5F}"/>
              </a:ext>
            </a:extLst>
          </p:cNvPr>
          <p:cNvSpPr/>
          <p:nvPr/>
        </p:nvSpPr>
        <p:spPr>
          <a:xfrm>
            <a:off x="996009" y="2742721"/>
            <a:ext cx="5694921" cy="1930578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9314C7B-B609-4D6D-8BBB-E5DE18D0AF10}"/>
              </a:ext>
            </a:extLst>
          </p:cNvPr>
          <p:cNvSpPr/>
          <p:nvPr/>
        </p:nvSpPr>
        <p:spPr>
          <a:xfrm>
            <a:off x="1248632" y="2879333"/>
            <a:ext cx="1041470" cy="1041470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B70FE8-2B14-45CE-B0FC-AA8724C79226}"/>
              </a:ext>
            </a:extLst>
          </p:cNvPr>
          <p:cNvSpPr txBox="1"/>
          <p:nvPr/>
        </p:nvSpPr>
        <p:spPr>
          <a:xfrm>
            <a:off x="1793325" y="3057461"/>
            <a:ext cx="4430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Реализовать такой подход помогает персонал центров госуслуг «Мои документы»</a:t>
            </a:r>
            <a:endParaRPr lang="ru-RU" sz="14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2031B9-0DAA-4D3F-B9D7-723140B5B43C}"/>
              </a:ext>
            </a:extLst>
          </p:cNvPr>
          <p:cNvSpPr txBox="1"/>
          <p:nvPr/>
        </p:nvSpPr>
        <p:spPr>
          <a:xfrm>
            <a:off x="1383250" y="2921027"/>
            <a:ext cx="437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F38819-C121-4E91-AB38-2FA2DD54F894}"/>
              </a:ext>
            </a:extLst>
          </p:cNvPr>
          <p:cNvSpPr txBox="1"/>
          <p:nvPr/>
        </p:nvSpPr>
        <p:spPr>
          <a:xfrm>
            <a:off x="3728169" y="3858373"/>
            <a:ext cx="264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сотрудников МФЦ работают администраторами </a:t>
            </a:r>
          </a:p>
          <a:p>
            <a:r>
              <a:rPr lang="ru-RU" sz="1200" b="0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поликлиниках </a:t>
            </a:r>
            <a:endParaRPr lang="ru-RU" sz="1200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F0094-E200-4F4A-A4A9-8E62D1E03416}"/>
              </a:ext>
            </a:extLst>
          </p:cNvPr>
          <p:cNvSpPr txBox="1"/>
          <p:nvPr/>
        </p:nvSpPr>
        <p:spPr>
          <a:xfrm>
            <a:off x="2255479" y="3873379"/>
            <a:ext cx="83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ru-RU" sz="36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1208FB-4D95-4AFC-9C0C-3D04A4A62642}"/>
              </a:ext>
            </a:extLst>
          </p:cNvPr>
          <p:cNvSpPr txBox="1"/>
          <p:nvPr/>
        </p:nvSpPr>
        <p:spPr>
          <a:xfrm>
            <a:off x="2041578" y="3971506"/>
            <a:ext cx="45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24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D9ECDD-74FD-452F-8AC5-A297F872B270}"/>
              </a:ext>
            </a:extLst>
          </p:cNvPr>
          <p:cNvSpPr txBox="1"/>
          <p:nvPr/>
        </p:nvSpPr>
        <p:spPr>
          <a:xfrm>
            <a:off x="2963304" y="4003467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24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7A3A4C-6E0D-41BD-9539-B544CDA64E06}"/>
              </a:ext>
            </a:extLst>
          </p:cNvPr>
          <p:cNvSpPr txBox="1"/>
          <p:nvPr/>
        </p:nvSpPr>
        <p:spPr>
          <a:xfrm>
            <a:off x="746247" y="4992330"/>
            <a:ext cx="8033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Ознакомиться с ценностями и принципами работы поликлиник пациенты могут: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B5AE23-C9F0-44C5-A79C-CA3DF21586F1}"/>
              </a:ext>
            </a:extLst>
          </p:cNvPr>
          <p:cNvSpPr txBox="1"/>
          <p:nvPr/>
        </p:nvSpPr>
        <p:spPr>
          <a:xfrm>
            <a:off x="1363767" y="5527345"/>
            <a:ext cx="249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стендах в поликлиниках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F0BB097-9758-46AE-8D11-B160B2416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013696" y="5583615"/>
            <a:ext cx="237788" cy="2482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A856E7-5E3A-4985-9B07-497D592C9BAB}"/>
              </a:ext>
            </a:extLst>
          </p:cNvPr>
          <p:cNvSpPr txBox="1"/>
          <p:nvPr/>
        </p:nvSpPr>
        <p:spPr>
          <a:xfrm>
            <a:off x="1370824" y="6023393"/>
            <a:ext cx="4136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специальных информационных буклетах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FC8E899-CBF4-4C0B-BAAA-43C8CA6FE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020755" y="6089036"/>
            <a:ext cx="237788" cy="2482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89A6D9-AE96-4A92-A2A9-9BBE1BA0DB21}"/>
              </a:ext>
            </a:extLst>
          </p:cNvPr>
          <p:cNvSpPr txBox="1"/>
          <p:nvPr/>
        </p:nvSpPr>
        <p:spPr>
          <a:xfrm>
            <a:off x="4580388" y="5527345"/>
            <a:ext cx="2110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электронных письмах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106C30B-DB4F-4AD8-A4D1-228A4C93C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4230319" y="5583615"/>
            <a:ext cx="237788" cy="2482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B291A8C-F007-4C98-A630-CDFCE3E74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357" r="21160" b="11512"/>
          <a:stretch/>
        </p:blipFill>
        <p:spPr bwMode="auto">
          <a:xfrm>
            <a:off x="8059465" y="2680919"/>
            <a:ext cx="3996110" cy="3444920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Шестиугольник 25">
            <a:extLst>
              <a:ext uri="{FF2B5EF4-FFF2-40B4-BE49-F238E27FC236}">
                <a16:creationId xmlns:a16="http://schemas.microsoft.com/office/drawing/2014/main" id="{66C37005-7B81-44C7-8ABC-DC8C31E5B176}"/>
              </a:ext>
            </a:extLst>
          </p:cNvPr>
          <p:cNvSpPr/>
          <p:nvPr/>
        </p:nvSpPr>
        <p:spPr>
          <a:xfrm>
            <a:off x="7227969" y="3604803"/>
            <a:ext cx="1372840" cy="1183482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>
            <a:extLst>
              <a:ext uri="{FF2B5EF4-FFF2-40B4-BE49-F238E27FC236}">
                <a16:creationId xmlns:a16="http://schemas.microsoft.com/office/drawing/2014/main" id="{86E7C523-2F4E-48B1-8B67-3348C7008F01}"/>
              </a:ext>
            </a:extLst>
          </p:cNvPr>
          <p:cNvSpPr/>
          <p:nvPr/>
        </p:nvSpPr>
        <p:spPr>
          <a:xfrm>
            <a:off x="9511225" y="194570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8DBBBFD-91A0-4B42-93AD-BF6ECFC6F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t="1350" r="24753" b="16532"/>
          <a:stretch/>
        </p:blipFill>
        <p:spPr bwMode="auto">
          <a:xfrm>
            <a:off x="6848591" y="1169968"/>
            <a:ext cx="2257201" cy="1945863"/>
          </a:xfrm>
          <a:custGeom>
            <a:avLst/>
            <a:gdLst>
              <a:gd name="connsiteX0" fmla="*/ 486466 w 2257201"/>
              <a:gd name="connsiteY0" fmla="*/ 0 h 1945863"/>
              <a:gd name="connsiteX1" fmla="*/ 1770735 w 2257201"/>
              <a:gd name="connsiteY1" fmla="*/ 0 h 1945863"/>
              <a:gd name="connsiteX2" fmla="*/ 2257201 w 2257201"/>
              <a:gd name="connsiteY2" fmla="*/ 972932 h 1945863"/>
              <a:gd name="connsiteX3" fmla="*/ 1770735 w 2257201"/>
              <a:gd name="connsiteY3" fmla="*/ 1945863 h 1945863"/>
              <a:gd name="connsiteX4" fmla="*/ 486466 w 2257201"/>
              <a:gd name="connsiteY4" fmla="*/ 1945863 h 1945863"/>
              <a:gd name="connsiteX5" fmla="*/ 0 w 2257201"/>
              <a:gd name="connsiteY5" fmla="*/ 972932 h 194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7201" h="1945863">
                <a:moveTo>
                  <a:pt x="486466" y="0"/>
                </a:moveTo>
                <a:lnTo>
                  <a:pt x="1770735" y="0"/>
                </a:lnTo>
                <a:lnTo>
                  <a:pt x="2257201" y="972932"/>
                </a:lnTo>
                <a:lnTo>
                  <a:pt x="1770735" y="1945863"/>
                </a:lnTo>
                <a:lnTo>
                  <a:pt x="486466" y="1945863"/>
                </a:lnTo>
                <a:lnTo>
                  <a:pt x="0" y="9729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stomShape 7">
            <a:extLst>
              <a:ext uri="{FF2B5EF4-FFF2-40B4-BE49-F238E27FC236}">
                <a16:creationId xmlns:a16="http://schemas.microsoft.com/office/drawing/2014/main" id="{14BA547E-9375-4B84-B14C-9F6FFCF9D818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236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0288F8-5671-4CD2-BFFD-33A4B87801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id="{F3AEDB95-E2D2-4659-AABF-BC7AA18C9D44}"/>
              </a:ext>
            </a:extLst>
          </p:cNvPr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B9C56710-B434-461C-B4E7-81F488B22145}"/>
              </a:ext>
            </a:extLst>
          </p:cNvPr>
          <p:cNvSpPr/>
          <p:nvPr/>
        </p:nvSpPr>
        <p:spPr>
          <a:xfrm>
            <a:off x="4803126" y="0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068E728D-F3D4-496E-8520-70FE4AD571DE}"/>
              </a:ext>
            </a:extLst>
          </p:cNvPr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CustomShape 1"/>
          <p:cNvSpPr/>
          <p:nvPr/>
        </p:nvSpPr>
        <p:spPr>
          <a:xfrm>
            <a:off x="999944" y="3885198"/>
            <a:ext cx="10072370" cy="13550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4400" b="1" strike="noStrike" spc="-1" dirty="0">
                <a:solidFill>
                  <a:schemeClr val="bg1"/>
                </a:solidFill>
                <a:latin typeface="+mj-lt"/>
                <a:ea typeface="Roboto"/>
                <a:cs typeface="Bahnschrift Condensed" panose="020B0502040204020203" charset="0"/>
              </a:rPr>
              <a:t>Спасибо за внимание!</a:t>
            </a:r>
          </a:p>
        </p:txBody>
      </p:sp>
      <p:sp>
        <p:nvSpPr>
          <p:cNvPr id="13" name="Шестиугольник 12">
            <a:extLst>
              <a:ext uri="{FF2B5EF4-FFF2-40B4-BE49-F238E27FC236}">
                <a16:creationId xmlns:a16="http://schemas.microsoft.com/office/drawing/2014/main" id="{EA436DA4-2D1D-4B78-9701-EC23887A0E84}"/>
              </a:ext>
            </a:extLst>
          </p:cNvPr>
          <p:cNvSpPr/>
          <p:nvPr/>
        </p:nvSpPr>
        <p:spPr>
          <a:xfrm>
            <a:off x="9679949" y="4525645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628" y="1649095"/>
            <a:ext cx="2380744" cy="2380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https://www.culture.ru/storage/images/1965de0c61e039d48e5962f88edb2a67/cb092e51b5ac46f8cce688185ab74370.jpg">
            <a:extLst>
              <a:ext uri="{FF2B5EF4-FFF2-40B4-BE49-F238E27FC236}">
                <a16:creationId xmlns:a16="http://schemas.microsoft.com/office/drawing/2014/main" id="{AFD42065-1D43-42CF-9E07-2E24EA29E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0" t="25150" r="39407" b="24420"/>
          <a:stretch/>
        </p:blipFill>
        <p:spPr>
          <a:xfrm flipH="1">
            <a:off x="7693142" y="4744046"/>
            <a:ext cx="770895" cy="741757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2" name="Диаграмма 51">
            <a:extLst>
              <a:ext uri="{FF2B5EF4-FFF2-40B4-BE49-F238E27FC236}">
                <a16:creationId xmlns:a16="http://schemas.microsoft.com/office/drawing/2014/main" id="{8B0FBE7B-82DA-4982-9FD9-5F4A538A37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0593195"/>
              </p:ext>
            </p:extLst>
          </p:nvPr>
        </p:nvGraphicFramePr>
        <p:xfrm>
          <a:off x="6273800" y="4025498"/>
          <a:ext cx="3631423" cy="2178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8" name="TextShape 3"/>
          <p:cNvSpPr txBox="1"/>
          <p:nvPr/>
        </p:nvSpPr>
        <p:spPr>
          <a:xfrm>
            <a:off x="1016000" y="419794"/>
            <a:ext cx="10515600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Основные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показатели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r>
              <a:rPr sz="2400" b="1" dirty="0" err="1" smtClean="0">
                <a:solidFill>
                  <a:srgbClr val="1B2E51"/>
                </a:solidFill>
                <a:cs typeface="Arial" panose="020B0604020202020204" pitchFamily="34" charset="0"/>
              </a:rPr>
              <a:t>работы</a:t>
            </a: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1791806" y="1536473"/>
            <a:ext cx="2007308" cy="4425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Плановая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ощность</a:t>
            </a:r>
          </a:p>
        </p:txBody>
      </p:sp>
      <p:sp>
        <p:nvSpPr>
          <p:cNvPr id="93" name="CustomShape 8"/>
          <p:cNvSpPr/>
          <p:nvPr/>
        </p:nvSpPr>
        <p:spPr>
          <a:xfrm>
            <a:off x="6742339" y="1556891"/>
            <a:ext cx="3071132" cy="4270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Прикрепленное население</a:t>
            </a:r>
          </a:p>
        </p:txBody>
      </p:sp>
      <p:sp>
        <p:nvSpPr>
          <p:cNvPr id="94" name="CustomShape 9"/>
          <p:cNvSpPr/>
          <p:nvPr/>
        </p:nvSpPr>
        <p:spPr>
          <a:xfrm>
            <a:off x="796925" y="3468688"/>
            <a:ext cx="8771618" cy="515938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 eaLnBrk="1" hangingPunct="1">
              <a:lnSpc>
                <a:spcPct val="90000"/>
              </a:lnSpc>
              <a:buNone/>
            </a:pPr>
            <a:r>
              <a:rPr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прикрепленного населения</a:t>
            </a:r>
          </a:p>
        </p:txBody>
      </p:sp>
      <p:pic>
        <p:nvPicPr>
          <p:cNvPr id="29708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71" y="1434094"/>
            <a:ext cx="730523" cy="581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Заголовок 1"/>
          <p:cNvSpPr txBox="1"/>
          <p:nvPr/>
        </p:nvSpPr>
        <p:spPr>
          <a:xfrm>
            <a:off x="9009873" y="5114924"/>
            <a:ext cx="1790700" cy="717550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548235"/>
                </a:solidFill>
                <a:latin typeface="+mn-lt"/>
                <a:ea typeface="+mn-ea"/>
                <a:cs typeface="+mn-cs"/>
              </a:rPr>
              <a:t>23 </a:t>
            </a:r>
            <a:r>
              <a:rPr lang="ru-RU" sz="2000" b="1" dirty="0" smtClean="0">
                <a:solidFill>
                  <a:srgbClr val="548235"/>
                </a:solidFill>
                <a:latin typeface="+mn-lt"/>
                <a:ea typeface="+mn-ea"/>
                <a:cs typeface="+mn-cs"/>
              </a:rPr>
              <a:t>305 </a:t>
            </a:r>
            <a:endParaRPr lang="ru-RU" sz="2000" b="1" dirty="0">
              <a:solidFill>
                <a:srgbClr val="548235"/>
              </a:solidFill>
              <a:latin typeface="+mn-lt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548235"/>
                </a:solidFill>
                <a:latin typeface="+mn-lt"/>
                <a:ea typeface="+mn-ea"/>
                <a:cs typeface="+mn-cs"/>
              </a:rPr>
              <a:t>мальчиков</a:t>
            </a:r>
          </a:p>
        </p:txBody>
      </p:sp>
      <p:sp>
        <p:nvSpPr>
          <p:cNvPr id="21" name="Заголовок 1"/>
          <p:cNvSpPr txBox="1"/>
          <p:nvPr/>
        </p:nvSpPr>
        <p:spPr>
          <a:xfrm>
            <a:off x="6004634" y="5048295"/>
            <a:ext cx="1789113" cy="719138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21 945</a:t>
            </a:r>
            <a:endParaRPr lang="ru-RU" sz="2000" b="1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девочки</a:t>
            </a:r>
          </a:p>
        </p:txBody>
      </p:sp>
      <p:grpSp>
        <p:nvGrpSpPr>
          <p:cNvPr id="29712" name="Группа 7"/>
          <p:cNvGrpSpPr/>
          <p:nvPr/>
        </p:nvGrpSpPr>
        <p:grpSpPr>
          <a:xfrm>
            <a:off x="797718" y="4274344"/>
            <a:ext cx="5027613" cy="1681162"/>
            <a:chOff x="796669" y="4264581"/>
            <a:chExt cx="5027681" cy="1680079"/>
          </a:xfrm>
        </p:grpSpPr>
        <p:sp>
          <p:nvSpPr>
            <p:cNvPr id="16" name="Заголовок 1"/>
            <p:cNvSpPr txBox="1"/>
            <p:nvPr/>
          </p:nvSpPr>
          <p:spPr>
            <a:xfrm>
              <a:off x="796669" y="4264581"/>
              <a:ext cx="4461824" cy="16800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6012" tIns="48006" rIns="96012" bIns="48006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1" i="0" u="none" strike="noStrike" kern="1200" cap="sm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Заголовок 1"/>
            <p:cNvSpPr txBox="1"/>
            <p:nvPr/>
          </p:nvSpPr>
          <p:spPr>
            <a:xfrm>
              <a:off x="2230782" y="4334628"/>
              <a:ext cx="3593568" cy="809503"/>
            </a:xfrm>
            <a:prstGeom prst="rect">
              <a:avLst/>
            </a:prstGeom>
            <a:noFill/>
          </p:spPr>
          <p:txBody>
            <a:bodyPr vert="horz" lIns="96012" tIns="48006" rIns="96012" bIns="48006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1" i="0" u="none" strike="noStrike" kern="1200" cap="small" spc="0" normalizeH="0" baseline="0" noProof="0" dirty="0" smtClean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45</a:t>
              </a:r>
              <a:r>
                <a:rPr kumimoji="0" lang="ru-RU" sz="3200" b="1" i="0" u="none" strike="noStrike" kern="1200" cap="small" spc="0" normalizeH="0" noProof="0" dirty="0" smtClean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ru-RU" sz="3200" b="1" cap="small" dirty="0" smtClean="0">
                  <a:solidFill>
                    <a:srgbClr val="548235"/>
                  </a:solidFill>
                  <a:latin typeface="+mn-lt"/>
                  <a:ea typeface="+mn-ea"/>
                  <a:cs typeface="+mn-cs"/>
                </a:rPr>
                <a:t>521</a:t>
              </a:r>
              <a:r>
                <a:rPr kumimoji="0" lang="ru-RU" sz="2000" b="1" i="0" u="none" strike="noStrike" kern="1200" spc="0" normalizeH="0" noProof="0" dirty="0" smtClean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человек</a:t>
              </a:r>
              <a:endParaRPr kumimoji="0" lang="ru-RU" sz="2000" b="1" i="0" u="none" strike="noStrike" kern="1200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20877" y="4554713"/>
              <a:ext cx="11001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b="1" kern="1200" cap="small" spc="0" normalizeH="0" baseline="0" noProof="0" dirty="0">
                  <a:solidFill>
                    <a:srgbClr val="548235"/>
                  </a:solidFill>
                  <a:latin typeface="+mn-lt"/>
                  <a:ea typeface="+mn-ea"/>
                  <a:cs typeface="+mn-cs"/>
                </a:rPr>
                <a:t>2022г.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20877" y="5337138"/>
              <a:ext cx="11001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b="1" kern="1200" cap="small" spc="0" normalizeH="0" baseline="0" noProof="0" dirty="0">
                  <a:solidFill>
                    <a:srgbClr val="548235"/>
                  </a:solidFill>
                  <a:latin typeface="+mn-lt"/>
                  <a:ea typeface="+mn-ea"/>
                  <a:cs typeface="+mn-cs"/>
                </a:rPr>
                <a:t>2021г.</a:t>
              </a:r>
            </a:p>
          </p:txBody>
        </p:sp>
        <p:sp>
          <p:nvSpPr>
            <p:cNvPr id="25" name="Заголовок 1"/>
            <p:cNvSpPr txBox="1"/>
            <p:nvPr/>
          </p:nvSpPr>
          <p:spPr>
            <a:xfrm>
              <a:off x="2230782" y="5088772"/>
              <a:ext cx="2983479" cy="809503"/>
            </a:xfrm>
            <a:prstGeom prst="rect">
              <a:avLst/>
            </a:prstGeom>
            <a:noFill/>
          </p:spPr>
          <p:txBody>
            <a:bodyPr vert="horz" lIns="96012" tIns="48006" rIns="96012" bIns="48006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400" b="1" i="0" u="none" strike="noStrike" kern="1200" cap="small" spc="0" normalizeH="0" baseline="0" noProof="0" dirty="0" smtClean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44 167 </a:t>
              </a:r>
              <a:r>
                <a:rPr kumimoji="0" lang="ru-RU" sz="2000" b="1" i="0" u="none" strike="noStrike" kern="1200" spc="0" normalizeH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человек</a:t>
              </a:r>
            </a:p>
          </p:txBody>
        </p:sp>
      </p:grpSp>
      <p:pic>
        <p:nvPicPr>
          <p:cNvPr id="29713" name="Picture 2" descr="https://www.culture.ru/storage/images/1965de0c61e039d48e5962f88edb2a67/cb092e51b5ac46f8cce688185ab74370.jpg"/>
          <p:cNvPicPr>
            <a:picLocks noChangeAspect="1"/>
          </p:cNvPicPr>
          <p:nvPr/>
        </p:nvPicPr>
        <p:blipFill>
          <a:blip r:embed="rId2"/>
          <a:srcRect t="25150" r="39407" b="24420"/>
          <a:stretch>
            <a:fillRect/>
          </a:stretch>
        </p:blipFill>
        <p:spPr>
          <a:xfrm>
            <a:off x="5319124" y="1395069"/>
            <a:ext cx="1251329" cy="7417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2BE2B0A-88BC-4D8C-9C61-07C4EDFA6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C5782C6-49CF-4F61-9B5D-75CB4229FE48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1C26BC4-6734-4D59-A27E-F95F75CEC096}"/>
              </a:ext>
            </a:extLst>
          </p:cNvPr>
          <p:cNvSpPr/>
          <p:nvPr/>
        </p:nvSpPr>
        <p:spPr>
          <a:xfrm>
            <a:off x="972270" y="1368062"/>
            <a:ext cx="3066330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749BD185-2266-412C-99E8-6927EDD04FF3}"/>
              </a:ext>
            </a:extLst>
          </p:cNvPr>
          <p:cNvSpPr/>
          <p:nvPr/>
        </p:nvSpPr>
        <p:spPr>
          <a:xfrm>
            <a:off x="5010871" y="1368062"/>
            <a:ext cx="4802600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Шестиугольник 44">
            <a:extLst>
              <a:ext uri="{FF2B5EF4-FFF2-40B4-BE49-F238E27FC236}">
                <a16:creationId xmlns:a16="http://schemas.microsoft.com/office/drawing/2014/main" id="{CCFAA2CA-09C3-40C4-9B4A-D792F4BB8643}"/>
              </a:ext>
            </a:extLst>
          </p:cNvPr>
          <p:cNvSpPr/>
          <p:nvPr/>
        </p:nvSpPr>
        <p:spPr>
          <a:xfrm>
            <a:off x="1670376" y="2120768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4D2539-260A-48C2-A17A-9A640A24E0C3}"/>
              </a:ext>
            </a:extLst>
          </p:cNvPr>
          <p:cNvSpPr txBox="1"/>
          <p:nvPr/>
        </p:nvSpPr>
        <p:spPr>
          <a:xfrm>
            <a:off x="1811650" y="2395810"/>
            <a:ext cx="3326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1495</a:t>
            </a:r>
            <a:r>
              <a:rPr lang="ru-RU" sz="1600" b="1" i="0" u="none" strike="noStrike" dirty="0" smtClean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посещений в смену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Шестиугольник 47">
            <a:extLst>
              <a:ext uri="{FF2B5EF4-FFF2-40B4-BE49-F238E27FC236}">
                <a16:creationId xmlns:a16="http://schemas.microsoft.com/office/drawing/2014/main" id="{BA1EB1E5-78C7-4959-8130-D21C19FCAB79}"/>
              </a:ext>
            </a:extLst>
          </p:cNvPr>
          <p:cNvSpPr/>
          <p:nvPr/>
        </p:nvSpPr>
        <p:spPr>
          <a:xfrm>
            <a:off x="6198833" y="2120768"/>
            <a:ext cx="1307167" cy="1126868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317D1A0-6CCB-414B-A8D3-FA76D4EDBBB6}"/>
              </a:ext>
            </a:extLst>
          </p:cNvPr>
          <p:cNvSpPr txBox="1"/>
          <p:nvPr/>
        </p:nvSpPr>
        <p:spPr>
          <a:xfrm>
            <a:off x="6340108" y="2395810"/>
            <a:ext cx="3540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 smtClean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45 </a:t>
            </a:r>
            <a:r>
              <a:rPr lang="ru-RU" sz="2400" b="1" dirty="0" smtClean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521</a:t>
            </a:r>
            <a:r>
              <a:rPr lang="ru-RU" sz="1600" b="1" i="0" u="none" strike="noStrike" dirty="0" smtClean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человек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3713C33A-6DC3-408E-AF71-D455282BC3D4}"/>
              </a:ext>
            </a:extLst>
          </p:cNvPr>
          <p:cNvSpPr/>
          <p:nvPr/>
        </p:nvSpPr>
        <p:spPr>
          <a:xfrm>
            <a:off x="1065082" y="4374403"/>
            <a:ext cx="3911730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id="{594FE0E9-13FD-4299-A133-76F705F6092A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88246608"/>
              </p:ext>
            </p:extLst>
          </p:nvPr>
        </p:nvGraphicFramePr>
        <p:xfrm>
          <a:off x="6992061" y="4025498"/>
          <a:ext cx="2017812" cy="2586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FCA5757-3090-4DF2-8A7E-434F2E6CD7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Шестиугольник 25">
            <a:extLst>
              <a:ext uri="{FF2B5EF4-FFF2-40B4-BE49-F238E27FC236}">
                <a16:creationId xmlns:a16="http://schemas.microsoft.com/office/drawing/2014/main" id="{E4798616-2D73-4C5A-948B-5F88D1082B15}"/>
              </a:ext>
            </a:extLst>
          </p:cNvPr>
          <p:cNvSpPr/>
          <p:nvPr/>
        </p:nvSpPr>
        <p:spPr>
          <a:xfrm>
            <a:off x="976707" y="1470998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325BDF-2DDB-4EFE-B9AA-0E3EE82A3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3FADE9E-CB01-4D25-8E6F-4B23C22F93E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8" name="Диаграмма 25"/>
          <p:cNvGraphicFramePr/>
          <p:nvPr>
            <p:extLst>
              <p:ext uri="{D42A27DB-BD31-4B8C-83A1-F6EECF244321}">
                <p14:modId xmlns:p14="http://schemas.microsoft.com/office/powerpoint/2010/main" val="1553338414"/>
              </p:ext>
            </p:extLst>
          </p:nvPr>
        </p:nvGraphicFramePr>
        <p:xfrm>
          <a:off x="584624" y="2584939"/>
          <a:ext cx="3120273" cy="3540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9" name="CustomShape 4"/>
          <p:cNvSpPr/>
          <p:nvPr/>
        </p:nvSpPr>
        <p:spPr>
          <a:xfrm>
            <a:off x="1292225" y="1647825"/>
            <a:ext cx="2706162" cy="996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4400" b="1" dirty="0" smtClean="0">
                <a:solidFill>
                  <a:srgbClr val="A4B856"/>
                </a:solidFill>
                <a:latin typeface="+mj-lt"/>
                <a:cs typeface="Calibri" panose="020F0502020204030204" charset="0"/>
              </a:rPr>
              <a:t>685 640</a:t>
            </a:r>
            <a:endParaRPr sz="4400" b="1" dirty="0">
              <a:solidFill>
                <a:srgbClr val="A4B856"/>
              </a:solidFill>
              <a:latin typeface="+mj-lt"/>
              <a:cs typeface="Calibri" panose="020F050202020403020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посещений в 202</a:t>
            </a:r>
            <a:r>
              <a:rPr lang="ru-RU"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2</a:t>
            </a:r>
            <a:r>
              <a:rPr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 году</a:t>
            </a:r>
            <a:endParaRPr sz="1400" dirty="0">
              <a:latin typeface="+mj-lt"/>
            </a:endParaRPr>
          </a:p>
        </p:txBody>
      </p:sp>
      <p:sp>
        <p:nvSpPr>
          <p:cNvPr id="127" name="CustomShape 10"/>
          <p:cNvSpPr/>
          <p:nvPr/>
        </p:nvSpPr>
        <p:spPr>
          <a:xfrm>
            <a:off x="8851900" y="6286500"/>
            <a:ext cx="3849688" cy="2460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sz="1000" dirty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* МО оказывает ОНСП детскому населению</a:t>
            </a:r>
            <a:endParaRPr sz="1000" dirty="0">
              <a:latin typeface="Arial" panose="020B0604020202020204" pitchFamily="34" charset="0"/>
            </a:endParaRPr>
          </a:p>
        </p:txBody>
      </p:sp>
      <p:sp>
        <p:nvSpPr>
          <p:cNvPr id="15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Посещения поликлиники в 202</a:t>
            </a:r>
            <a:r>
              <a:rPr lang="ru-RU" alt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2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r>
              <a:rPr sz="2400" b="1" dirty="0" err="1" smtClean="0">
                <a:solidFill>
                  <a:srgbClr val="1B2E51"/>
                </a:solidFill>
                <a:cs typeface="Arial" panose="020B0604020202020204" pitchFamily="34" charset="0"/>
              </a:rPr>
              <a:t>году</a:t>
            </a:r>
            <a:r>
              <a:rPr sz="2400" b="1" dirty="0" smtClean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69432" y="27023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35416" y="33963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416189" y="25472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C4DCFAB2-64ED-4FE6-971A-5ECED2AF20FC}"/>
              </a:ext>
            </a:extLst>
          </p:cNvPr>
          <p:cNvSpPr/>
          <p:nvPr/>
        </p:nvSpPr>
        <p:spPr>
          <a:xfrm>
            <a:off x="608408" y="1368062"/>
            <a:ext cx="3066330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30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372240" y="3610722"/>
            <a:ext cx="1096586" cy="1140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41A0ACAC-64D2-422A-BC97-BA8D4040C297}"/>
              </a:ext>
            </a:extLst>
          </p:cNvPr>
          <p:cNvSpPr/>
          <p:nvPr/>
        </p:nvSpPr>
        <p:spPr>
          <a:xfrm>
            <a:off x="7660174" y="1368062"/>
            <a:ext cx="3708394" cy="4867101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CustomShape 7">
            <a:extLst>
              <a:ext uri="{FF2B5EF4-FFF2-40B4-BE49-F238E27FC236}">
                <a16:creationId xmlns:a16="http://schemas.microsoft.com/office/drawing/2014/main" id="{D4BB2B44-A797-459D-B145-F8A53F4791BC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4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001444404"/>
              </p:ext>
            </p:extLst>
          </p:nvPr>
        </p:nvGraphicFramePr>
        <p:xfrm>
          <a:off x="3561566" y="2034432"/>
          <a:ext cx="4055609" cy="4173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9" name="Прямоугольник: скругленные углы 27">
            <a:extLst>
              <a:ext uri="{FF2B5EF4-FFF2-40B4-BE49-F238E27FC236}">
                <a16:creationId xmlns:a16="http://schemas.microsoft.com/office/drawing/2014/main" id="{41A0ACAC-64D2-422A-BC97-BA8D4040C297}"/>
              </a:ext>
            </a:extLst>
          </p:cNvPr>
          <p:cNvSpPr/>
          <p:nvPr/>
        </p:nvSpPr>
        <p:spPr>
          <a:xfrm>
            <a:off x="3747896" y="1368062"/>
            <a:ext cx="3708394" cy="4867101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993932372"/>
              </p:ext>
            </p:extLst>
          </p:nvPr>
        </p:nvGraphicFramePr>
        <p:xfrm>
          <a:off x="7617175" y="2003940"/>
          <a:ext cx="3339315" cy="3973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FCA5757-3090-4DF2-8A7E-434F2E6CD7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" name="Table 8"/>
          <p:cNvGraphicFramePr/>
          <p:nvPr>
            <p:extLst>
              <p:ext uri="{D42A27DB-BD31-4B8C-83A1-F6EECF244321}">
                <p14:modId xmlns:p14="http://schemas.microsoft.com/office/powerpoint/2010/main" val="1071554617"/>
              </p:ext>
            </p:extLst>
          </p:nvPr>
        </p:nvGraphicFramePr>
        <p:xfrm>
          <a:off x="5823447" y="4679147"/>
          <a:ext cx="4877640" cy="1197849"/>
        </p:xfrm>
        <a:graphic>
          <a:graphicData uri="http://schemas.openxmlformats.org/drawingml/2006/table">
            <a:tbl>
              <a:tblPr/>
              <a:tblGrid>
                <a:gridCol w="701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3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56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III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IV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V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%</a:t>
                      </a:r>
                      <a:endParaRPr lang="ru-RU" sz="1800" b="0" strike="noStrike" spc="-1" dirty="0" smtClean="0">
                        <a:latin typeface="+mn-lt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latin typeface="Arial" panose="020B0604020202020204"/>
                        </a:rPr>
                        <a:t>17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latin typeface="Arial" panose="020B0604020202020204"/>
                        </a:rPr>
                        <a:t>37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latin typeface="Arial" panose="020B0604020202020204"/>
                        </a:rPr>
                        <a:t>39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latin typeface="Arial" panose="020B0604020202020204"/>
                        </a:rPr>
                        <a:t>0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latin typeface="Arial" panose="020B0604020202020204"/>
                        </a:rPr>
                        <a:t>6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TextShape 3"/>
          <p:cNvSpPr txBox="1"/>
          <p:nvPr/>
        </p:nvSpPr>
        <p:spPr>
          <a:xfrm>
            <a:off x="1048543" y="401280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Дети-сироты,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опекаемые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6E9745-6E53-42EB-9B33-DD3B7C41C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00D25D7-992F-4205-95EC-12C27D67903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48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53" y="2860883"/>
            <a:ext cx="661988" cy="66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748" y="2871521"/>
            <a:ext cx="701675" cy="701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Шестиугольник 23">
            <a:extLst>
              <a:ext uri="{FF2B5EF4-FFF2-40B4-BE49-F238E27FC236}">
                <a16:creationId xmlns:a16="http://schemas.microsoft.com/office/drawing/2014/main" id="{60474016-C2A5-4D88-B15D-6739D8899F1E}"/>
              </a:ext>
            </a:extLst>
          </p:cNvPr>
          <p:cNvSpPr/>
          <p:nvPr/>
        </p:nvSpPr>
        <p:spPr>
          <a:xfrm>
            <a:off x="1429266" y="1598738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7C9AE4-1B78-4DEB-A23F-4291F055C5E0}"/>
              </a:ext>
            </a:extLst>
          </p:cNvPr>
          <p:cNvSpPr txBox="1"/>
          <p:nvPr/>
        </p:nvSpPr>
        <p:spPr>
          <a:xfrm>
            <a:off x="1570541" y="1873780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241</a:t>
            </a:r>
            <a:r>
              <a:rPr lang="ru-RU" sz="1600" b="1" i="0" u="none" strike="noStrike" dirty="0" smtClean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человек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8FC88C-F995-46AB-8210-A54E95A475DC}"/>
              </a:ext>
            </a:extLst>
          </p:cNvPr>
          <p:cNvSpPr txBox="1"/>
          <p:nvPr/>
        </p:nvSpPr>
        <p:spPr>
          <a:xfrm>
            <a:off x="2286730" y="2230844"/>
            <a:ext cx="198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прошли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диспансеризацию, из них: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A09CA6-55C6-49FF-9A76-11F8E0D114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0072" y="1716508"/>
            <a:ext cx="4160790" cy="2700623"/>
          </a:xfrm>
          <a:prstGeom prst="rect">
            <a:avLst/>
          </a:prstGeom>
        </p:spPr>
      </p:pic>
      <p:sp>
        <p:nvSpPr>
          <p:cNvPr id="133" name="CustomShape 3"/>
          <p:cNvSpPr/>
          <p:nvPr/>
        </p:nvSpPr>
        <p:spPr>
          <a:xfrm>
            <a:off x="5480072" y="1432896"/>
            <a:ext cx="4494213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71755" eaLnBrk="1" hangingPunct="1">
              <a:buNone/>
            </a:pPr>
            <a:r>
              <a:rPr sz="1600" b="1" cap="all" dirty="0">
                <a:solidFill>
                  <a:srgbClr val="A4B856"/>
                </a:solidFill>
                <a:latin typeface="+mj-lt"/>
                <a:cs typeface="Roboto" pitchFamily="2" charset="0"/>
              </a:rPr>
              <a:t>Итоги </a:t>
            </a:r>
            <a:r>
              <a:rPr sz="1600" b="1" cap="all" dirty="0" err="1">
                <a:solidFill>
                  <a:srgbClr val="A4B856"/>
                </a:solidFill>
                <a:latin typeface="+mj-lt"/>
                <a:cs typeface="Roboto" pitchFamily="2" charset="0"/>
              </a:rPr>
              <a:t>диспансеризации</a:t>
            </a:r>
            <a:r>
              <a:rPr sz="1600" b="1" cap="all" dirty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endParaRPr lang="ru-RU" sz="1600" b="1" cap="all" dirty="0">
              <a:solidFill>
                <a:srgbClr val="A4B856"/>
              </a:solidFill>
              <a:latin typeface="+mj-lt"/>
              <a:cs typeface="Roboto" pitchFamily="2" charset="0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7265A8B8-C2DF-4044-9499-E245CF01DC5B}"/>
              </a:ext>
            </a:extLst>
          </p:cNvPr>
          <p:cNvSpPr/>
          <p:nvPr/>
        </p:nvSpPr>
        <p:spPr>
          <a:xfrm>
            <a:off x="873456" y="1368062"/>
            <a:ext cx="3525671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861844B6-BDD2-4DAE-86E6-5E29AE7C0863}"/>
              </a:ext>
            </a:extLst>
          </p:cNvPr>
          <p:cNvSpPr/>
          <p:nvPr/>
        </p:nvSpPr>
        <p:spPr>
          <a:xfrm>
            <a:off x="5189223" y="1368062"/>
            <a:ext cx="5724437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8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1504" y="2623978"/>
            <a:ext cx="1638192" cy="1857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CustomShape 7">
            <a:extLst>
              <a:ext uri="{FF2B5EF4-FFF2-40B4-BE49-F238E27FC236}">
                <a16:creationId xmlns:a16="http://schemas.microsoft.com/office/drawing/2014/main" id="{DB950F9E-0FDA-4163-B94C-BCAA1898C8B5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5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99464234"/>
              </p:ext>
            </p:extLst>
          </p:nvPr>
        </p:nvGraphicFramePr>
        <p:xfrm>
          <a:off x="784924" y="2860883"/>
          <a:ext cx="3636314" cy="3178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CA5757-3090-4DF2-8A7E-434F2E6CD7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04111553"/>
              </p:ext>
            </p:extLst>
          </p:nvPr>
        </p:nvGraphicFramePr>
        <p:xfrm>
          <a:off x="558715" y="2149500"/>
          <a:ext cx="10838628" cy="301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" name="CustomShape 16">
            <a:extLst>
              <a:ext uri="{FF2B5EF4-FFF2-40B4-BE49-F238E27FC236}">
                <a16:creationId xmlns:a16="http://schemas.microsoft.com/office/drawing/2014/main" id="{5158AC8D-466D-432B-9A35-1BA419B8B42F}"/>
              </a:ext>
            </a:extLst>
          </p:cNvPr>
          <p:cNvSpPr/>
          <p:nvPr/>
        </p:nvSpPr>
        <p:spPr>
          <a:xfrm>
            <a:off x="951720" y="3447419"/>
            <a:ext cx="838298" cy="838298"/>
          </a:xfrm>
          <a:prstGeom prst="ellipse">
            <a:avLst/>
          </a:prstGeom>
          <a:solidFill>
            <a:schemeClr val="bg1"/>
          </a:solidFill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79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635" y="3643459"/>
            <a:ext cx="948345" cy="4977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" name="CustomShape 11"/>
          <p:cNvSpPr/>
          <p:nvPr/>
        </p:nvSpPr>
        <p:spPr>
          <a:xfrm>
            <a:off x="2669332" y="5090364"/>
            <a:ext cx="1635190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глаза и его придаточного аппарата</a:t>
            </a:r>
            <a:endParaRPr sz="1200" dirty="0">
              <a:latin typeface="+mj-lt"/>
            </a:endParaRPr>
          </a:p>
        </p:txBody>
      </p:sp>
      <p:sp>
        <p:nvSpPr>
          <p:cNvPr id="186" name="CustomShape 12"/>
          <p:cNvSpPr/>
          <p:nvPr/>
        </p:nvSpPr>
        <p:spPr>
          <a:xfrm>
            <a:off x="804714" y="5090364"/>
            <a:ext cx="1635190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органов дыхания</a:t>
            </a:r>
            <a:endParaRPr sz="1200" dirty="0">
              <a:latin typeface="+mj-lt"/>
            </a:endParaRPr>
          </a:p>
        </p:txBody>
      </p:sp>
      <p:sp>
        <p:nvSpPr>
          <p:cNvPr id="187" name="CustomShape 13"/>
          <p:cNvSpPr/>
          <p:nvPr/>
        </p:nvSpPr>
        <p:spPr>
          <a:xfrm>
            <a:off x="6144282" y="5090364"/>
            <a:ext cx="1267272" cy="6946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органов пищеварения</a:t>
            </a:r>
            <a:endParaRPr sz="1200" dirty="0">
              <a:latin typeface="+mj-lt"/>
            </a:endParaRPr>
          </a:p>
        </p:txBody>
      </p:sp>
      <p:sp>
        <p:nvSpPr>
          <p:cNvPr id="188" name="CustomShape 14"/>
          <p:cNvSpPr/>
          <p:nvPr/>
        </p:nvSpPr>
        <p:spPr>
          <a:xfrm>
            <a:off x="4400381" y="5090364"/>
            <a:ext cx="1635189" cy="6932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Болезни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endParaRPr lang="ru-RU" sz="1200" dirty="0">
              <a:solidFill>
                <a:srgbClr val="000000"/>
              </a:solidFill>
              <a:latin typeface="+mj-lt"/>
              <a:cs typeface="Roboto" pitchFamily="2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костно-мышечной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системы</a:t>
            </a:r>
            <a:endParaRPr sz="1200" dirty="0">
              <a:latin typeface="+mj-lt"/>
            </a:endParaRPr>
          </a:p>
        </p:txBody>
      </p:sp>
      <p:sp>
        <p:nvSpPr>
          <p:cNvPr id="189" name="CustomShape 15"/>
          <p:cNvSpPr/>
          <p:nvPr/>
        </p:nvSpPr>
        <p:spPr>
          <a:xfrm>
            <a:off x="9663210" y="5090364"/>
            <a:ext cx="1453026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мочеполовой системы</a:t>
            </a:r>
            <a:endParaRPr sz="1200" dirty="0">
              <a:latin typeface="+mj-lt"/>
            </a:endParaRPr>
          </a:p>
        </p:txBody>
      </p:sp>
      <p:sp>
        <p:nvSpPr>
          <p:cNvPr id="199" name="TextShape 21"/>
          <p:cNvSpPr txBox="1"/>
          <p:nvPr/>
        </p:nvSpPr>
        <p:spPr>
          <a:xfrm>
            <a:off x="9156004" y="639142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6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02" name="CustomShape 22"/>
          <p:cNvSpPr/>
          <p:nvPr/>
        </p:nvSpPr>
        <p:spPr>
          <a:xfrm>
            <a:off x="7887481" y="5090364"/>
            <a:ext cx="1635187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н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ервной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системы</a:t>
            </a:r>
            <a:endParaRPr sz="1200" dirty="0">
              <a:latin typeface="+mj-lt"/>
            </a:endParaRPr>
          </a:p>
        </p:txBody>
      </p:sp>
      <p:sp>
        <p:nvSpPr>
          <p:cNvPr id="35" name="TextShape 3"/>
          <p:cNvSpPr txBox="1"/>
          <p:nvPr/>
        </p:nvSpPr>
        <p:spPr>
          <a:xfrm>
            <a:off x="1023143" y="392361"/>
            <a:ext cx="8666163" cy="5429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Показатели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r>
              <a:rPr sz="2400" b="1" dirty="0" err="1" smtClean="0">
                <a:solidFill>
                  <a:srgbClr val="1B2E51"/>
                </a:solidFill>
                <a:cs typeface="Arial" panose="020B0604020202020204" pitchFamily="34" charset="0"/>
              </a:rPr>
              <a:t>заболеваемости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6DC6245-B2C2-4E2E-A089-98A899EC0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3E81957-98A5-4A03-8578-CB2145DA9731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03759C28-A42A-48D7-A17B-BEF798FE95F0}"/>
              </a:ext>
            </a:extLst>
          </p:cNvPr>
          <p:cNvSpPr/>
          <p:nvPr/>
        </p:nvSpPr>
        <p:spPr>
          <a:xfrm>
            <a:off x="667427" y="2038970"/>
            <a:ext cx="10681565" cy="3942730"/>
          </a:xfrm>
          <a:prstGeom prst="roundRect">
            <a:avLst>
              <a:gd name="adj" fmla="val 4319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DC2624D-F4D3-48F7-9116-8D2D7C31A8B2}"/>
              </a:ext>
            </a:extLst>
          </p:cNvPr>
          <p:cNvCxnSpPr>
            <a:cxnSpLocks/>
          </p:cNvCxnSpPr>
          <p:nvPr/>
        </p:nvCxnSpPr>
        <p:spPr>
          <a:xfrm>
            <a:off x="794657" y="5094028"/>
            <a:ext cx="101454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86" name="Рисунок 9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7799" y="3597726"/>
            <a:ext cx="450020" cy="4514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CustomShape 16">
            <a:extLst>
              <a:ext uri="{FF2B5EF4-FFF2-40B4-BE49-F238E27FC236}">
                <a16:creationId xmlns:a16="http://schemas.microsoft.com/office/drawing/2014/main" id="{EEE2B56C-53A8-4A46-98D9-FE922DDE38F5}"/>
              </a:ext>
            </a:extLst>
          </p:cNvPr>
          <p:cNvSpPr/>
          <p:nvPr/>
        </p:nvSpPr>
        <p:spPr>
          <a:xfrm>
            <a:off x="4564630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787" name="Рисунок 9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9927" y="3592792"/>
            <a:ext cx="515557" cy="5155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8" name="Рисунок 9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0682" y="3640320"/>
            <a:ext cx="493711" cy="492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93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4948" y="3638061"/>
            <a:ext cx="484973" cy="4616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98" name="Рисунок 10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80600" y="3603558"/>
            <a:ext cx="521382" cy="5199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07D2EDE-E248-41B0-9CDA-65AF4D11A12B}"/>
              </a:ext>
            </a:extLst>
          </p:cNvPr>
          <p:cNvSpPr/>
          <p:nvPr/>
        </p:nvSpPr>
        <p:spPr>
          <a:xfrm>
            <a:off x="3194957" y="1490356"/>
            <a:ext cx="582385" cy="2290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9991D56E-4872-4F41-A200-715816BFF4EC}"/>
              </a:ext>
            </a:extLst>
          </p:cNvPr>
          <p:cNvSpPr/>
          <p:nvPr/>
        </p:nvSpPr>
        <p:spPr>
          <a:xfrm>
            <a:off x="5792948" y="1465746"/>
            <a:ext cx="582385" cy="229026"/>
          </a:xfrm>
          <a:prstGeom prst="rect">
            <a:avLst/>
          </a:prstGeom>
          <a:solidFill>
            <a:srgbClr val="FDD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400608-5B03-4657-B765-EC8704EBBAB4}"/>
              </a:ext>
            </a:extLst>
          </p:cNvPr>
          <p:cNvSpPr txBox="1"/>
          <p:nvPr/>
        </p:nvSpPr>
        <p:spPr>
          <a:xfrm>
            <a:off x="3925643" y="1465746"/>
            <a:ext cx="169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Показатели 2021г.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E64BCA0-2D26-480E-973F-313BEAE89618}"/>
              </a:ext>
            </a:extLst>
          </p:cNvPr>
          <p:cNvSpPr txBox="1"/>
          <p:nvPr/>
        </p:nvSpPr>
        <p:spPr>
          <a:xfrm>
            <a:off x="6464870" y="1422859"/>
            <a:ext cx="169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Показатели 2022г.</a:t>
            </a:r>
          </a:p>
        </p:txBody>
      </p:sp>
      <p:sp>
        <p:nvSpPr>
          <p:cNvPr id="57" name="CustomShape 16">
            <a:extLst>
              <a:ext uri="{FF2B5EF4-FFF2-40B4-BE49-F238E27FC236}">
                <a16:creationId xmlns:a16="http://schemas.microsoft.com/office/drawing/2014/main" id="{63F2CE68-3F6F-40E6-A067-D81AB33BE698}"/>
              </a:ext>
            </a:extLst>
          </p:cNvPr>
          <p:cNvSpPr/>
          <p:nvPr/>
        </p:nvSpPr>
        <p:spPr>
          <a:xfrm>
            <a:off x="2863659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" name="CustomShape 16">
            <a:extLst>
              <a:ext uri="{FF2B5EF4-FFF2-40B4-BE49-F238E27FC236}">
                <a16:creationId xmlns:a16="http://schemas.microsoft.com/office/drawing/2014/main" id="{68642599-24DF-438E-8014-9124332EA562}"/>
              </a:ext>
            </a:extLst>
          </p:cNvPr>
          <p:cNvSpPr/>
          <p:nvPr/>
        </p:nvSpPr>
        <p:spPr>
          <a:xfrm>
            <a:off x="6258557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" name="CustomShape 16">
            <a:extLst>
              <a:ext uri="{FF2B5EF4-FFF2-40B4-BE49-F238E27FC236}">
                <a16:creationId xmlns:a16="http://schemas.microsoft.com/office/drawing/2014/main" id="{B25129D0-F7D1-40B9-9C03-F135AA60997D}"/>
              </a:ext>
            </a:extLst>
          </p:cNvPr>
          <p:cNvSpPr/>
          <p:nvPr/>
        </p:nvSpPr>
        <p:spPr>
          <a:xfrm>
            <a:off x="7978286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" name="CustomShape 16">
            <a:extLst>
              <a:ext uri="{FF2B5EF4-FFF2-40B4-BE49-F238E27FC236}">
                <a16:creationId xmlns:a16="http://schemas.microsoft.com/office/drawing/2014/main" id="{0306AD2B-F384-4917-AD17-30ED7518A387}"/>
              </a:ext>
            </a:extLst>
          </p:cNvPr>
          <p:cNvSpPr/>
          <p:nvPr/>
        </p:nvSpPr>
        <p:spPr>
          <a:xfrm>
            <a:off x="9689306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FCA5757-3090-4DF2-8A7E-434F2E6CD7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17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id="{863F49D2-5157-49F6-921D-1994423F4C09}"/>
              </a:ext>
            </a:extLst>
          </p:cNvPr>
          <p:cNvSpPr/>
          <p:nvPr/>
        </p:nvSpPr>
        <p:spPr>
          <a:xfrm>
            <a:off x="596900" y="2186847"/>
            <a:ext cx="3285950" cy="2832715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4" name="CustomShape 5"/>
          <p:cNvSpPr/>
          <p:nvPr/>
        </p:nvSpPr>
        <p:spPr>
          <a:xfrm>
            <a:off x="2495550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6"/>
          <p:cNvSpPr/>
          <p:nvPr/>
        </p:nvSpPr>
        <p:spPr>
          <a:xfrm>
            <a:off x="2004925" y="3407229"/>
            <a:ext cx="180022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sz="1600" dirty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Число обращений </a:t>
            </a:r>
            <a:endParaRPr sz="16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sz="1600" dirty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за 20</a:t>
            </a:r>
            <a:r>
              <a:rPr lang="en-US" altLang="x-none" sz="1600" dirty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2</a:t>
            </a:r>
            <a:r>
              <a:rPr lang="ru-RU" altLang="en-US" sz="1600" dirty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2</a:t>
            </a:r>
            <a:r>
              <a:rPr sz="1600" dirty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 год</a:t>
            </a:r>
            <a:endParaRPr sz="1600" dirty="0">
              <a:latin typeface="Arial" panose="020B0604020202020204" pitchFamily="34" charset="0"/>
            </a:endParaRPr>
          </a:p>
        </p:txBody>
      </p:sp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8"/>
          <p:cNvSpPr/>
          <p:nvPr/>
        </p:nvSpPr>
        <p:spPr>
          <a:xfrm>
            <a:off x="1984375" y="3421063"/>
            <a:ext cx="1438275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10"/>
          <p:cNvSpPr/>
          <p:nvPr/>
        </p:nvSpPr>
        <p:spPr>
          <a:xfrm>
            <a:off x="1017588" y="3356203"/>
            <a:ext cx="1117600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600" b="1" spc="-1" dirty="0" smtClean="0">
                <a:solidFill>
                  <a:srgbClr val="A4B856"/>
                </a:solidFill>
                <a:latin typeface="Roboto"/>
                <a:ea typeface="Roboto"/>
              </a:rPr>
              <a:t>754</a:t>
            </a:r>
            <a:endParaRPr kumimoji="0" lang="ru-RU" sz="3600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Roboto"/>
              <a:ea typeface="Roboto"/>
              <a:cs typeface="+mn-cs"/>
            </a:endParaRPr>
          </a:p>
        </p:txBody>
      </p:sp>
      <p:sp>
        <p:nvSpPr>
          <p:cNvPr id="241" name="CustomShape 11"/>
          <p:cNvSpPr/>
          <p:nvPr/>
        </p:nvSpPr>
        <p:spPr>
          <a:xfrm>
            <a:off x="4864100" y="1738314"/>
            <a:ext cx="4948238" cy="368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Все обращения рассматриваются в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индивидуальном порядке</a:t>
            </a:r>
            <a:endParaRPr kumimoji="0" lang="ru-RU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 случае негативного содержания обращения, специалисты поликлиники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вступают в диалог </a:t>
            </a: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 официальным представителем пациента и детализируют проблему для ее решения</a:t>
            </a:r>
            <a:endParaRPr kumimoji="0" lang="ru-RU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Изучаются предложения граждан по улучшению работы поликлиники, руководство использует обратную связь для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совершенствования оказания медицинской помощи</a:t>
            </a:r>
            <a:endParaRPr kumimoji="0" lang="ru-RU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37090" y="160338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Работа по рассмотрению жалоб и обращений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граждан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4831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288" y="3090863"/>
            <a:ext cx="2484437" cy="368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CA2C76B-A036-4A48-BC70-2C41C7D115D5}"/>
              </a:ext>
            </a:extLst>
          </p:cNvPr>
          <p:cNvSpPr/>
          <p:nvPr/>
        </p:nvSpPr>
        <p:spPr>
          <a:xfrm>
            <a:off x="746247" y="904299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C2A8CD6-AC2A-457E-A76B-51490ED9D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4503808" y="1831496"/>
            <a:ext cx="261425" cy="27291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A1BC9C6-5158-4446-8908-51CBF6A3A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4503808" y="2541931"/>
            <a:ext cx="261425" cy="27291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D3E36CF-923D-4833-88FE-51B7FBC8A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4503808" y="4075808"/>
            <a:ext cx="261425" cy="2729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E33E41-CF0F-4217-81B1-9CADC0F422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30" y="2229725"/>
            <a:ext cx="1102070" cy="1191338"/>
          </a:xfrm>
          <a:prstGeom prst="rect">
            <a:avLst/>
          </a:prstGeom>
        </p:spPr>
      </p:pic>
      <p:sp>
        <p:nvSpPr>
          <p:cNvPr id="20" name="CustomShape 7">
            <a:extLst>
              <a:ext uri="{FF2B5EF4-FFF2-40B4-BE49-F238E27FC236}">
                <a16:creationId xmlns:a16="http://schemas.microsoft.com/office/drawing/2014/main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7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FCA5757-3090-4DF2-8A7E-434F2E6CD7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0" y="279201"/>
            <a:ext cx="1434094" cy="143409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08173B-9A90-4DF3-A50F-281B3F67072A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CA5757-3090-4DF2-8A7E-434F2E6CD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60CADC-F38F-4EB0-BA88-472D459F66F4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Льготное лекарственное обеспечение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707E55-820B-4A62-8DD2-0E7F52F2D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9CE854-51C3-4CE3-B478-CC540D060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61A3C41-09B7-4473-9665-A4DC8A73774B}"/>
              </a:ext>
            </a:extLst>
          </p:cNvPr>
          <p:cNvSpPr/>
          <p:nvPr/>
        </p:nvSpPr>
        <p:spPr>
          <a:xfrm>
            <a:off x="707822" y="1471225"/>
            <a:ext cx="5713562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A1ECC1-5B01-4193-AB60-2E7FB98F98E5}"/>
              </a:ext>
            </a:extLst>
          </p:cNvPr>
          <p:cNvSpPr txBox="1"/>
          <p:nvPr/>
        </p:nvSpPr>
        <p:spPr>
          <a:xfrm>
            <a:off x="1616069" y="1685997"/>
            <a:ext cx="373698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по </a:t>
            </a:r>
            <a:r>
              <a:rPr lang="en-US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коду 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595B39F-234F-4CCB-95FD-6E4CC2FFF462}"/>
              </a:ext>
            </a:extLst>
          </p:cNvPr>
          <p:cNvSpPr/>
          <p:nvPr/>
        </p:nvSpPr>
        <p:spPr>
          <a:xfrm>
            <a:off x="599542" y="1209205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5C100EF-98DD-4434-A9F2-AF4C9D616C77}"/>
              </a:ext>
            </a:extLst>
          </p:cNvPr>
          <p:cNvSpPr/>
          <p:nvPr/>
        </p:nvSpPr>
        <p:spPr>
          <a:xfrm>
            <a:off x="6700607" y="4121150"/>
            <a:ext cx="4948638" cy="2268392"/>
          </a:xfrm>
          <a:prstGeom prst="roundRect">
            <a:avLst>
              <a:gd name="adj" fmla="val 9858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1EFB6F-556C-4331-B0DD-C089D42AC3A7}"/>
              </a:ext>
            </a:extLst>
          </p:cNvPr>
          <p:cNvSpPr txBox="1"/>
          <p:nvPr/>
        </p:nvSpPr>
        <p:spPr>
          <a:xfrm>
            <a:off x="7180579" y="4475284"/>
            <a:ext cx="40927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Общественные слушания по закупке лекарств 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1C93053-051E-4AF2-BD20-DE94895367A4}"/>
              </a:ext>
            </a:extLst>
          </p:cNvPr>
          <p:cNvSpPr/>
          <p:nvPr/>
        </p:nvSpPr>
        <p:spPr>
          <a:xfrm>
            <a:off x="715737" y="2657502"/>
            <a:ext cx="5704111" cy="1904392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B33EEB-34E7-41C3-934A-FF801E2ECDC8}"/>
              </a:ext>
            </a:extLst>
          </p:cNvPr>
          <p:cNvSpPr txBox="1"/>
          <p:nvPr/>
        </p:nvSpPr>
        <p:spPr>
          <a:xfrm>
            <a:off x="1578036" y="2782184"/>
            <a:ext cx="456042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в коммерческих аптеках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EF75023-A0CF-4374-8A7C-C51679D99E10}"/>
              </a:ext>
            </a:extLst>
          </p:cNvPr>
          <p:cNvSpPr/>
          <p:nvPr/>
        </p:nvSpPr>
        <p:spPr>
          <a:xfrm>
            <a:off x="607457" y="2395481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8732B6-817F-4601-8C22-A5AB1E8CA4BA}"/>
              </a:ext>
            </a:extLst>
          </p:cNvPr>
          <p:cNvSpPr txBox="1"/>
          <p:nvPr/>
        </p:nvSpPr>
        <p:spPr>
          <a:xfrm>
            <a:off x="1701764" y="3501962"/>
            <a:ext cx="4394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2022 года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льготные лекарства</a:t>
            </a:r>
            <a:r>
              <a:rPr lang="ru-RU" sz="12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можно получить в коммерческих аптеках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2CC8CF1-A336-45A5-841B-FCA62CE08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327254" y="3540280"/>
            <a:ext cx="237788" cy="24824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5B8D948-B4BB-4416-938C-7E61155E3F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0" y="2537963"/>
            <a:ext cx="584874" cy="584874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984DC437-F3D5-49F4-9CA5-23539BDB3393}"/>
              </a:ext>
            </a:extLst>
          </p:cNvPr>
          <p:cNvSpPr/>
          <p:nvPr/>
        </p:nvSpPr>
        <p:spPr>
          <a:xfrm>
            <a:off x="1791806" y="4002266"/>
            <a:ext cx="3376916" cy="3486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BC458F-C460-4297-8538-8FE35611E65B}"/>
              </a:ext>
            </a:extLst>
          </p:cNvPr>
          <p:cNvSpPr txBox="1"/>
          <p:nvPr/>
        </p:nvSpPr>
        <p:spPr>
          <a:xfrm>
            <a:off x="2219770" y="4032251"/>
            <a:ext cx="2517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бесплатно или с доплатой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E0104BD-B79F-47F8-8BDB-F662FD5151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8" y="1314896"/>
            <a:ext cx="682907" cy="682907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6B4EFE6A-B494-48F9-9E0B-FD87734EC07D}"/>
              </a:ext>
            </a:extLst>
          </p:cNvPr>
          <p:cNvSpPr/>
          <p:nvPr/>
        </p:nvSpPr>
        <p:spPr>
          <a:xfrm>
            <a:off x="715738" y="4933923"/>
            <a:ext cx="5704110" cy="145561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1366CE-F2B8-4B64-83FA-5A8C73513641}"/>
              </a:ext>
            </a:extLst>
          </p:cNvPr>
          <p:cNvSpPr txBox="1"/>
          <p:nvPr/>
        </p:nvSpPr>
        <p:spPr>
          <a:xfrm>
            <a:off x="1578036" y="5058606"/>
            <a:ext cx="368407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Неснижаемые остатки на складах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1550695-526C-4E6C-9C80-E95BE052E556}"/>
              </a:ext>
            </a:extLst>
          </p:cNvPr>
          <p:cNvSpPr/>
          <p:nvPr/>
        </p:nvSpPr>
        <p:spPr>
          <a:xfrm>
            <a:off x="607457" y="4671903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2C2335-7D0C-499D-973E-5C04261E7532}"/>
              </a:ext>
            </a:extLst>
          </p:cNvPr>
          <p:cNvSpPr txBox="1"/>
          <p:nvPr/>
        </p:nvSpPr>
        <p:spPr>
          <a:xfrm>
            <a:off x="1701764" y="5747800"/>
            <a:ext cx="471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ДЗМ регулярно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отслеживает обеспечение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пациентов необходимыми лекарственными препаратами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5ECD01D-A117-45C1-AAD0-A64EA7AAD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359059" y="5778165"/>
            <a:ext cx="237788" cy="2482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FB60BAC-D359-49FF-9B6C-F9A85427ECF5}"/>
              </a:ext>
            </a:extLst>
          </p:cNvPr>
          <p:cNvSpPr txBox="1"/>
          <p:nvPr/>
        </p:nvSpPr>
        <p:spPr>
          <a:xfrm>
            <a:off x="7637514" y="5183792"/>
            <a:ext cx="4092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Проводятся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ежегодно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совместно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профессиональным, </a:t>
            </a:r>
            <a:r>
              <a:rPr lang="ru-RU" sz="1200" b="1" i="0" u="none" strike="noStrike" dirty="0" err="1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пациентским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1200" b="1" i="0" u="none" strike="noStrike" dirty="0">
              <a:solidFill>
                <a:srgbClr val="A4B85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фармацевтическим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сообществами для определения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потребности</a:t>
            </a:r>
            <a:r>
              <a:rPr lang="en-US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необходимом количестве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препаратов</a:t>
            </a:r>
            <a:endParaRPr lang="ru-RU" sz="1200" b="1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3AB14DA-2051-4BC6-9E9C-D46E61AEF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7224628" y="5243445"/>
            <a:ext cx="237788" cy="2482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F41671A-FEDB-405E-88BC-90E5811B54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24881" y="4815679"/>
            <a:ext cx="553464" cy="5971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ED47F83-94F7-416F-B135-58A4860B7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590" r="9981" b="8101"/>
          <a:stretch/>
        </p:blipFill>
        <p:spPr bwMode="auto">
          <a:xfrm>
            <a:off x="6084968" y="1241148"/>
            <a:ext cx="3644432" cy="3132586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31C5991-3142-4B91-9302-963046BE5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8" t="18895" r="1892" b="19128"/>
          <a:stretch>
            <a:fillRect/>
          </a:stretch>
        </p:blipFill>
        <p:spPr bwMode="auto">
          <a:xfrm>
            <a:off x="9517559" y="1282400"/>
            <a:ext cx="2167335" cy="1868392"/>
          </a:xfrm>
          <a:custGeom>
            <a:avLst/>
            <a:gdLst>
              <a:gd name="connsiteX0" fmla="*/ 467098 w 2167335"/>
              <a:gd name="connsiteY0" fmla="*/ 0 h 1868392"/>
              <a:gd name="connsiteX1" fmla="*/ 1700237 w 2167335"/>
              <a:gd name="connsiteY1" fmla="*/ 0 h 1868392"/>
              <a:gd name="connsiteX2" fmla="*/ 2167335 w 2167335"/>
              <a:gd name="connsiteY2" fmla="*/ 934196 h 1868392"/>
              <a:gd name="connsiteX3" fmla="*/ 1700237 w 2167335"/>
              <a:gd name="connsiteY3" fmla="*/ 1868392 h 1868392"/>
              <a:gd name="connsiteX4" fmla="*/ 467098 w 2167335"/>
              <a:gd name="connsiteY4" fmla="*/ 1868392 h 1868392"/>
              <a:gd name="connsiteX5" fmla="*/ 0 w 2167335"/>
              <a:gd name="connsiteY5" fmla="*/ 934196 h 186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7335" h="1868392">
                <a:moveTo>
                  <a:pt x="467098" y="0"/>
                </a:moveTo>
                <a:lnTo>
                  <a:pt x="1700237" y="0"/>
                </a:lnTo>
                <a:lnTo>
                  <a:pt x="2167335" y="934196"/>
                </a:lnTo>
                <a:lnTo>
                  <a:pt x="1700237" y="1868392"/>
                </a:lnTo>
                <a:lnTo>
                  <a:pt x="467098" y="1868392"/>
                </a:lnTo>
                <a:lnTo>
                  <a:pt x="0" y="9341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Шестиугольник 32">
            <a:extLst>
              <a:ext uri="{FF2B5EF4-FFF2-40B4-BE49-F238E27FC236}">
                <a16:creationId xmlns:a16="http://schemas.microsoft.com/office/drawing/2014/main" id="{DDD21C66-ACAE-4A65-977B-CFDA2466BC99}"/>
              </a:ext>
            </a:extLst>
          </p:cNvPr>
          <p:cNvSpPr/>
          <p:nvPr/>
        </p:nvSpPr>
        <p:spPr>
          <a:xfrm>
            <a:off x="11043530" y="2856182"/>
            <a:ext cx="743720" cy="64113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Шестиугольник 33">
            <a:extLst>
              <a:ext uri="{FF2B5EF4-FFF2-40B4-BE49-F238E27FC236}">
                <a16:creationId xmlns:a16="http://schemas.microsoft.com/office/drawing/2014/main" id="{E2032921-6971-4151-A446-1B54DBC821BD}"/>
              </a:ext>
            </a:extLst>
          </p:cNvPr>
          <p:cNvSpPr/>
          <p:nvPr/>
        </p:nvSpPr>
        <p:spPr>
          <a:xfrm>
            <a:off x="8985775" y="3073400"/>
            <a:ext cx="1090573" cy="940150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CustomShape 7">
            <a:extLst>
              <a:ext uri="{FF2B5EF4-FFF2-40B4-BE49-F238E27FC236}">
                <a16:creationId xmlns:a16="http://schemas.microsoft.com/office/drawing/2014/main" id="{B7D7F880-DFE2-4AE1-B6E8-49E95E334022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8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599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731233-35DE-40AD-84BE-393EF75518B4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86CFA6-4D7A-44C4-8E03-08708D66B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50817-B1BC-49F9-93A1-C7BD6D79F2CB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54A7B9-B02A-4A6A-9E97-668CEC09A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BA9648-DADC-49FD-8DF2-53353F0EF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313C781-7C3C-4066-9BB5-0445A2C9D40D}"/>
              </a:ext>
            </a:extLst>
          </p:cNvPr>
          <p:cNvSpPr/>
          <p:nvPr/>
        </p:nvSpPr>
        <p:spPr>
          <a:xfrm>
            <a:off x="702904" y="154488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DA4CE7-04CA-4522-9D30-A7A5180854AD}"/>
              </a:ext>
            </a:extLst>
          </p:cNvPr>
          <p:cNvSpPr txBox="1"/>
          <p:nvPr/>
        </p:nvSpPr>
        <p:spPr>
          <a:xfrm>
            <a:off x="933863" y="2431806"/>
            <a:ext cx="191295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Кадровый центр -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3190BA-05BA-4B7C-9CED-580B765E1966}"/>
              </a:ext>
            </a:extLst>
          </p:cNvPr>
          <p:cNvSpPr txBox="1"/>
          <p:nvPr/>
        </p:nvSpPr>
        <p:spPr>
          <a:xfrm>
            <a:off x="950367" y="3079237"/>
            <a:ext cx="3135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уникальная площадка, которая дает возможность специалистам получать теоретические и практические навыки и знания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18875AB0-3AA5-482F-BE92-7DE7D47104A3}"/>
              </a:ext>
            </a:extLst>
          </p:cNvPr>
          <p:cNvSpPr/>
          <p:nvPr/>
        </p:nvSpPr>
        <p:spPr>
          <a:xfrm>
            <a:off x="1045782" y="4522485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6C56C-8074-44EC-8162-CD246EAE99B0}"/>
              </a:ext>
            </a:extLst>
          </p:cNvPr>
          <p:cNvSpPr txBox="1"/>
          <p:nvPr/>
        </p:nvSpPr>
        <p:spPr>
          <a:xfrm>
            <a:off x="1180985" y="4578059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1100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единиц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7051A1-C4E2-489E-9C19-F57AE47B8EBB}"/>
              </a:ext>
            </a:extLst>
          </p:cNvPr>
          <p:cNvSpPr txBox="1"/>
          <p:nvPr/>
        </p:nvSpPr>
        <p:spPr>
          <a:xfrm>
            <a:off x="1442335" y="4935123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современного медицинского и </a:t>
            </a:r>
            <a:r>
              <a:rPr lang="ru-RU" sz="12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симуляционного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оборудования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AE2C132-FC4E-4E13-AAB7-70AC396AC9A8}"/>
              </a:ext>
            </a:extLst>
          </p:cNvPr>
          <p:cNvSpPr/>
          <p:nvPr/>
        </p:nvSpPr>
        <p:spPr>
          <a:xfrm>
            <a:off x="4352948" y="153097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B2A50D-7965-433A-8AB4-5D7382B209E1}"/>
              </a:ext>
            </a:extLst>
          </p:cNvPr>
          <p:cNvSpPr txBox="1"/>
          <p:nvPr/>
        </p:nvSpPr>
        <p:spPr>
          <a:xfrm>
            <a:off x="4480836" y="2431806"/>
            <a:ext cx="268524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37604A-8558-4B6E-BE13-C481F53BA23A}"/>
              </a:ext>
            </a:extLst>
          </p:cNvPr>
          <p:cNvSpPr txBox="1"/>
          <p:nvPr/>
        </p:nvSpPr>
        <p:spPr>
          <a:xfrm>
            <a:off x="4488869" y="2813342"/>
            <a:ext cx="313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профессиональных компетенций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Шестиугольник 15">
            <a:extLst>
              <a:ext uri="{FF2B5EF4-FFF2-40B4-BE49-F238E27FC236}">
                <a16:creationId xmlns:a16="http://schemas.microsoft.com/office/drawing/2014/main" id="{6C12D258-1909-4F38-AA1D-373E44FD8DFE}"/>
              </a:ext>
            </a:extLst>
          </p:cNvPr>
          <p:cNvSpPr/>
          <p:nvPr/>
        </p:nvSpPr>
        <p:spPr>
          <a:xfrm>
            <a:off x="4498376" y="3646048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E41D97-38C5-4889-92C3-9474CE9D5B49}"/>
              </a:ext>
            </a:extLst>
          </p:cNvPr>
          <p:cNvSpPr txBox="1"/>
          <p:nvPr/>
        </p:nvSpPr>
        <p:spPr>
          <a:xfrm>
            <a:off x="4435683" y="3685715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19,5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062B31-46A9-4328-ADEB-228E7D045A74}"/>
              </a:ext>
            </a:extLst>
          </p:cNvPr>
          <p:cNvSpPr txBox="1"/>
          <p:nvPr/>
        </p:nvSpPr>
        <p:spPr>
          <a:xfrm>
            <a:off x="4601497" y="4074588"/>
            <a:ext cx="158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уже прошли оценку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33753CCE-4002-4B1E-8206-55038933D957}"/>
              </a:ext>
            </a:extLst>
          </p:cNvPr>
          <p:cNvSpPr/>
          <p:nvPr/>
        </p:nvSpPr>
        <p:spPr>
          <a:xfrm>
            <a:off x="8003511" y="1517063"/>
            <a:ext cx="3460225" cy="4217206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46F7A-C556-42E1-B6B6-8BCACB7DE616}"/>
              </a:ext>
            </a:extLst>
          </p:cNvPr>
          <p:cNvSpPr txBox="1"/>
          <p:nvPr/>
        </p:nvSpPr>
        <p:spPr>
          <a:xfrm>
            <a:off x="8166002" y="2431806"/>
            <a:ext cx="289066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начала</a:t>
            </a:r>
          </a:p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 года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C815D6-E105-49C7-9F67-58D979274901}"/>
              </a:ext>
            </a:extLst>
          </p:cNvPr>
          <p:cNvSpPr txBox="1"/>
          <p:nvPr/>
        </p:nvSpPr>
        <p:spPr>
          <a:xfrm>
            <a:off x="8162920" y="3062047"/>
            <a:ext cx="3135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разработано более 40 новых образовательных программ и тренингов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id="{0D5CFFAA-F668-4A4D-80A4-DB20230F3761}"/>
              </a:ext>
            </a:extLst>
          </p:cNvPr>
          <p:cNvSpPr/>
          <p:nvPr/>
        </p:nvSpPr>
        <p:spPr>
          <a:xfrm>
            <a:off x="5537851" y="4677116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5D7C7C-4F2C-48AA-B2E7-21B21181D02F}"/>
              </a:ext>
            </a:extLst>
          </p:cNvPr>
          <p:cNvSpPr txBox="1"/>
          <p:nvPr/>
        </p:nvSpPr>
        <p:spPr>
          <a:xfrm>
            <a:off x="5461572" y="4716783"/>
            <a:ext cx="10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50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BA4CE3-F361-4896-8B2E-E2EF637C0137}"/>
              </a:ext>
            </a:extLst>
          </p:cNvPr>
          <p:cNvSpPr txBox="1"/>
          <p:nvPr/>
        </p:nvSpPr>
        <p:spPr>
          <a:xfrm>
            <a:off x="5722923" y="5105656"/>
            <a:ext cx="1580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специальностей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Шестиугольник 24">
            <a:extLst>
              <a:ext uri="{FF2B5EF4-FFF2-40B4-BE49-F238E27FC236}">
                <a16:creationId xmlns:a16="http://schemas.microsoft.com/office/drawing/2014/main" id="{EDA6621B-D8BA-4399-91E7-80DD78941335}"/>
              </a:ext>
            </a:extLst>
          </p:cNvPr>
          <p:cNvSpPr/>
          <p:nvPr/>
        </p:nvSpPr>
        <p:spPr>
          <a:xfrm>
            <a:off x="6302240" y="3642204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A8B1E1-BA0A-407D-962E-299B0C021182}"/>
              </a:ext>
            </a:extLst>
          </p:cNvPr>
          <p:cNvSpPr txBox="1"/>
          <p:nvPr/>
        </p:nvSpPr>
        <p:spPr>
          <a:xfrm>
            <a:off x="6239547" y="3681871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52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54495D-F41C-4FC0-864D-15CE355FD180}"/>
              </a:ext>
            </a:extLst>
          </p:cNvPr>
          <p:cNvSpPr txBox="1"/>
          <p:nvPr/>
        </p:nvSpPr>
        <p:spPr>
          <a:xfrm>
            <a:off x="6419009" y="4070744"/>
            <a:ext cx="142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оценочных процедур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Шестиугольник 27">
            <a:extLst>
              <a:ext uri="{FF2B5EF4-FFF2-40B4-BE49-F238E27FC236}">
                <a16:creationId xmlns:a16="http://schemas.microsoft.com/office/drawing/2014/main" id="{E2BEF891-6A9D-4753-8E7F-6C7D4C5E31B0}"/>
              </a:ext>
            </a:extLst>
          </p:cNvPr>
          <p:cNvSpPr/>
          <p:nvPr/>
        </p:nvSpPr>
        <p:spPr>
          <a:xfrm>
            <a:off x="8289949" y="4526348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B935CF-9037-41A6-B073-5440ADE75AAE}"/>
              </a:ext>
            </a:extLst>
          </p:cNvPr>
          <p:cNvSpPr txBox="1"/>
          <p:nvPr/>
        </p:nvSpPr>
        <p:spPr>
          <a:xfrm>
            <a:off x="8193136" y="4581922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270B92-9852-4796-AC18-E3494DA4F8F3}"/>
              </a:ext>
            </a:extLst>
          </p:cNvPr>
          <p:cNvSpPr txBox="1"/>
          <p:nvPr/>
        </p:nvSpPr>
        <p:spPr>
          <a:xfrm>
            <a:off x="8454486" y="4938986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общей практики проходят повышение квалификации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CF7E74C-D5C7-4C9D-A2D4-BBE1D15E2E39}"/>
              </a:ext>
            </a:extLst>
          </p:cNvPr>
          <p:cNvGrpSpPr/>
          <p:nvPr/>
        </p:nvGrpSpPr>
        <p:grpSpPr>
          <a:xfrm>
            <a:off x="9589995" y="3901163"/>
            <a:ext cx="1885153" cy="874303"/>
            <a:chOff x="8279128" y="4718627"/>
            <a:chExt cx="1885153" cy="874303"/>
          </a:xfrm>
        </p:grpSpPr>
        <p:sp>
          <p:nvSpPr>
            <p:cNvPr id="32" name="Шестиугольник 31">
              <a:extLst>
                <a:ext uri="{FF2B5EF4-FFF2-40B4-BE49-F238E27FC236}">
                  <a16:creationId xmlns:a16="http://schemas.microsoft.com/office/drawing/2014/main" id="{2D987D9A-C1CF-44CC-A22F-4597B171DF5C}"/>
                </a:ext>
              </a:extLst>
            </p:cNvPr>
            <p:cNvSpPr/>
            <p:nvPr/>
          </p:nvSpPr>
          <p:spPr>
            <a:xfrm>
              <a:off x="8279128" y="4718627"/>
              <a:ext cx="1013608" cy="87380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23BBC0-BA2C-4ADE-9A3F-10AD7AE62787}"/>
                </a:ext>
              </a:extLst>
            </p:cNvPr>
            <p:cNvSpPr txBox="1"/>
            <p:nvPr/>
          </p:nvSpPr>
          <p:spPr>
            <a:xfrm>
              <a:off x="8351548" y="4774201"/>
              <a:ext cx="618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13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FC522FF-C844-4F49-B92C-FC0A10BAF3F3}"/>
                </a:ext>
              </a:extLst>
            </p:cNvPr>
            <p:cNvSpPr txBox="1"/>
            <p:nvPr/>
          </p:nvSpPr>
          <p:spPr>
            <a:xfrm>
              <a:off x="8430019" y="5131265"/>
              <a:ext cx="17342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образовательных модулей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BC9E87E-3F16-4FDF-9CCF-8C34F220831F}"/>
              </a:ext>
            </a:extLst>
          </p:cNvPr>
          <p:cNvSpPr txBox="1"/>
          <p:nvPr/>
        </p:nvSpPr>
        <p:spPr>
          <a:xfrm>
            <a:off x="951492" y="5934156"/>
            <a:ext cx="990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Всего Центр аккредитован по </a:t>
            </a:r>
            <a:r>
              <a:rPr lang="ru-RU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89 врачебным специальностям</a:t>
            </a:r>
            <a:endParaRPr lang="ru-RU" b="1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D3016D1-1A03-4EBF-851F-A506852E0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6170" r="26543" b="13913"/>
          <a:stretch>
            <a:fillRect/>
          </a:stretch>
        </p:blipFill>
        <p:spPr bwMode="auto">
          <a:xfrm>
            <a:off x="2477620" y="115906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B7B49D8-EF94-4EAA-A28A-98EAA815A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204" r="12482" b="1781"/>
          <a:stretch>
            <a:fillRect/>
          </a:stretch>
        </p:blipFill>
        <p:spPr bwMode="auto">
          <a:xfrm>
            <a:off x="610588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ED5C86F-7557-43CF-86EC-7F59E4038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8416" r="31419" b="39871"/>
          <a:stretch/>
        </p:blipFill>
        <p:spPr bwMode="auto">
          <a:xfrm>
            <a:off x="979897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ustomShape 7">
            <a:extLst>
              <a:ext uri="{FF2B5EF4-FFF2-40B4-BE49-F238E27FC236}">
                <a16:creationId xmlns:a16="http://schemas.microsoft.com/office/drawing/2014/main" id="{265BAAA7-C38A-4D9D-A9B5-138C2455E2B4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9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82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D050"/>
      </a:accent5>
      <a:accent6>
        <a:srgbClr val="70AD47"/>
      </a:accent6>
      <a:hlink>
        <a:srgbClr val="92D05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D050"/>
      </a:accent5>
      <a:accent6>
        <a:srgbClr val="70AD47"/>
      </a:accent6>
      <a:hlink>
        <a:srgbClr val="92D05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1018</TotalTime>
  <Words>1205</Words>
  <Application>Microsoft Office PowerPoint</Application>
  <PresentationFormat>Широкоэкранный</PresentationFormat>
  <Paragraphs>275</Paragraphs>
  <Slides>24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7" baseType="lpstr">
      <vt:lpstr>Arial</vt:lpstr>
      <vt:lpstr>Bahnschrift Condensed</vt:lpstr>
      <vt:lpstr>Bookman Old Style</vt:lpstr>
      <vt:lpstr>Calibri</vt:lpstr>
      <vt:lpstr>Calibri Light</vt:lpstr>
      <vt:lpstr>DejaVu Sans</vt:lpstr>
      <vt:lpstr>Roboto</vt:lpstr>
      <vt:lpstr>Symbol</vt:lpstr>
      <vt:lpstr>Times New Roman</vt:lpstr>
      <vt:lpstr>Verdana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Тихонов Евгений Юрьевич</dc:creator>
  <cp:lastModifiedBy>User</cp:lastModifiedBy>
  <cp:revision>478</cp:revision>
  <cp:lastPrinted>2019-03-06T13:46:00Z</cp:lastPrinted>
  <dcterms:created xsi:type="dcterms:W3CDTF">2019-02-11T07:19:00Z</dcterms:created>
  <dcterms:modified xsi:type="dcterms:W3CDTF">2023-03-17T16:18:49Z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��������������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16</vt:i4>
  </property>
  <property fmtid="{D5CDD505-2E9C-101B-9397-08002B2CF9AE}" pid="12" name="ICV">
    <vt:lpwstr>CAAB7CD302C8454C9318A4094B02BF98</vt:lpwstr>
  </property>
  <property fmtid="{D5CDD505-2E9C-101B-9397-08002B2CF9AE}" pid="13" name="KSOProductBuildVer">
    <vt:lpwstr>1049-11.2.0.11440</vt:lpwstr>
  </property>
</Properties>
</file>